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55.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7.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8.xml" ContentType="application/vnd.openxmlformats-officedocument.presentationml.notesSlide+xml"/>
  <Override PartName="/ppt/notesSlides/notesSlide64.xml" ContentType="application/vnd.openxmlformats-officedocument.presentationml.notesSlide+xml"/>
  <Override PartName="/ppt/notesSlides/notesSlide69.xml" ContentType="application/vnd.openxmlformats-officedocument.presentationml.notesSlide+xml"/>
  <Override PartName="/ppt/notesSlides/_rels/notesSlide55.xml.rels" ContentType="application/vnd.openxmlformats-package.relationships+xml"/>
  <Override PartName="/ppt/notesSlides/_rels/notesSlide7.xml.rels" ContentType="application/vnd.openxmlformats-package.relationships+xml"/>
  <Override PartName="/ppt/notesSlides/_rels/notesSlide3.xml.rels" ContentType="application/vnd.openxmlformats-package.relationships+xml"/>
  <Override PartName="/ppt/notesSlides/_rels/notesSlide28.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67.xml.rels" ContentType="application/vnd.openxmlformats-package.relationships+xml"/>
  <Override PartName="/ppt/notesSlides/_rels/notesSlide10.xml.rels" ContentType="application/vnd.openxmlformats-package.relationships+xml"/>
  <Override PartName="/ppt/notesSlides/_rels/notesSlide32.xml.rels" ContentType="application/vnd.openxmlformats-package.relationships+xml"/>
  <Override PartName="/ppt/notesSlides/_rels/notesSlide27.xml.rels" ContentType="application/vnd.openxmlformats-package.relationships+xml"/>
  <Override PartName="/ppt/notesSlides/_rels/notesSlide37.xml.rels" ContentType="application/vnd.openxmlformats-package.relationships+xml"/>
  <Override PartName="/ppt/notesSlides/_rels/notesSlide41.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8.xml.rels" ContentType="application/vnd.openxmlformats-package.relationships+xml"/>
  <Override PartName="/ppt/notesSlides/_rels/notesSlide64.xml.rels" ContentType="application/vnd.openxmlformats-package.relationships+xml"/>
  <Override PartName="/ppt/notesSlides/_rels/notesSlide69.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media/image53.jpeg" ContentType="image/jpeg"/>
  <Override PartName="/ppt/media/image1.jpeg" ContentType="image/jpeg"/>
  <Override PartName="/ppt/media/image3.png" ContentType="image/png"/>
  <Override PartName="/ppt/media/image38.png" ContentType="image/png"/>
  <Override PartName="/ppt/media/image2.jpeg" ContentType="image/jpeg"/>
  <Override PartName="/ppt/media/image4.tif" ContentType="image/tiff"/>
  <Override PartName="/ppt/media/image41.png" ContentType="image/png"/>
  <Override PartName="/ppt/media/image8.jpeg" ContentType="image/jpeg"/>
  <Override PartName="/ppt/media/image5.png" ContentType="image/png"/>
  <Override PartName="/ppt/media/image33.wmf" ContentType="image/x-wmf"/>
  <Override PartName="/ppt/media/image6.jpeg" ContentType="image/jpeg"/>
  <Override PartName="/ppt/media/image58.jpeg" ContentType="image/jpeg"/>
  <Override PartName="/ppt/media/image7.png" ContentType="image/png"/>
  <Override PartName="/ppt/media/image61.jpeg" ContentType="image/jpeg"/>
  <Override PartName="/ppt/media/image9.wmf" ContentType="image/x-wmf"/>
  <Override PartName="/ppt/media/image63.png" ContentType="image/png"/>
  <Override PartName="/ppt/media/image10.png" ContentType="image/png"/>
  <Override PartName="/ppt/media/image22.wmf" ContentType="image/x-wmf"/>
  <Override PartName="/ppt/media/image11.png" ContentType="image/png"/>
  <Override PartName="/ppt/media/image23.wmf" ContentType="image/x-wmf"/>
  <Override PartName="/ppt/media/image57.jpeg" ContentType="image/jpeg"/>
  <Override PartName="/ppt/media/image12.wmf" ContentType="image/x-wmf"/>
  <Override PartName="/ppt/media/image13.png" ContentType="image/png"/>
  <Override PartName="/ppt/media/image14.png" ContentType="image/png"/>
  <Override PartName="/ppt/media/image15.png" ContentType="image/png"/>
  <Override PartName="/ppt/media/image16.png" ContentType="image/png"/>
  <Override PartName="/ppt/media/image28.wmf" ContentType="image/x-wmf"/>
  <Override PartName="/ppt/media/image17.png" ContentType="image/png"/>
  <Override PartName="/ppt/media/image29.wmf" ContentType="image/x-wmf"/>
  <Override PartName="/ppt/media/image18.png" ContentType="image/png"/>
  <Override PartName="/ppt/media/image19.wmf" ContentType="image/x-wmf"/>
  <Override PartName="/ppt/media/image20.wmf" ContentType="image/x-wmf"/>
  <Override PartName="/ppt/media/image21.wmf" ContentType="image/x-wmf"/>
  <Override PartName="/ppt/media/image24.wmf" ContentType="image/x-wmf"/>
  <Override PartName="/ppt/media/image25.png" ContentType="image/png"/>
  <Override PartName="/ppt/media/image26.png" ContentType="image/png"/>
  <Override PartName="/ppt/media/image64.jpeg" ContentType="image/jpeg"/>
  <Override PartName="/ppt/media/image27.png" ContentType="image/png"/>
  <Override PartName="/ppt/media/image30.png" ContentType="image/png"/>
  <Override PartName="/ppt/media/image31.png" ContentType="image/png"/>
  <Override PartName="/ppt/media/image59.jpeg" ContentType="image/jpeg"/>
  <Override PartName="/ppt/media/image32.png" ContentType="image/png"/>
  <Override PartName="/ppt/media/image34.wmf" ContentType="image/x-wmf"/>
  <Override PartName="/ppt/media/image35.png" ContentType="image/png"/>
  <Override PartName="/ppt/media/image36.png" ContentType="image/png"/>
  <Override PartName="/ppt/media/image37.png" ContentType="image/png"/>
  <Override PartName="/ppt/media/image39.png" ContentType="image/png"/>
  <Override PartName="/ppt/media/image40.png" ContentType="image/png"/>
  <Override PartName="/ppt/media/image42.png" ContentType="image/png"/>
  <Override PartName="/ppt/media/image54.wmf" ContentType="image/x-wmf"/>
  <Override PartName="/ppt/media/image43.png" ContentType="image/png"/>
  <Override PartName="/ppt/media/image55.wmf" ContentType="image/x-wmf"/>
  <Override PartName="/ppt/media/image44.png" ContentType="image/png"/>
  <Override PartName="/ppt/media/image45.wmf" ContentType="image/x-wmf"/>
  <Override PartName="/ppt/media/image46.wmf" ContentType="image/x-wmf"/>
  <Override PartName="/ppt/media/image47.png" ContentType="image/png"/>
  <Override PartName="/ppt/media/image48.png" ContentType="image/png"/>
  <Override PartName="/ppt/media/image49.png" ContentType="image/png"/>
  <Override PartName="/ppt/media/image50.png" ContentType="image/png"/>
  <Override PartName="/ppt/media/image62.wmf" ContentType="image/x-wmf"/>
  <Override PartName="/ppt/media/image51.png" ContentType="image/png"/>
  <Override PartName="/ppt/media/image52.png" ContentType="image/png"/>
  <Override PartName="/ppt/media/image56.png" ContentType="image/png"/>
  <Override PartName="/ppt/media/image60.png" ContentType="image/png"/>
  <Override PartName="/ppt/media/image65.png" ContentType="image/png"/>
  <Override PartName="/ppt/media/image66.tif" ContentType="image/tiff"/>
  <Override PartName="/ppt/media/image67.jpeg" ContentType="image/jpeg"/>
  <Override PartName="/ppt/media/image68.png" ContentType="image/png"/>
  <Override PartName="/ppt/media/image69.png" ContentType="image/png"/>
  <Override PartName="/ppt/media/image70.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Lst>
  <p:sldSz cx="12192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 Id="rId77" Type="http://schemas.openxmlformats.org/officeDocument/2006/relationships/slide" Target="slides/slide67.xml"/><Relationship Id="rId78" Type="http://schemas.openxmlformats.org/officeDocument/2006/relationships/slide" Target="slides/slide68.xml"/><Relationship Id="rId79" Type="http://schemas.openxmlformats.org/officeDocument/2006/relationships/slide" Target="slides/slide69.xml"/>
</Relationships>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hr-HR" sz="4400" spc="-1" strike="noStrike">
                <a:latin typeface="Arial"/>
              </a:rPr>
              <a:t>Kliknite za premještanje slajda</a:t>
            </a:r>
            <a:endParaRPr b="0" lang="hr-HR" sz="4400" spc="-1" strike="noStrike">
              <a:latin typeface="Arial"/>
            </a:endParaRPr>
          </a:p>
        </p:txBody>
      </p:sp>
      <p:sp>
        <p:nvSpPr>
          <p:cNvPr id="308" name="PlaceHolder 2"/>
          <p:cNvSpPr>
            <a:spLocks noGrp="1"/>
          </p:cNvSpPr>
          <p:nvPr>
            <p:ph type="body"/>
          </p:nvPr>
        </p:nvSpPr>
        <p:spPr>
          <a:xfrm>
            <a:off x="756000" y="5078520"/>
            <a:ext cx="6047640" cy="4811040"/>
          </a:xfrm>
          <a:prstGeom prst="rect">
            <a:avLst/>
          </a:prstGeom>
        </p:spPr>
        <p:txBody>
          <a:bodyPr lIns="0" rIns="0" tIns="0" bIns="0">
            <a:noAutofit/>
          </a:bodyPr>
          <a:p>
            <a:r>
              <a:rPr b="0" lang="hr-HR" sz="2000" spc="-1" strike="noStrike">
                <a:latin typeface="Arial"/>
              </a:rPr>
              <a:t>Kliknite za uređivanje formata bilješki</a:t>
            </a:r>
            <a:endParaRPr b="0" lang="hr-HR" sz="2000" spc="-1" strike="noStrike">
              <a:latin typeface="Arial"/>
            </a:endParaRPr>
          </a:p>
        </p:txBody>
      </p:sp>
      <p:sp>
        <p:nvSpPr>
          <p:cNvPr id="309" name="PlaceHolder 3"/>
          <p:cNvSpPr>
            <a:spLocks noGrp="1"/>
          </p:cNvSpPr>
          <p:nvPr>
            <p:ph type="hdr"/>
          </p:nvPr>
        </p:nvSpPr>
        <p:spPr>
          <a:xfrm>
            <a:off x="0" y="0"/>
            <a:ext cx="3280680" cy="534240"/>
          </a:xfrm>
          <a:prstGeom prst="rect">
            <a:avLst/>
          </a:prstGeom>
        </p:spPr>
        <p:txBody>
          <a:bodyPr lIns="0" rIns="0" tIns="0" bIns="0">
            <a:noAutofit/>
          </a:bodyPr>
          <a:p>
            <a:r>
              <a:rPr b="0" lang="hr-HR" sz="1400" spc="-1" strike="noStrike">
                <a:latin typeface="Times New Roman"/>
              </a:rPr>
              <a:t>&lt;zaglavlje&gt;</a:t>
            </a:r>
            <a:endParaRPr b="0" lang="hr-HR" sz="1400" spc="-1" strike="noStrike">
              <a:latin typeface="Times New Roman"/>
            </a:endParaRPr>
          </a:p>
        </p:txBody>
      </p:sp>
      <p:sp>
        <p:nvSpPr>
          <p:cNvPr id="310" name="PlaceHolder 4"/>
          <p:cNvSpPr>
            <a:spLocks noGrp="1"/>
          </p:cNvSpPr>
          <p:nvPr>
            <p:ph type="dt"/>
          </p:nvPr>
        </p:nvSpPr>
        <p:spPr>
          <a:xfrm>
            <a:off x="4278960" y="0"/>
            <a:ext cx="3280680" cy="534240"/>
          </a:xfrm>
          <a:prstGeom prst="rect">
            <a:avLst/>
          </a:prstGeom>
        </p:spPr>
        <p:txBody>
          <a:bodyPr lIns="0" rIns="0" tIns="0" bIns="0">
            <a:noAutofit/>
          </a:bodyPr>
          <a:p>
            <a:pPr algn="r"/>
            <a:r>
              <a:rPr b="0" lang="hr-HR" sz="1400" spc="-1" strike="noStrike">
                <a:latin typeface="Times New Roman"/>
              </a:rPr>
              <a:t>&lt;datum/vrijeme&gt;</a:t>
            </a:r>
            <a:endParaRPr b="0" lang="hr-HR" sz="1400" spc="-1" strike="noStrike">
              <a:latin typeface="Times New Roman"/>
            </a:endParaRPr>
          </a:p>
        </p:txBody>
      </p:sp>
      <p:sp>
        <p:nvSpPr>
          <p:cNvPr id="311" name="PlaceHolder 5"/>
          <p:cNvSpPr>
            <a:spLocks noGrp="1"/>
          </p:cNvSpPr>
          <p:nvPr>
            <p:ph type="ftr"/>
          </p:nvPr>
        </p:nvSpPr>
        <p:spPr>
          <a:xfrm>
            <a:off x="0" y="10157400"/>
            <a:ext cx="3280680" cy="534240"/>
          </a:xfrm>
          <a:prstGeom prst="rect">
            <a:avLst/>
          </a:prstGeom>
        </p:spPr>
        <p:txBody>
          <a:bodyPr lIns="0" rIns="0" tIns="0" bIns="0" anchor="b">
            <a:noAutofit/>
          </a:bodyPr>
          <a:p>
            <a:r>
              <a:rPr b="0" lang="hr-HR" sz="1400" spc="-1" strike="noStrike">
                <a:latin typeface="Times New Roman"/>
              </a:rPr>
              <a:t>&lt;podnožje&gt;</a:t>
            </a:r>
            <a:endParaRPr b="0" lang="hr-HR" sz="1400" spc="-1" strike="noStrike">
              <a:latin typeface="Times New Roman"/>
            </a:endParaRPr>
          </a:p>
        </p:txBody>
      </p:sp>
      <p:sp>
        <p:nvSpPr>
          <p:cNvPr id="31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0CE28F5-676E-4CF3-994D-82A14284B4B3}" type="slidenum">
              <a:rPr b="0" lang="hr-HR" sz="1400" spc="-1" strike="noStrike">
                <a:latin typeface="Times New Roman"/>
              </a:rPr>
              <a:t>&lt;broj-slajda&gt;</a:t>
            </a:fld>
            <a:endParaRPr b="0" lang="hr-H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PlaceHolder 1"/>
          <p:cNvSpPr>
            <a:spLocks noGrp="1"/>
          </p:cNvSpPr>
          <p:nvPr>
            <p:ph type="sldImg"/>
          </p:nvPr>
        </p:nvSpPr>
        <p:spPr>
          <a:xfrm>
            <a:off x="422280" y="1241280"/>
            <a:ext cx="5948280" cy="3345120"/>
          </a:xfrm>
          <a:prstGeom prst="rect">
            <a:avLst/>
          </a:prstGeom>
        </p:spPr>
      </p:sp>
      <p:sp>
        <p:nvSpPr>
          <p:cNvPr id="712"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13"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A8396A9B-0AC9-4779-8E3F-FE426375DEE9}"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PlaceHolder 1"/>
          <p:cNvSpPr>
            <a:spLocks noGrp="1"/>
          </p:cNvSpPr>
          <p:nvPr>
            <p:ph type="sldImg"/>
          </p:nvPr>
        </p:nvSpPr>
        <p:spPr>
          <a:xfrm>
            <a:off x="422280" y="1241280"/>
            <a:ext cx="5948280" cy="3345120"/>
          </a:xfrm>
          <a:prstGeom prst="rect">
            <a:avLst/>
          </a:prstGeom>
        </p:spPr>
      </p:sp>
      <p:sp>
        <p:nvSpPr>
          <p:cNvPr id="715" name="PlaceHolder 2"/>
          <p:cNvSpPr>
            <a:spLocks noGrp="1"/>
          </p:cNvSpPr>
          <p:nvPr>
            <p:ph type="body"/>
          </p:nvPr>
        </p:nvSpPr>
        <p:spPr>
          <a:xfrm>
            <a:off x="679680" y="4777200"/>
            <a:ext cx="5433480" cy="3903840"/>
          </a:xfrm>
          <a:prstGeom prst="rect">
            <a:avLst/>
          </a:prstGeom>
        </p:spPr>
        <p:txBody>
          <a:bodyPr lIns="0" rIns="0" tIns="0" bIns="0">
            <a:noAutofit/>
          </a:bodyPr>
          <a:p>
            <a:pPr marL="216000" indent="-212040">
              <a:lnSpc>
                <a:spcPct val="100000"/>
              </a:lnSpc>
              <a:tabLst>
                <a:tab algn="l" pos="0"/>
              </a:tabLst>
            </a:pPr>
            <a:r>
              <a:rPr b="0" lang="hr-HR" sz="2000" spc="-1" strike="noStrike">
                <a:latin typeface="Arial"/>
              </a:rPr>
              <a:t>Okvir koji obuhvaća sve kvalifikacije jednog obrazovnog sektora na razinama od 2 do 5 HKO-a te pripadajuće skupove ishoda učenja iz standarda kvalifikacija.</a:t>
            </a:r>
            <a:endParaRPr b="0" lang="hr-HR" sz="2000" spc="-1" strike="noStrike">
              <a:latin typeface="Arial"/>
            </a:endParaRPr>
          </a:p>
          <a:p>
            <a:pPr marL="216000" indent="-212040">
              <a:lnSpc>
                <a:spcPct val="100000"/>
              </a:lnSpc>
              <a:tabLst>
                <a:tab algn="l" pos="0"/>
              </a:tabLst>
            </a:pPr>
            <a:endParaRPr b="0" lang="hr-HR" sz="2000" spc="-1" strike="noStrike">
              <a:latin typeface="Arial"/>
            </a:endParaRPr>
          </a:p>
        </p:txBody>
      </p:sp>
      <p:sp>
        <p:nvSpPr>
          <p:cNvPr id="716"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3BAE2B7-E8A0-4117-A2D4-41CF624FFAAC}"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PlaceHolder 1"/>
          <p:cNvSpPr>
            <a:spLocks noGrp="1"/>
          </p:cNvSpPr>
          <p:nvPr>
            <p:ph type="sldImg"/>
          </p:nvPr>
        </p:nvSpPr>
        <p:spPr>
          <a:xfrm>
            <a:off x="422280" y="1241280"/>
            <a:ext cx="5948280" cy="3345120"/>
          </a:xfrm>
          <a:prstGeom prst="rect">
            <a:avLst/>
          </a:prstGeom>
        </p:spPr>
      </p:sp>
      <p:sp>
        <p:nvSpPr>
          <p:cNvPr id="718" name="PlaceHolder 2"/>
          <p:cNvSpPr>
            <a:spLocks noGrp="1"/>
          </p:cNvSpPr>
          <p:nvPr>
            <p:ph type="body"/>
          </p:nvPr>
        </p:nvSpPr>
        <p:spPr>
          <a:xfrm>
            <a:off x="679680" y="4777200"/>
            <a:ext cx="5433480" cy="3903840"/>
          </a:xfrm>
          <a:prstGeom prst="rect">
            <a:avLst/>
          </a:prstGeom>
        </p:spPr>
        <p:txBody>
          <a:bodyPr lIns="0" rIns="0" tIns="0" bIns="0">
            <a:noAutofit/>
          </a:bodyPr>
          <a:p>
            <a:pPr marL="216000" indent="-212040">
              <a:lnSpc>
                <a:spcPct val="100000"/>
              </a:lnSpc>
              <a:tabLst>
                <a:tab algn="l" pos="0"/>
              </a:tabLst>
            </a:pPr>
            <a:r>
              <a:rPr b="0" lang="hr-HR" sz="2000" spc="-1" strike="noStrike">
                <a:latin typeface="Arial"/>
              </a:rPr>
              <a:t>IZBORNI MODULI: </a:t>
            </a:r>
            <a:r>
              <a:rPr b="0" lang="hr-HR" sz="1200" spc="-1" strike="noStrike">
                <a:solidFill>
                  <a:srgbClr val="000000"/>
                </a:solidFill>
                <a:latin typeface="+mn-lt"/>
                <a:ea typeface="+mn-ea"/>
              </a:rPr>
              <a:t>Oni obuhvaćaju skupove ishoda učenja grupirane u module kojima se dodatno usmjerava stjecanje specifičnih strukovnih kompetencija odabrane kvalifikacije i odgovor su na zahtjeve svijeta rada i osobnih potreba učenika. </a:t>
            </a:r>
            <a:endParaRPr b="0" lang="hr-HR" sz="1200" spc="-1" strike="noStrike">
              <a:latin typeface="Arial"/>
            </a:endParaRPr>
          </a:p>
          <a:p>
            <a:pPr marL="216000" indent="-212040">
              <a:lnSpc>
                <a:spcPct val="100000"/>
              </a:lnSpc>
              <a:tabLst>
                <a:tab algn="l" pos="0"/>
              </a:tabLst>
            </a:pPr>
            <a:endParaRPr b="0" lang="hr-HR" sz="1200" spc="-1" strike="noStrike">
              <a:latin typeface="Arial"/>
            </a:endParaRPr>
          </a:p>
          <a:p>
            <a:pPr marL="216000" indent="-212040">
              <a:lnSpc>
                <a:spcPct val="100000"/>
              </a:lnSpc>
              <a:tabLst>
                <a:tab algn="l" pos="0"/>
              </a:tabLst>
            </a:pPr>
            <a:r>
              <a:rPr b="1" lang="hr-HR" sz="1200" spc="-1" strike="noStrike">
                <a:solidFill>
                  <a:srgbClr val="000000"/>
                </a:solidFill>
                <a:latin typeface="+mn-lt"/>
                <a:ea typeface="+mn-ea"/>
              </a:rPr>
              <a:t>Obvezni moduli definirani su strukovnim kurikulumom i istovrsni su svim školama u kojima se stječe određena kvalifikacija. </a:t>
            </a:r>
            <a:endParaRPr b="0" lang="hr-HR" sz="1200" spc="-1" strike="noStrike">
              <a:latin typeface="Arial"/>
            </a:endParaRPr>
          </a:p>
          <a:p>
            <a:pPr marL="216000" indent="-212040">
              <a:lnSpc>
                <a:spcPct val="100000"/>
              </a:lnSpc>
              <a:tabLst>
                <a:tab algn="l" pos="0"/>
              </a:tabLst>
            </a:pPr>
            <a:endParaRPr b="0" lang="hr-HR" sz="1200" spc="-1" strike="noStrike">
              <a:latin typeface="Arial"/>
            </a:endParaRPr>
          </a:p>
          <a:p>
            <a:pPr marL="216000" indent="-212040">
              <a:lnSpc>
                <a:spcPct val="100000"/>
              </a:lnSpc>
              <a:tabLst>
                <a:tab algn="l" pos="0"/>
              </a:tabLst>
            </a:pPr>
            <a:r>
              <a:rPr b="0" lang="hr-HR" sz="1200" spc="-1" strike="noStrike">
                <a:solidFill>
                  <a:srgbClr val="000000"/>
                </a:solidFill>
                <a:latin typeface="+mn-lt"/>
                <a:ea typeface="+mn-ea"/>
              </a:rPr>
              <a:t>Izborni moduli bit će preporučeni strukovnim kurikulumom, a ustanova za strukovno obrazovanje može samostalno odabirati i/ili samostalno razviti izborne module na temelju skupova ishoda učenja upisanih u Registar HKO-a, a u obujmu propisanim </a:t>
            </a:r>
            <a:r>
              <a:rPr b="0" i="1" lang="hr-HR" sz="1200" spc="-1" strike="noStrike">
                <a:solidFill>
                  <a:srgbClr val="000000"/>
                </a:solidFill>
                <a:latin typeface="+mn-lt"/>
                <a:ea typeface="+mn-ea"/>
              </a:rPr>
              <a:t>Nacionalnim kurikulumom za strukovno obrazovanje</a:t>
            </a:r>
            <a:r>
              <a:rPr b="0" lang="hr-HR" sz="1200" spc="-1" strike="noStrike">
                <a:solidFill>
                  <a:srgbClr val="000000"/>
                </a:solidFill>
                <a:latin typeface="+mn-lt"/>
                <a:ea typeface="+mn-ea"/>
              </a:rPr>
              <a:t> (2018.) te pripadajućim sektorskim i strukovnim kurikulumom. To znači da će sektorskim kurikulumom biti ponuđen veći broj izbornih modula od minimalnog obujma određenog relevantnim dokumentima. Iz kurikuluma ustanova za strukovno obrazovanje bit će vidljivo koje je škola izborne module odabrala ili samostalno izradila. </a:t>
            </a:r>
            <a:endParaRPr b="0" lang="hr-HR" sz="1200" spc="-1" strike="noStrike">
              <a:latin typeface="Arial"/>
            </a:endParaRPr>
          </a:p>
          <a:p>
            <a:pPr marL="216000" indent="-212040">
              <a:lnSpc>
                <a:spcPct val="100000"/>
              </a:lnSpc>
              <a:tabLst>
                <a:tab algn="l" pos="0"/>
              </a:tabLst>
            </a:pPr>
            <a:endParaRPr b="0" lang="hr-HR" sz="1200" spc="-1" strike="noStrike">
              <a:latin typeface="Arial"/>
            </a:endParaRPr>
          </a:p>
          <a:p>
            <a:pPr marL="216000" indent="-212040">
              <a:lnSpc>
                <a:spcPct val="100000"/>
              </a:lnSpc>
              <a:tabLst>
                <a:tab algn="l" pos="0"/>
              </a:tabLst>
            </a:pPr>
            <a:r>
              <a:rPr b="0" lang="hr-HR" sz="1200" spc="-1" strike="noStrike">
                <a:solidFill>
                  <a:srgbClr val="000000"/>
                </a:solidFill>
                <a:latin typeface="+mn-lt"/>
                <a:ea typeface="+mn-ea"/>
              </a:rPr>
              <a:t>Fakultativni moduli: </a:t>
            </a:r>
            <a:r>
              <a:rPr b="0" lang="hr-HR" sz="2000" spc="-1" strike="noStrike">
                <a:solidFill>
                  <a:srgbClr val="000000"/>
                </a:solidFill>
                <a:latin typeface="Verdana"/>
                <a:ea typeface="Verdana"/>
              </a:rPr>
              <a:t>U funkciji razvoja strukovnih, ključnih i generičkih kompetencija. Prema potrebama i željama učenika. </a:t>
            </a:r>
            <a:endParaRPr b="0" lang="hr-HR" sz="2000" spc="-1" strike="noStrike">
              <a:latin typeface="Arial"/>
            </a:endParaRPr>
          </a:p>
          <a:p>
            <a:pPr marL="216000" indent="-212040">
              <a:lnSpc>
                <a:spcPct val="100000"/>
              </a:lnSpc>
              <a:tabLst>
                <a:tab algn="l" pos="0"/>
              </a:tabLst>
            </a:pPr>
            <a:endParaRPr b="0" lang="hr-HR" sz="2000" spc="-1" strike="noStrike">
              <a:latin typeface="Arial"/>
            </a:endParaRPr>
          </a:p>
          <a:p>
            <a:pPr marL="216000" indent="-212040">
              <a:lnSpc>
                <a:spcPct val="100000"/>
              </a:lnSpc>
              <a:tabLst>
                <a:tab algn="l" pos="0"/>
              </a:tabLst>
            </a:pPr>
            <a:endParaRPr b="0" lang="hr-HR" sz="2000" spc="-1" strike="noStrike">
              <a:latin typeface="Arial"/>
            </a:endParaRPr>
          </a:p>
        </p:txBody>
      </p:sp>
      <p:sp>
        <p:nvSpPr>
          <p:cNvPr id="719"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B02247B6-9C9C-484B-9566-F2925E3D3F80}" type="slidenum">
              <a:rPr b="0" lang="sr-Latn-RS"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PlaceHolder 1"/>
          <p:cNvSpPr>
            <a:spLocks noGrp="1"/>
          </p:cNvSpPr>
          <p:nvPr>
            <p:ph type="sldImg"/>
          </p:nvPr>
        </p:nvSpPr>
        <p:spPr>
          <a:xfrm>
            <a:off x="422280" y="1241280"/>
            <a:ext cx="5948280" cy="3345120"/>
          </a:xfrm>
          <a:prstGeom prst="rect">
            <a:avLst/>
          </a:prstGeom>
        </p:spPr>
      </p:sp>
      <p:sp>
        <p:nvSpPr>
          <p:cNvPr id="701"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02"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3D27783-DB95-4141-BC60-7CD25AE621FF}"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PlaceHolder 1"/>
          <p:cNvSpPr>
            <a:spLocks noGrp="1"/>
          </p:cNvSpPr>
          <p:nvPr>
            <p:ph type="sldImg"/>
          </p:nvPr>
        </p:nvSpPr>
        <p:spPr>
          <a:xfrm>
            <a:off x="422280" y="1241280"/>
            <a:ext cx="5948280" cy="3345120"/>
          </a:xfrm>
          <a:prstGeom prst="rect">
            <a:avLst/>
          </a:prstGeom>
        </p:spPr>
      </p:sp>
      <p:sp>
        <p:nvSpPr>
          <p:cNvPr id="721"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22"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A7EF9DB-D2E0-4BA3-B156-1EEE44D5D73F}"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PlaceHolder 1"/>
          <p:cNvSpPr>
            <a:spLocks noGrp="1"/>
          </p:cNvSpPr>
          <p:nvPr>
            <p:ph type="sldImg"/>
          </p:nvPr>
        </p:nvSpPr>
        <p:spPr>
          <a:xfrm>
            <a:off x="422280" y="1241280"/>
            <a:ext cx="5948280" cy="3345120"/>
          </a:xfrm>
          <a:prstGeom prst="rect">
            <a:avLst/>
          </a:prstGeom>
        </p:spPr>
      </p:sp>
      <p:sp>
        <p:nvSpPr>
          <p:cNvPr id="724" name="PlaceHolder 2"/>
          <p:cNvSpPr>
            <a:spLocks noGrp="1"/>
          </p:cNvSpPr>
          <p:nvPr>
            <p:ph type="body"/>
          </p:nvPr>
        </p:nvSpPr>
        <p:spPr>
          <a:xfrm>
            <a:off x="679680" y="4777200"/>
            <a:ext cx="5433480" cy="3903840"/>
          </a:xfrm>
          <a:prstGeom prst="rect">
            <a:avLst/>
          </a:prstGeom>
        </p:spPr>
        <p:txBody>
          <a:bodyPr lIns="0" rIns="0" tIns="0" bIns="0">
            <a:noAutofit/>
          </a:bodyPr>
          <a:p>
            <a:pPr marL="216000" indent="-212040" algn="just">
              <a:lnSpc>
                <a:spcPct val="115000"/>
              </a:lnSpc>
              <a:spcAft>
                <a:spcPts val="601"/>
              </a:spcAft>
              <a:tabLst>
                <a:tab algn="l" pos="0"/>
              </a:tabLst>
            </a:pPr>
            <a:r>
              <a:rPr b="1" lang="hr-HR" sz="1800" spc="-1" strike="noStrike">
                <a:latin typeface="Calibri"/>
                <a:ea typeface="Calibri"/>
              </a:rPr>
              <a:t>Modul</a:t>
            </a:r>
            <a:r>
              <a:rPr b="0" lang="hr-HR" sz="1800" spc="-1" strike="noStrike">
                <a:latin typeface="Calibri"/>
                <a:ea typeface="Calibri"/>
              </a:rPr>
              <a:t> je logična i smislena cjelina koja povezuje skupove ishoda učenja na temelju kojih se stječu kompetencije za samostalan i siguran rad u jednom definiranom dijelu koji se odnosi na specifično zanimanje, odnosno kvalifikaciju, uključujući i povezane radne procese.</a:t>
            </a:r>
            <a:endParaRPr b="0" lang="hr-HR" sz="1800" spc="-1" strike="noStrike">
              <a:latin typeface="Arial"/>
            </a:endParaRPr>
          </a:p>
          <a:p>
            <a:pPr marL="216000" indent="-212040" algn="just">
              <a:lnSpc>
                <a:spcPct val="115000"/>
              </a:lnSpc>
              <a:spcAft>
                <a:spcPts val="601"/>
              </a:spcAft>
              <a:tabLst>
                <a:tab algn="l" pos="0"/>
              </a:tabLst>
            </a:pPr>
            <a:r>
              <a:rPr b="0" lang="hr-HR" sz="1800" spc="-1" strike="noStrike">
                <a:latin typeface="Calibri"/>
                <a:ea typeface="Calibri"/>
              </a:rPr>
              <a:t>Razlika između nastavnih predmeta i modula uočljiva je prvenstveno u izvedbi kurikuluma. Modul povezuje oblike učenja koje se temelji na radu, učioničko i izvanučioničko učenje i poučavanje u smislenu te međusobno povezanu i zaokruženu cjelinu, uz povećanje učinkovitosti organizacije rada (odgojno-obrazovnog procesa) i smislenije učenje.</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modul povezuje sadržaje iz različitih područja i tradicionalnih predmeta u logičnu cjelinu, čime se umanjuje rascjepkanost sadržaja prema nastavnim predmetima te nije istovjetan predmetnom poučavanju </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povezuje oblike učenja koje se temelji na radu s teorijskim sadržajima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podržava primjenu problemskog, projektnog i istraživačkog učenja u značajno većoj mjeri nego što je to moguće u okviru razredno-predmetno-satnog sustava,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omogućuje individualizaciju i fleksibilnost procesa učenja i poučavanja te se odmiče od uniformiranosti procesa učenja i poučavanja </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omogućava uvažavanje individualnih razlika među učenicima i ostavlja im dovoljno vremena za kvalitetno ostvarivanje ishoda učenja predviđenih strukovnim kurikulumom</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temelji se na konstruktivističkoj paradigmi</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omogućuje primjenu vrednovanja za učenje i vrednovanja kao učenje, a ne samo vrednovanje stečenih ishoda učenja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podržava samostalno, odgovorno i aktivno učenje učenika i preuzimanje odgovornosti učenika za vlastito učenje (učiti kako učiti)</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utječe na kvalitetu suradnje na relaciji nastavnik – nastavnik jer je za primjenu modularnog pristupa potrebna suradnja između nastavnika različitih struka i područja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omogućuje korištenje raznovrsnih nastavnih medija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ima jasno definirane ishode učenja te postupke i primjere vrednovanja ishoda učenja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iskazuje opterećenje učenika u CSVET bodovima.</a:t>
            </a:r>
            <a:endParaRPr b="0" lang="hr-HR" sz="1800" spc="-1" strike="noStrike">
              <a:latin typeface="Arial"/>
            </a:endParaRPr>
          </a:p>
          <a:p>
            <a:pPr>
              <a:lnSpc>
                <a:spcPct val="100000"/>
              </a:lnSpc>
              <a:tabLst>
                <a:tab algn="l" pos="0"/>
              </a:tabLst>
            </a:pPr>
            <a:endParaRPr b="0" lang="hr-HR" sz="1800" spc="-1" strike="noStrike">
              <a:latin typeface="Arial"/>
            </a:endParaRPr>
          </a:p>
        </p:txBody>
      </p:sp>
      <p:sp>
        <p:nvSpPr>
          <p:cNvPr id="725"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7E88477-031A-4515-B8FA-1F2FE624C87D}" type="slidenum">
              <a:rPr b="0" lang="sr-Latn-RS"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PlaceHolder 1"/>
          <p:cNvSpPr>
            <a:spLocks noGrp="1"/>
          </p:cNvSpPr>
          <p:nvPr>
            <p:ph type="sldImg"/>
          </p:nvPr>
        </p:nvSpPr>
        <p:spPr>
          <a:xfrm>
            <a:off x="422280" y="1241280"/>
            <a:ext cx="5948280" cy="3345120"/>
          </a:xfrm>
          <a:prstGeom prst="rect">
            <a:avLst/>
          </a:prstGeom>
        </p:spPr>
      </p:sp>
      <p:sp>
        <p:nvSpPr>
          <p:cNvPr id="727" name="PlaceHolder 2"/>
          <p:cNvSpPr>
            <a:spLocks noGrp="1"/>
          </p:cNvSpPr>
          <p:nvPr>
            <p:ph type="body"/>
          </p:nvPr>
        </p:nvSpPr>
        <p:spPr>
          <a:xfrm>
            <a:off x="679680" y="4777200"/>
            <a:ext cx="5433480" cy="3903840"/>
          </a:xfrm>
          <a:prstGeom prst="rect">
            <a:avLst/>
          </a:prstGeom>
        </p:spPr>
        <p:txBody>
          <a:bodyPr lIns="0" rIns="0" tIns="0" bIns="0">
            <a:noAutofit/>
          </a:bodyPr>
          <a:p>
            <a:pPr marL="216000" indent="-212040">
              <a:lnSpc>
                <a:spcPct val="100000"/>
              </a:lnSpc>
              <a:tabLst>
                <a:tab algn="l" pos="0"/>
              </a:tabLst>
            </a:pPr>
            <a:endParaRPr b="0" lang="hr-HR" sz="2000" spc="-1" strike="noStrike">
              <a:latin typeface="Arial"/>
            </a:endParaRPr>
          </a:p>
          <a:p>
            <a:pPr marL="216000" indent="-212040" algn="just">
              <a:lnSpc>
                <a:spcPct val="115000"/>
              </a:lnSpc>
              <a:spcBef>
                <a:spcPts val="360"/>
              </a:spcBef>
              <a:spcAft>
                <a:spcPts val="360"/>
              </a:spcAft>
              <a:tabLst>
                <a:tab algn="l" pos="0"/>
              </a:tabLst>
            </a:pPr>
            <a:r>
              <a:rPr b="0" lang="hr-HR" sz="1000" spc="-1" strike="noStrike">
                <a:solidFill>
                  <a:srgbClr val="000000"/>
                </a:solidFill>
                <a:latin typeface="Calibri"/>
                <a:ea typeface="Calibri"/>
              </a:rPr>
              <a:t>U modulu se iskazuje opterećenje učenika u CSVET bodovima. </a:t>
            </a:r>
            <a:endParaRPr b="0" lang="hr-HR" sz="1000" spc="-1" strike="noStrike">
              <a:latin typeface="Arial"/>
            </a:endParaRPr>
          </a:p>
          <a:p>
            <a:pPr marL="216000" indent="-212040" algn="just">
              <a:lnSpc>
                <a:spcPct val="115000"/>
              </a:lnSpc>
              <a:spcBef>
                <a:spcPts val="360"/>
              </a:spcBef>
              <a:spcAft>
                <a:spcPts val="360"/>
              </a:spcAft>
              <a:tabLst>
                <a:tab algn="l" pos="0"/>
              </a:tabLst>
            </a:pPr>
            <a:r>
              <a:rPr b="0" lang="hr-HR" sz="1000" spc="-1" strike="noStrike">
                <a:solidFill>
                  <a:srgbClr val="000000"/>
                </a:solidFill>
                <a:latin typeface="Calibri"/>
                <a:ea typeface="Calibri"/>
              </a:rPr>
              <a:t>Zakon o HKO-u: „</a:t>
            </a:r>
            <a:r>
              <a:rPr b="0" lang="hr-HR" sz="1200" spc="-1" strike="noStrike">
                <a:solidFill>
                  <a:srgbClr val="000000"/>
                </a:solidFill>
                <a:latin typeface="Times New Roman"/>
                <a:ea typeface="Times New Roman"/>
              </a:rPr>
              <a:t>Za svaku kvalifikaciju i skup ishoda učenja određuje se obujam, odnosno prosječno ukupno utrošeno vrijeme potrebno za stjecanje te kvalifikacije, odnosno tog skupa ishoda učenja. Prosječno ukupno utrošeno vrijeme iskazuje se u CSVET bodovima u strukovnom obrazovanju (Hrvatski sustav bodova strukovnog obrazovanja i osposobljavanja)</a:t>
            </a:r>
            <a:endParaRPr b="0" lang="hr-HR" sz="1200" spc="-1" strike="noStrike">
              <a:latin typeface="Arial"/>
            </a:endParaRPr>
          </a:p>
          <a:p>
            <a:pPr marL="216000" indent="-212040">
              <a:lnSpc>
                <a:spcPct val="100000"/>
              </a:lnSpc>
              <a:tabLst>
                <a:tab algn="l" pos="0"/>
              </a:tabLst>
            </a:pPr>
            <a:endParaRPr b="0" lang="hr-HR" sz="1200" spc="-1" strike="noStrike">
              <a:latin typeface="Arial"/>
            </a:endParaRPr>
          </a:p>
          <a:p>
            <a:pPr marL="216000" indent="-212040">
              <a:lnSpc>
                <a:spcPct val="100000"/>
              </a:lnSpc>
              <a:tabLst>
                <a:tab algn="l" pos="0"/>
              </a:tabLst>
            </a:pPr>
            <a:endParaRPr b="0" lang="hr-HR" sz="1200" spc="-1" strike="noStrike">
              <a:latin typeface="Arial"/>
            </a:endParaRPr>
          </a:p>
        </p:txBody>
      </p:sp>
      <p:sp>
        <p:nvSpPr>
          <p:cNvPr id="728"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AAD2CD1A-B3AE-4E45-BA68-9D14822CB1B3}"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PlaceHolder 1"/>
          <p:cNvSpPr>
            <a:spLocks noGrp="1"/>
          </p:cNvSpPr>
          <p:nvPr>
            <p:ph type="sldImg"/>
          </p:nvPr>
        </p:nvSpPr>
        <p:spPr>
          <a:xfrm>
            <a:off x="422280" y="1241280"/>
            <a:ext cx="5948280" cy="3345120"/>
          </a:xfrm>
          <a:prstGeom prst="rect">
            <a:avLst/>
          </a:prstGeom>
        </p:spPr>
      </p:sp>
      <p:sp>
        <p:nvSpPr>
          <p:cNvPr id="730" name="PlaceHolder 2"/>
          <p:cNvSpPr>
            <a:spLocks noGrp="1"/>
          </p:cNvSpPr>
          <p:nvPr>
            <p:ph type="body"/>
          </p:nvPr>
        </p:nvSpPr>
        <p:spPr>
          <a:xfrm>
            <a:off x="679680" y="4777200"/>
            <a:ext cx="5433480" cy="3903840"/>
          </a:xfrm>
          <a:prstGeom prst="rect">
            <a:avLst/>
          </a:prstGeom>
        </p:spPr>
        <p:txBody>
          <a:bodyPr lIns="0" rIns="0" tIns="0" bIns="0">
            <a:noAutofit/>
          </a:bodyPr>
          <a:p>
            <a:pPr marL="216000" indent="-212040">
              <a:lnSpc>
                <a:spcPct val="100000"/>
              </a:lnSpc>
              <a:tabLst>
                <a:tab algn="l" pos="0"/>
              </a:tabLst>
            </a:pPr>
            <a:r>
              <a:rPr b="1" lang="pt-BR" sz="1200" spc="-1" strike="noStrike">
                <a:solidFill>
                  <a:srgbClr val="000000"/>
                </a:solidFill>
                <a:latin typeface="Arial"/>
              </a:rPr>
              <a:t>PREPORU</a:t>
            </a:r>
            <a:r>
              <a:rPr b="1" lang="hr-HR" sz="1200" spc="-1" strike="noStrike">
                <a:solidFill>
                  <a:srgbClr val="000000"/>
                </a:solidFill>
                <a:latin typeface="Arial"/>
              </a:rPr>
              <a:t>KA</a:t>
            </a:r>
            <a:r>
              <a:rPr b="0" lang="hr-HR" sz="1200" spc="-1" strike="noStrike">
                <a:solidFill>
                  <a:srgbClr val="000000"/>
                </a:solidFill>
                <a:latin typeface="Arial"/>
              </a:rPr>
              <a:t>:</a:t>
            </a:r>
            <a:r>
              <a:rPr b="0" lang="pt-BR" sz="1200" spc="-1" strike="noStrike">
                <a:solidFill>
                  <a:srgbClr val="000000"/>
                </a:solidFill>
                <a:latin typeface="Arial"/>
              </a:rPr>
              <a:t> </a:t>
            </a:r>
            <a:r>
              <a:rPr b="0" lang="pt-BR" sz="1200" spc="-1" strike="noStrike">
                <a:solidFill>
                  <a:srgbClr val="002060"/>
                </a:solidFill>
                <a:latin typeface="Arial"/>
              </a:rPr>
              <a:t>modul ima 3</a:t>
            </a:r>
            <a:r>
              <a:rPr b="0" lang="hr-HR" sz="1200" spc="-1" strike="noStrike">
                <a:solidFill>
                  <a:srgbClr val="002060"/>
                </a:solidFill>
                <a:latin typeface="Arial"/>
              </a:rPr>
              <a:t>-</a:t>
            </a:r>
            <a:r>
              <a:rPr b="0" lang="pt-BR" sz="1200" spc="-1" strike="noStrike">
                <a:solidFill>
                  <a:srgbClr val="002060"/>
                </a:solidFill>
                <a:latin typeface="Arial"/>
              </a:rPr>
              <a:t>12 CSVET-</a:t>
            </a:r>
            <a:r>
              <a:rPr b="0" lang="hr-HR" sz="1200" spc="-1" strike="noStrike">
                <a:solidFill>
                  <a:srgbClr val="002060"/>
                </a:solidFill>
                <a:latin typeface="Arial"/>
              </a:rPr>
              <a:t>a, osim modula koji se ostvaruju isključivo učenjem temeljenim na radu koji mogu imati do 20 CSVET bodova</a:t>
            </a:r>
            <a:endParaRPr b="0" lang="hr-HR" sz="1200" spc="-1" strike="noStrike">
              <a:latin typeface="Arial"/>
            </a:endParaRPr>
          </a:p>
        </p:txBody>
      </p:sp>
      <p:sp>
        <p:nvSpPr>
          <p:cNvPr id="731"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D6BDA93-313A-4565-8339-14E251DBE5C1}" type="slidenum">
              <a:rPr b="0" lang="sr-Latn-RS"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PlaceHolder 1"/>
          <p:cNvSpPr>
            <a:spLocks noGrp="1"/>
          </p:cNvSpPr>
          <p:nvPr>
            <p:ph type="sldImg"/>
          </p:nvPr>
        </p:nvSpPr>
        <p:spPr>
          <a:xfrm>
            <a:off x="422280" y="1241280"/>
            <a:ext cx="5948280" cy="3345120"/>
          </a:xfrm>
          <a:prstGeom prst="rect">
            <a:avLst/>
          </a:prstGeom>
        </p:spPr>
      </p:sp>
      <p:sp>
        <p:nvSpPr>
          <p:cNvPr id="733" name="PlaceHolder 2"/>
          <p:cNvSpPr>
            <a:spLocks noGrp="1"/>
          </p:cNvSpPr>
          <p:nvPr>
            <p:ph type="body"/>
          </p:nvPr>
        </p:nvSpPr>
        <p:spPr>
          <a:xfrm>
            <a:off x="679680" y="4777200"/>
            <a:ext cx="5433480" cy="3903840"/>
          </a:xfrm>
          <a:prstGeom prst="rect">
            <a:avLst/>
          </a:prstGeom>
        </p:spPr>
        <p:txBody>
          <a:bodyPr lIns="0" rIns="0" tIns="0" bIns="0">
            <a:noAutofit/>
          </a:bodyPr>
          <a:p>
            <a:pPr marL="216000" indent="-212040" algn="just">
              <a:lnSpc>
                <a:spcPct val="115000"/>
              </a:lnSpc>
              <a:spcAft>
                <a:spcPts val="601"/>
              </a:spcAft>
              <a:tabLst>
                <a:tab algn="l" pos="0"/>
              </a:tabLst>
            </a:pPr>
            <a:r>
              <a:rPr b="1" lang="hr-HR" sz="1800" spc="-1" strike="noStrike">
                <a:latin typeface="Calibri"/>
                <a:ea typeface="Calibri"/>
              </a:rPr>
              <a:t>Modul</a:t>
            </a:r>
            <a:r>
              <a:rPr b="0" lang="hr-HR" sz="1800" spc="-1" strike="noStrike">
                <a:latin typeface="Calibri"/>
                <a:ea typeface="Calibri"/>
              </a:rPr>
              <a:t> je logična i smislena cjelina koja povezuje skupove ishoda učenja na temelju kojih se stječu kompetencije za samostalan i siguran rad u jednom definiranom dijelu koji se odnosi na specifično zanimanje, odnosno kvalifikaciju, uključujući i povezane radne procese.</a:t>
            </a:r>
            <a:endParaRPr b="0" lang="hr-HR" sz="1800" spc="-1" strike="noStrike">
              <a:latin typeface="Arial"/>
            </a:endParaRPr>
          </a:p>
          <a:p>
            <a:pPr marL="216000" indent="-212040" algn="just">
              <a:lnSpc>
                <a:spcPct val="115000"/>
              </a:lnSpc>
              <a:spcAft>
                <a:spcPts val="601"/>
              </a:spcAft>
              <a:tabLst>
                <a:tab algn="l" pos="0"/>
              </a:tabLst>
            </a:pPr>
            <a:r>
              <a:rPr b="0" lang="hr-HR" sz="1800" spc="-1" strike="noStrike">
                <a:latin typeface="Calibri"/>
                <a:ea typeface="Calibri"/>
              </a:rPr>
              <a:t>Razlika između nastavnih predmeta i modula uočljiva je prvenstveno u izvedbi kurikuluma. Modul povezuje oblike učenja koje se temelji na radu, učioničko i izvanučioničko učenje i poučavanje u smislenu te međusobno povezanu i zaokruženu cjelinu, uz povećanje učinkovitosti organizacije rada (odgojno-obrazovnog procesa) i smislenije učenje.</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modul povezuje sadržaje iz različitih područja i tradicionalnih predmeta u logičnu cjelinu, čime se umanjuje rascjepkanost sadržaja prema nastavnim predmetima te nije istovjetan predmetnom poučavanju </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povezuje oblike učenja koje se temelji na radu s teorijskim sadržajima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podržava primjenu problemskog, projektnog i istraživačkog učenja u značajno većoj mjeri nego što je to moguće u okviru razredno-predmetno-satnog sustava,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omogućuje individualizaciju i fleksibilnost procesa učenja i poučavanja te se odmiče od uniformiranosti procesa učenja i poučavanja </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omogućava uvažavanje individualnih razlika među učenicima i ostavlja im dovoljno vremena za kvalitetno ostvarivanje ishoda učenja predviđenih strukovnim kurikulumom</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temelji se na konstruktivističkoj paradigmi</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omogućuje primjenu vrednovanja za učenje i vrednovanja kao učenje, a ne samo vrednovanje stečenih ishoda učenja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podržava samostalno, odgovorno i aktivno učenje učenika i preuzimanje odgovornosti učenika za vlastito učenje (učiti kako učiti)</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utječe na kvalitetu suradnje na relaciji nastavnik – nastavnik jer je za primjenu modularnog pristupa potrebna suradnja između nastavnika različitih struka i područja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omogućuje korištenje raznovrsnih nastavnih medija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ima jasno definirane ishode učenja te postupke i primjere vrednovanja ishoda učenja</a:t>
            </a:r>
            <a:endParaRPr b="0" lang="hr-HR" sz="1800" spc="-1" strike="noStrike">
              <a:latin typeface="Arial"/>
            </a:endParaRPr>
          </a:p>
          <a:p>
            <a:pPr marL="343080" indent="-338400" algn="just">
              <a:lnSpc>
                <a:spcPct val="115000"/>
              </a:lnSpc>
              <a:spcAft>
                <a:spcPts val="601"/>
              </a:spcAft>
              <a:buClr>
                <a:srgbClr val="000000"/>
              </a:buClr>
              <a:buFont typeface="Calibri"/>
              <a:buChar char="-"/>
              <a:tabLst>
                <a:tab algn="l" pos="0"/>
              </a:tabLst>
            </a:pPr>
            <a:r>
              <a:rPr b="0" lang="hr-HR" sz="1800" spc="-1" strike="noStrike">
                <a:latin typeface="Calibri"/>
                <a:ea typeface="Calibri"/>
              </a:rPr>
              <a:t>iskazuje opterećenje učenika u CSVET bodovima.</a:t>
            </a:r>
            <a:endParaRPr b="0" lang="hr-HR" sz="1800" spc="-1" strike="noStrike">
              <a:latin typeface="Arial"/>
            </a:endParaRPr>
          </a:p>
          <a:p>
            <a:pPr>
              <a:lnSpc>
                <a:spcPct val="100000"/>
              </a:lnSpc>
              <a:tabLst>
                <a:tab algn="l" pos="0"/>
              </a:tabLst>
            </a:pPr>
            <a:endParaRPr b="0" lang="hr-HR" sz="1800" spc="-1" strike="noStrike">
              <a:latin typeface="Arial"/>
            </a:endParaRPr>
          </a:p>
        </p:txBody>
      </p:sp>
      <p:sp>
        <p:nvSpPr>
          <p:cNvPr id="734"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B33A0A40-61F1-413C-84D9-1CF108967C1E}" type="slidenum">
              <a:rPr b="0" lang="sr-Latn-RS"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PlaceHolder 1"/>
          <p:cNvSpPr>
            <a:spLocks noGrp="1"/>
          </p:cNvSpPr>
          <p:nvPr>
            <p:ph type="sldImg"/>
          </p:nvPr>
        </p:nvSpPr>
        <p:spPr>
          <a:xfrm>
            <a:off x="422280" y="1241280"/>
            <a:ext cx="5948280" cy="3345120"/>
          </a:xfrm>
          <a:prstGeom prst="rect">
            <a:avLst/>
          </a:prstGeom>
        </p:spPr>
      </p:sp>
      <p:sp>
        <p:nvSpPr>
          <p:cNvPr id="736"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37"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42D347B-39A2-47F7-92FF-36162A361468}"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PlaceHolder 1"/>
          <p:cNvSpPr>
            <a:spLocks noGrp="1"/>
          </p:cNvSpPr>
          <p:nvPr>
            <p:ph type="sldImg"/>
          </p:nvPr>
        </p:nvSpPr>
        <p:spPr>
          <a:xfrm>
            <a:off x="422280" y="1241280"/>
            <a:ext cx="5948280" cy="3345120"/>
          </a:xfrm>
          <a:prstGeom prst="rect">
            <a:avLst/>
          </a:prstGeom>
        </p:spPr>
      </p:sp>
      <p:sp>
        <p:nvSpPr>
          <p:cNvPr id="739"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40"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87723E27-5258-4603-9DC0-C8857F2F8F77}"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PlaceHolder 1"/>
          <p:cNvSpPr>
            <a:spLocks noGrp="1"/>
          </p:cNvSpPr>
          <p:nvPr>
            <p:ph type="sldImg"/>
          </p:nvPr>
        </p:nvSpPr>
        <p:spPr>
          <a:xfrm>
            <a:off x="422280" y="1241280"/>
            <a:ext cx="5948280" cy="3345120"/>
          </a:xfrm>
          <a:prstGeom prst="rect">
            <a:avLst/>
          </a:prstGeom>
        </p:spPr>
      </p:sp>
      <p:sp>
        <p:nvSpPr>
          <p:cNvPr id="742"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43"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26A8AB3-EE4B-473F-9224-23103C02B2B3}"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PlaceHolder 1"/>
          <p:cNvSpPr>
            <a:spLocks noGrp="1"/>
          </p:cNvSpPr>
          <p:nvPr>
            <p:ph type="sldImg"/>
          </p:nvPr>
        </p:nvSpPr>
        <p:spPr>
          <a:xfrm>
            <a:off x="422280" y="1241280"/>
            <a:ext cx="5948280" cy="3345120"/>
          </a:xfrm>
          <a:prstGeom prst="rect">
            <a:avLst/>
          </a:prstGeom>
        </p:spPr>
      </p:sp>
      <p:sp>
        <p:nvSpPr>
          <p:cNvPr id="745"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46"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1B256F8-484F-49EF-8523-4BF97CA45195}"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PlaceHolder 1"/>
          <p:cNvSpPr>
            <a:spLocks noGrp="1"/>
          </p:cNvSpPr>
          <p:nvPr>
            <p:ph type="sldImg"/>
          </p:nvPr>
        </p:nvSpPr>
        <p:spPr>
          <a:xfrm>
            <a:off x="422280" y="1241280"/>
            <a:ext cx="5948280" cy="3345120"/>
          </a:xfrm>
          <a:prstGeom prst="rect">
            <a:avLst/>
          </a:prstGeom>
        </p:spPr>
      </p:sp>
      <p:sp>
        <p:nvSpPr>
          <p:cNvPr id="748"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49"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A43A011-3E31-4944-86CA-C61B4FDAC3DF}"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0" name="PlaceHolder 1"/>
          <p:cNvSpPr>
            <a:spLocks noGrp="1"/>
          </p:cNvSpPr>
          <p:nvPr>
            <p:ph type="sldImg"/>
          </p:nvPr>
        </p:nvSpPr>
        <p:spPr>
          <a:xfrm>
            <a:off x="422280" y="1241280"/>
            <a:ext cx="5948280" cy="3345120"/>
          </a:xfrm>
          <a:prstGeom prst="rect">
            <a:avLst/>
          </a:prstGeom>
        </p:spPr>
      </p:sp>
      <p:sp>
        <p:nvSpPr>
          <p:cNvPr id="751"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52"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08EC7D9D-97AF-4601-AD44-FA260C5FD999}" type="slidenum">
              <a:rPr b="0" lang="hr-HR" sz="1200" spc="-1" strike="noStrike">
                <a:solidFill>
                  <a:srgbClr val="000000"/>
                </a:solidFill>
                <a:latin typeface="Calibri"/>
                <a:ea typeface="+mn-ea"/>
              </a:rPr>
              <a:t>&lt;broj-slajda&gt;</a:t>
            </a:fld>
            <a:endParaRPr b="0" lang="hr-HR"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PlaceHolder 1"/>
          <p:cNvSpPr>
            <a:spLocks noGrp="1"/>
          </p:cNvSpPr>
          <p:nvPr>
            <p:ph type="sldImg"/>
          </p:nvPr>
        </p:nvSpPr>
        <p:spPr>
          <a:xfrm>
            <a:off x="422280" y="1241280"/>
            <a:ext cx="5948280" cy="3345120"/>
          </a:xfrm>
          <a:prstGeom prst="rect">
            <a:avLst/>
          </a:prstGeom>
        </p:spPr>
      </p:sp>
      <p:sp>
        <p:nvSpPr>
          <p:cNvPr id="704" name="PlaceHolder 2"/>
          <p:cNvSpPr>
            <a:spLocks noGrp="1"/>
          </p:cNvSpPr>
          <p:nvPr>
            <p:ph type="body"/>
          </p:nvPr>
        </p:nvSpPr>
        <p:spPr>
          <a:xfrm>
            <a:off x="679680" y="4777200"/>
            <a:ext cx="5433480" cy="3903840"/>
          </a:xfrm>
          <a:prstGeom prst="rect">
            <a:avLst/>
          </a:prstGeom>
        </p:spPr>
        <p:txBody>
          <a:bodyPr lIns="0" rIns="0" tIns="0" bIns="0">
            <a:noAutofit/>
          </a:bodyPr>
          <a:p>
            <a:endParaRPr b="0" lang="hr-HR" sz="2000" spc="-1" strike="noStrike">
              <a:latin typeface="Arial"/>
            </a:endParaRPr>
          </a:p>
        </p:txBody>
      </p:sp>
      <p:sp>
        <p:nvSpPr>
          <p:cNvPr id="705"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67186BB1-D63B-48EC-8366-4AB240AAF257}"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PlaceHolder 1"/>
          <p:cNvSpPr>
            <a:spLocks noGrp="1"/>
          </p:cNvSpPr>
          <p:nvPr>
            <p:ph type="sldImg"/>
          </p:nvPr>
        </p:nvSpPr>
        <p:spPr>
          <a:xfrm>
            <a:off x="422280" y="1241280"/>
            <a:ext cx="5948280" cy="3345120"/>
          </a:xfrm>
          <a:prstGeom prst="rect">
            <a:avLst/>
          </a:prstGeom>
        </p:spPr>
      </p:sp>
      <p:sp>
        <p:nvSpPr>
          <p:cNvPr id="707" name="PlaceHolder 2"/>
          <p:cNvSpPr>
            <a:spLocks noGrp="1"/>
          </p:cNvSpPr>
          <p:nvPr>
            <p:ph type="body"/>
          </p:nvPr>
        </p:nvSpPr>
        <p:spPr>
          <a:xfrm>
            <a:off x="679680" y="4777200"/>
            <a:ext cx="5433480" cy="3903840"/>
          </a:xfrm>
          <a:prstGeom prst="rect">
            <a:avLst/>
          </a:prstGeom>
        </p:spPr>
        <p:txBody>
          <a:bodyPr lIns="0" rIns="0" tIns="0" bIns="0">
            <a:noAutofit/>
          </a:bodyPr>
          <a:p>
            <a:pPr marL="216000" indent="-212040">
              <a:lnSpc>
                <a:spcPct val="100000"/>
              </a:lnSpc>
              <a:tabLst>
                <a:tab algn="l" pos="0"/>
              </a:tabLst>
            </a:pPr>
            <a:r>
              <a:rPr b="0" lang="en-GB" sz="2000" spc="-1" strike="noStrike">
                <a:latin typeface="Arial"/>
              </a:rPr>
              <a:t>Standard zanimanja je popis svih poslova koje pojedinac obavlja u određenom zanimanju i popis kompetencija potrebnih za njihovo uspješno obavljanje. </a:t>
            </a:r>
            <a:endParaRPr b="0" lang="hr-HR" sz="2000" spc="-1" strike="noStrike">
              <a:latin typeface="Arial"/>
            </a:endParaRPr>
          </a:p>
          <a:p>
            <a:pPr marL="216000" indent="-212040">
              <a:lnSpc>
                <a:spcPct val="100000"/>
              </a:lnSpc>
              <a:tabLst>
                <a:tab algn="l" pos="0"/>
              </a:tabLst>
            </a:pPr>
            <a:endParaRPr b="0" lang="hr-HR" sz="2000" spc="-1" strike="noStrike">
              <a:latin typeface="Arial"/>
            </a:endParaRPr>
          </a:p>
          <a:p>
            <a:pPr marL="216000" indent="-212040">
              <a:lnSpc>
                <a:spcPct val="100000"/>
              </a:lnSpc>
              <a:tabLst>
                <a:tab algn="l" pos="0"/>
              </a:tabLst>
            </a:pPr>
            <a:r>
              <a:rPr b="0" lang="hr-HR" sz="2000" spc="-1" strike="noStrike">
                <a:latin typeface="Arial"/>
              </a:rPr>
              <a:t>S</a:t>
            </a:r>
            <a:r>
              <a:rPr b="0" lang="en-GB" sz="2000" spc="-1" strike="noStrike">
                <a:latin typeface="Arial"/>
              </a:rPr>
              <a:t>tandard zanimanja sadrži popis ključnih poslova na jednom ili više radnih mjesta koja definiraju zanimanje i pripadajuće pojedinačnie kompetencije i popis skupova kompetencija i pripadajućih pojedinačnih kompetencija potrebnih za rad na jednom ili više radnih mjesta. </a:t>
            </a:r>
            <a:endParaRPr b="0" lang="hr-HR" sz="2000" spc="-1" strike="noStrike">
              <a:latin typeface="Arial"/>
            </a:endParaRPr>
          </a:p>
          <a:p>
            <a:pPr marL="216000" indent="-212040">
              <a:lnSpc>
                <a:spcPct val="100000"/>
              </a:lnSpc>
              <a:tabLst>
                <a:tab algn="l" pos="0"/>
              </a:tabLst>
            </a:pPr>
            <a:endParaRPr b="0" lang="hr-HR" sz="2000" spc="-1" strike="noStrike">
              <a:latin typeface="Arial"/>
            </a:endParaRPr>
          </a:p>
        </p:txBody>
      </p:sp>
      <p:sp>
        <p:nvSpPr>
          <p:cNvPr id="708" name="CustomShape 3"/>
          <p:cNvSpPr/>
          <p:nvPr/>
        </p:nvSpPr>
        <p:spPr>
          <a:xfrm>
            <a:off x="3850560" y="9428760"/>
            <a:ext cx="2940840" cy="493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CD3C6415-D35B-40AD-BAC2-D41D95E8CCA4}" type="slidenum">
              <a:rPr b="0" lang="hr-HR" sz="1200" spc="-1" strike="noStrike">
                <a:solidFill>
                  <a:srgbClr val="000000"/>
                </a:solidFill>
                <a:latin typeface="Times New Roman"/>
              </a:rPr>
              <a:t>&lt;broj-slajda&gt;</a:t>
            </a:fld>
            <a:endParaRPr b="0" lang="hr-HR"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PlaceHolder 1"/>
          <p:cNvSpPr>
            <a:spLocks noGrp="1"/>
          </p:cNvSpPr>
          <p:nvPr>
            <p:ph type="sldImg"/>
          </p:nvPr>
        </p:nvSpPr>
        <p:spPr>
          <a:xfrm>
            <a:off x="380880" y="685800"/>
            <a:ext cx="6091200" cy="3424320"/>
          </a:xfrm>
          <a:prstGeom prst="rect">
            <a:avLst/>
          </a:prstGeom>
        </p:spPr>
      </p:sp>
      <p:sp>
        <p:nvSpPr>
          <p:cNvPr id="710" name="PlaceHolder 2"/>
          <p:cNvSpPr>
            <a:spLocks noGrp="1"/>
          </p:cNvSpPr>
          <p:nvPr>
            <p:ph type="body"/>
          </p:nvPr>
        </p:nvSpPr>
        <p:spPr>
          <a:xfrm>
            <a:off x="685800" y="4343400"/>
            <a:ext cx="5481720" cy="4110120"/>
          </a:xfrm>
          <a:prstGeom prst="rect">
            <a:avLst/>
          </a:prstGeom>
        </p:spPr>
        <p:txBody>
          <a:bodyPr lIns="0" rIns="0" tIns="91440" bIns="91440">
            <a:noAutofit/>
          </a:bodyPr>
          <a:p>
            <a:pPr marL="216000" indent="-212040">
              <a:lnSpc>
                <a:spcPct val="100000"/>
              </a:lnSpc>
              <a:tabLst>
                <a:tab algn="l" pos="0"/>
              </a:tabLst>
            </a:pPr>
            <a:r>
              <a:rPr b="0" lang="en-US" sz="2000" spc="-1" strike="noStrike">
                <a:latin typeface="Arial"/>
              </a:rPr>
              <a:t>Kvalikac</a:t>
            </a:r>
            <a:r>
              <a:rPr b="0" lang="hr-HR" sz="2000" spc="-1" strike="noStrike">
                <a:latin typeface="Arial"/>
              </a:rPr>
              <a:t>ij</a:t>
            </a:r>
            <a:r>
              <a:rPr b="0" lang="en-US" sz="2000" spc="-1" strike="noStrike">
                <a:latin typeface="Arial"/>
              </a:rPr>
              <a:t>a je naziv za objedinjene skupove ishoda učenja određenih razina, obujma, pro</a:t>
            </a:r>
            <a:r>
              <a:rPr b="0" lang="hr-HR" sz="2000" spc="-1" strike="noStrike">
                <a:latin typeface="Arial"/>
              </a:rPr>
              <a:t>fi</a:t>
            </a:r>
            <a:r>
              <a:rPr b="0" lang="en-US" sz="2000" spc="-1" strike="noStrike">
                <a:latin typeface="Arial"/>
              </a:rPr>
              <a:t>la, vrste i kvalitete. Dokazuje se svjedodžbom, diplomom ili drugom javnom ispravom koju izdaje ovlaštena pravna osoba.</a:t>
            </a:r>
            <a:r>
              <a:rPr b="0" lang="hr-HR" sz="2000" spc="-1" strike="noStrike">
                <a:latin typeface="Arial"/>
              </a:rPr>
              <a:t> </a:t>
            </a:r>
            <a:endParaRPr b="0" lang="hr-HR" sz="2000" spc="-1" strike="noStrike">
              <a:latin typeface="Arial"/>
            </a:endParaRPr>
          </a:p>
          <a:p>
            <a:pPr marL="216000" indent="-212040">
              <a:lnSpc>
                <a:spcPct val="100000"/>
              </a:lnSpc>
              <a:tabLst>
                <a:tab algn="l" pos="0"/>
              </a:tabLst>
            </a:pPr>
            <a:endParaRPr b="0" lang="hr-HR" sz="2000" spc="-1" strike="noStrike">
              <a:latin typeface="Arial"/>
            </a:endParaRPr>
          </a:p>
          <a:p>
            <a:pPr marL="216000" indent="-212040">
              <a:lnSpc>
                <a:spcPct val="100000"/>
              </a:lnSpc>
              <a:tabLst>
                <a:tab algn="l" pos="0"/>
              </a:tabLst>
            </a:pPr>
            <a:r>
              <a:rPr b="0" lang="en-US" sz="2000" spc="-1" strike="noStrike">
                <a:latin typeface="Arial"/>
              </a:rPr>
              <a:t>Standard kvalikac</a:t>
            </a:r>
            <a:r>
              <a:rPr b="0" lang="hr-HR" sz="2000" spc="-1" strike="noStrike">
                <a:latin typeface="Arial"/>
              </a:rPr>
              <a:t>ij</a:t>
            </a:r>
            <a:r>
              <a:rPr b="0" lang="en-US" sz="2000" spc="-1" strike="noStrike">
                <a:latin typeface="Arial"/>
              </a:rPr>
              <a:t>e je sadržaj i struktura određene kvalikac</a:t>
            </a:r>
            <a:r>
              <a:rPr b="0" lang="hr-HR" sz="2000" spc="-1" strike="noStrike">
                <a:latin typeface="Arial"/>
              </a:rPr>
              <a:t>ij</a:t>
            </a:r>
            <a:r>
              <a:rPr b="0" lang="en-US" sz="2000" spc="-1" strike="noStrike">
                <a:latin typeface="Arial"/>
              </a:rPr>
              <a:t>e, a uključuje sve podatke za određivanje razine, obujma (broj bodova) i pro</a:t>
            </a:r>
            <a:r>
              <a:rPr b="0" lang="hr-HR" sz="2000" spc="-1" strike="noStrike">
                <a:latin typeface="Arial"/>
              </a:rPr>
              <a:t>fil</a:t>
            </a:r>
            <a:r>
              <a:rPr b="0" lang="en-US" sz="2000" spc="-1" strike="noStrike">
                <a:latin typeface="Arial"/>
              </a:rPr>
              <a:t>a kvalikac</a:t>
            </a:r>
            <a:r>
              <a:rPr b="0" lang="hr-HR" sz="2000" spc="-1" strike="noStrike">
                <a:latin typeface="Arial"/>
              </a:rPr>
              <a:t>ij</a:t>
            </a:r>
            <a:r>
              <a:rPr b="0" lang="en-US" sz="2000" spc="-1" strike="noStrike">
                <a:latin typeface="Arial"/>
              </a:rPr>
              <a:t>e (ishodi učenja) te podatke koji su potrebni za osiguravanje i unapređenje kvalitete kvalikac</a:t>
            </a:r>
            <a:r>
              <a:rPr b="0" lang="hr-HR" sz="2000" spc="-1" strike="noStrike">
                <a:latin typeface="Arial"/>
              </a:rPr>
              <a:t>ij</a:t>
            </a:r>
            <a:r>
              <a:rPr b="0" lang="en-US" sz="2000" spc="-1" strike="noStrike">
                <a:latin typeface="Arial"/>
              </a:rPr>
              <a:t>e (minimalni zajednički ishodi učenja koji trebaju biti sadržani u svakom programu/strukovnom kurikulumu koji se povezuje s tim standardom kvalikac</a:t>
            </a:r>
            <a:r>
              <a:rPr b="0" lang="hr-HR" sz="2000" spc="-1" strike="noStrike">
                <a:latin typeface="Arial"/>
              </a:rPr>
              <a:t>ij</a:t>
            </a:r>
            <a:r>
              <a:rPr b="0" lang="en-US" sz="2000" spc="-1" strike="noStrike">
                <a:latin typeface="Arial"/>
              </a:rPr>
              <a:t>e).</a:t>
            </a:r>
            <a:endParaRPr b="0" lang="hr-HR" sz="2000" spc="-1" strike="noStrike">
              <a:latin typeface="Arial"/>
            </a:endParaRPr>
          </a:p>
          <a:p>
            <a:pPr marL="216000" indent="-212040">
              <a:lnSpc>
                <a:spcPct val="100000"/>
              </a:lnSpc>
              <a:tabLst>
                <a:tab algn="l" pos="0"/>
              </a:tabLst>
            </a:pPr>
            <a:endParaRPr b="0" lang="hr-H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9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98"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00"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01"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05"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06"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207"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09"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10"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11"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13"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14"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15"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17"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18"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20"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21"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22"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223"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25"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226"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227"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228"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229"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230"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3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36"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38"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39"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43"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44"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245"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47"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48"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49"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51"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52"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53"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55"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56"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58"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59"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60"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261"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63"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264"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265"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266"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267"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268"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7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74"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76"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77"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hr-H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81"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82"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283"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85"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286"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87"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89"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90"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91"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93"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94"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296"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97"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98"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299"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hr-HR" sz="4400" spc="-1" strike="noStrike">
              <a:latin typeface="Arial"/>
            </a:endParaRPr>
          </a:p>
        </p:txBody>
      </p:sp>
      <p:sp>
        <p:nvSpPr>
          <p:cNvPr id="301"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302"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303"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304"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305"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306"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formata teksta naslova</a:t>
            </a:r>
            <a:endParaRPr b="0" lang="hr-HR"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formata teksta naslova</a:t>
            </a:r>
            <a:endParaRPr b="0" lang="hr-HR"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080" cy="1144440"/>
          </a:xfrm>
          <a:prstGeom prst="rect">
            <a:avLst/>
          </a:prstGeom>
        </p:spPr>
        <p:txBody>
          <a:bodyPr lIns="0" rIns="0" tIns="0" bIns="0" anchor="ctr">
            <a:noAutofit/>
          </a:bodyPr>
          <a:p>
            <a:pPr algn="ctr"/>
            <a:r>
              <a:rPr b="0" lang="hr-HR" sz="1800" spc="-1" strike="noStrike">
                <a:latin typeface="Arial"/>
              </a:rPr>
              <a:t>Kliknite za uređivanje formata teksta naslova</a:t>
            </a:r>
            <a:endParaRPr b="0" lang="hr-HR" sz="18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formata teksta naslova</a:t>
            </a:r>
            <a:endParaRPr b="0" lang="hr-HR" sz="4400" spc="-1" strike="noStrike">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formata teksta naslova</a:t>
            </a:r>
            <a:endParaRPr b="0" lang="hr-HR" sz="4400" spc="-1" strike="noStrike">
              <a:latin typeface="Arial"/>
            </a:endParaRPr>
          </a:p>
        </p:txBody>
      </p:sp>
      <p:sp>
        <p:nvSpPr>
          <p:cNvPr id="15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Line 1"/>
          <p:cNvSpPr/>
          <p:nvPr/>
        </p:nvSpPr>
        <p:spPr>
          <a:xfrm>
            <a:off x="798480" y="3267360"/>
            <a:ext cx="10641600" cy="0"/>
          </a:xfrm>
          <a:prstGeom prst="line">
            <a:avLst/>
          </a:prstGeom>
          <a:ln w="41400">
            <a:solidFill>
              <a:srgbClr val="44546a"/>
            </a:solidFill>
            <a:miter/>
          </a:ln>
        </p:spPr>
        <p:style>
          <a:lnRef idx="0"/>
          <a:fillRef idx="0"/>
          <a:effectRef idx="0"/>
          <a:fontRef idx="minor"/>
        </p:style>
      </p:sp>
      <p:sp>
        <p:nvSpPr>
          <p:cNvPr id="191" name="CustomShape 2"/>
          <p:cNvSpPr/>
          <p:nvPr/>
        </p:nvSpPr>
        <p:spPr>
          <a:xfrm>
            <a:off x="711000" y="3166200"/>
            <a:ext cx="194040" cy="194040"/>
          </a:xfrm>
          <a:prstGeom prst="ellipse">
            <a:avLst/>
          </a:prstGeom>
          <a:solidFill>
            <a:srgbClr val="44546a"/>
          </a:solidFill>
          <a:ln w="12600">
            <a:noFill/>
          </a:ln>
        </p:spPr>
        <p:style>
          <a:lnRef idx="0"/>
          <a:fillRef idx="0"/>
          <a:effectRef idx="0"/>
          <a:fontRef idx="minor"/>
        </p:style>
      </p:sp>
      <p:sp>
        <p:nvSpPr>
          <p:cNvPr id="192" name="CustomShape 3"/>
          <p:cNvSpPr/>
          <p:nvPr/>
        </p:nvSpPr>
        <p:spPr>
          <a:xfrm>
            <a:off x="11338920" y="3175560"/>
            <a:ext cx="194040" cy="194040"/>
          </a:xfrm>
          <a:prstGeom prst="ellipse">
            <a:avLst/>
          </a:prstGeom>
          <a:solidFill>
            <a:srgbClr val="44546a"/>
          </a:solidFill>
          <a:ln w="12600">
            <a:noFill/>
          </a:ln>
        </p:spPr>
        <p:style>
          <a:lnRef idx="0"/>
          <a:fillRef idx="0"/>
          <a:effectRef idx="0"/>
          <a:fontRef idx="minor"/>
        </p:style>
      </p:sp>
      <p:sp>
        <p:nvSpPr>
          <p:cNvPr id="193"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formata teksta naslova</a:t>
            </a:r>
            <a:endParaRPr b="0" lang="hr-HR" sz="4400" spc="-1" strike="noStrike">
              <a:latin typeface="Arial"/>
            </a:endParaRPr>
          </a:p>
        </p:txBody>
      </p:sp>
      <p:sp>
        <p:nvSpPr>
          <p:cNvPr id="19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formata teksta naslova</a:t>
            </a:r>
            <a:endParaRPr b="0" lang="hr-HR" sz="4400" spc="-1" strike="noStrike">
              <a:latin typeface="Arial"/>
            </a:endParaRPr>
          </a:p>
        </p:txBody>
      </p:sp>
      <p:sp>
        <p:nvSpPr>
          <p:cNvPr id="232"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formata teksta naslova</a:t>
            </a:r>
            <a:endParaRPr b="0" lang="hr-HR" sz="4400" spc="-1" strike="noStrike">
              <a:latin typeface="Arial"/>
            </a:endParaRPr>
          </a:p>
        </p:txBody>
      </p:sp>
      <p:sp>
        <p:nvSpPr>
          <p:cNvPr id="270"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formata teksta strukture</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strukture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strukture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strukture</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strukture</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strukture</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strukture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tif"/><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28.wmf"/><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61.xml"/><Relationship Id="rId5"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 Id="rId3" Type="http://schemas.openxmlformats.org/officeDocument/2006/relationships/slideLayout" Target="../slideLayouts/slideLayout73.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hyperlink" Target="https://www.youtube.com/watch?v=J9c9g7kMrvY" TargetMode="External"/><Relationship Id="rId2" Type="http://schemas.openxmlformats.org/officeDocument/2006/relationships/slideLayout" Target="../slideLayouts/slideLayout7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45.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85.xml"/>
</Relationships>
</file>

<file path=ppt/slides/_rels/slide46.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85.xml"/>
</Relationships>
</file>

<file path=ppt/slides/_rels/slide47.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85.xml"/>
</Relationships>
</file>

<file path=ppt/slides/_rels/slide48.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85.xml"/>
</Relationships>
</file>

<file path=ppt/slides/_rels/slide49.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8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13.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54.wmf"/><Relationship Id="rId2" Type="http://schemas.openxmlformats.org/officeDocument/2006/relationships/image" Target="../media/image55.wmf"/><Relationship Id="rId3" Type="http://schemas.openxmlformats.org/officeDocument/2006/relationships/image" Target="../media/image56.png"/><Relationship Id="rId4" Type="http://schemas.openxmlformats.org/officeDocument/2006/relationships/slideLayout" Target="../slideLayouts/slideLayout29.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1.xml"/><Relationship Id="rId3"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1.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hyperlink" Target="https://edutorij.e-skole.hr/share/page/scenariji-poucavanja?schoolType=Osnovne%20&#353;kole&amp;schoolClass=5.%20razred" TargetMode="External"/><Relationship Id="rId2" Type="http://schemas.openxmlformats.org/officeDocument/2006/relationships/slideLayout" Target="../slideLayouts/slideLayout1.xml"/>
</Relationships>
</file>

<file path=ppt/slides/_rels/slide63.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image" Target="../media/image62.wmf"/><Relationship Id="rId2" Type="http://schemas.openxmlformats.org/officeDocument/2006/relationships/slideLayout" Target="../slideLayouts/slideLayout1.xml"/>
</Relationships>
</file>

<file path=ppt/slides/_rels/slide66.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1.xml"/><Relationship Id="rId3"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image" Target="../media/image66.tif"/><Relationship Id="rId2" Type="http://schemas.openxmlformats.org/officeDocument/2006/relationships/image" Target="../media/image67.jpeg"/><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hyperlink" Target="https://docs.google.com/forms/d/e/1FAIpQLSd81aRtHZqO--F2We0IfB8JJwck_P17-kKOdqru4h2_c3Uxgw/viewform" TargetMode="External"/><Relationship Id="rId7" Type="http://schemas.openxmlformats.org/officeDocument/2006/relationships/slideLayout" Target="../slideLayouts/slideLayout1.xml"/><Relationship Id="rId8"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1639800" y="2335680"/>
            <a:ext cx="9361800" cy="1833480"/>
          </a:xfrm>
          <a:prstGeom prst="rect">
            <a:avLst/>
          </a:prstGeom>
          <a:noFill/>
          <a:ln w="0">
            <a:noFill/>
          </a:ln>
        </p:spPr>
        <p:style>
          <a:lnRef idx="0"/>
          <a:fillRef idx="0"/>
          <a:effectRef idx="0"/>
          <a:fontRef idx="minor"/>
        </p:style>
        <p:txBody>
          <a:bodyPr lIns="90000" rIns="90000" tIns="45000" bIns="45000" anchor="ctr">
            <a:normAutofit fontScale="66000"/>
          </a:bodyPr>
          <a:p>
            <a:pPr algn="ctr">
              <a:lnSpc>
                <a:spcPct val="100000"/>
              </a:lnSpc>
              <a:tabLst>
                <a:tab algn="l" pos="0"/>
              </a:tabLst>
            </a:pPr>
            <a:r>
              <a:rPr b="1" lang="hr-HR" sz="2700" spc="-1" strike="noStrike">
                <a:solidFill>
                  <a:srgbClr val="319593"/>
                </a:solidFill>
                <a:latin typeface="Verdana Pro"/>
                <a:ea typeface="Microsoft Sans Serif"/>
              </a:rPr>
              <a:t>PRIMJENA MODULARNIH STRUKOVNIH KURIKULA</a:t>
            </a:r>
            <a:br/>
            <a:br/>
            <a:r>
              <a:rPr b="0" lang="hr-HR" sz="2700" spc="-1" strike="noStrike">
                <a:solidFill>
                  <a:srgbClr val="319593"/>
                </a:solidFill>
                <a:latin typeface="Verdana Pro"/>
                <a:ea typeface="Microsoft Sans Serif"/>
              </a:rPr>
              <a:t>Sektor: Strojarstvo, brodogradnja i metalurgija</a:t>
            </a:r>
            <a:br/>
            <a:br/>
            <a:endParaRPr b="0" lang="hr-HR" sz="2700" spc="-1" strike="noStrike">
              <a:latin typeface="Arial"/>
            </a:endParaRPr>
          </a:p>
        </p:txBody>
      </p:sp>
      <p:pic>
        <p:nvPicPr>
          <p:cNvPr id="314" name="Content Placeholder 5" descr="A close-up of a sign&#10;&#10;Description automatically generated"/>
          <p:cNvPicPr/>
          <p:nvPr/>
        </p:nvPicPr>
        <p:blipFill>
          <a:blip r:embed="rId1"/>
          <a:stretch/>
        </p:blipFill>
        <p:spPr>
          <a:xfrm>
            <a:off x="5236560" y="5621040"/>
            <a:ext cx="1812960" cy="439200"/>
          </a:xfrm>
          <a:prstGeom prst="rect">
            <a:avLst/>
          </a:prstGeom>
          <a:ln w="0">
            <a:noFill/>
          </a:ln>
        </p:spPr>
      </p:pic>
      <p:pic>
        <p:nvPicPr>
          <p:cNvPr id="315" name="Picture 6" descr="A blue text on a white background&#10;&#10;Description automatically generated"/>
          <p:cNvPicPr/>
          <p:nvPr/>
        </p:nvPicPr>
        <p:blipFill>
          <a:blip r:embed="rId2"/>
          <a:stretch/>
        </p:blipFill>
        <p:spPr>
          <a:xfrm>
            <a:off x="1533600" y="5621040"/>
            <a:ext cx="2338200" cy="439200"/>
          </a:xfrm>
          <a:prstGeom prst="rect">
            <a:avLst/>
          </a:prstGeom>
          <a:ln w="0">
            <a:noFill/>
          </a:ln>
        </p:spPr>
      </p:pic>
      <p:pic>
        <p:nvPicPr>
          <p:cNvPr id="316" name="Graphic 1" descr=""/>
          <p:cNvPicPr/>
          <p:nvPr/>
        </p:nvPicPr>
        <p:blipFill>
          <a:blip r:embed="rId3"/>
          <a:stretch/>
        </p:blipFill>
        <p:spPr>
          <a:xfrm>
            <a:off x="8980200" y="5624640"/>
            <a:ext cx="1812960" cy="435240"/>
          </a:xfrm>
          <a:prstGeom prst="rect">
            <a:avLst/>
          </a:prstGeom>
          <a:ln w="0">
            <a:noFill/>
          </a:ln>
        </p:spPr>
      </p:pic>
      <p:sp>
        <p:nvSpPr>
          <p:cNvPr id="317" name="CustomShape 2"/>
          <p:cNvSpPr/>
          <p:nvPr/>
        </p:nvSpPr>
        <p:spPr>
          <a:xfrm>
            <a:off x="4196160" y="4625640"/>
            <a:ext cx="3795120" cy="4197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tabLst>
                <a:tab algn="l" pos="0"/>
              </a:tabLst>
            </a:pPr>
            <a:br/>
            <a:r>
              <a:rPr b="0" lang="hr-HR" sz="8000" spc="-1" strike="noStrike">
                <a:solidFill>
                  <a:srgbClr val="319593"/>
                </a:solidFill>
                <a:latin typeface="Verdana Pro"/>
                <a:ea typeface="Microsoft Sans Serif"/>
              </a:rPr>
              <a:t>Voditelji</a:t>
            </a:r>
            <a:r>
              <a:rPr b="0" lang="hr-HR" sz="8000" spc="-1" strike="noStrike">
                <a:solidFill>
                  <a:srgbClr val="1d9a78"/>
                </a:solidFill>
                <a:latin typeface="Verdana Pro"/>
                <a:ea typeface="Verdana"/>
              </a:rPr>
              <a:t>:Dubravko Diklić, Jadranka Bakula i</a:t>
            </a:r>
            <a:r>
              <a:rPr b="1" lang="hr-HR" sz="8000" spc="-1" strike="noStrike">
                <a:solidFill>
                  <a:srgbClr val="1d6fa9"/>
                </a:solidFill>
                <a:latin typeface="Calibri Light"/>
                <a:ea typeface="Verdana"/>
              </a:rPr>
              <a:t>  </a:t>
            </a:r>
            <a:r>
              <a:rPr b="0" lang="hr-HR" sz="8000" spc="-1" strike="noStrike">
                <a:solidFill>
                  <a:srgbClr val="1d9a78"/>
                </a:solidFill>
                <a:latin typeface="Verdana Pro"/>
                <a:ea typeface="Verdana"/>
              </a:rPr>
              <a:t>Damir Zvonar</a:t>
            </a:r>
            <a:endParaRPr b="0" lang="hr-HR" sz="8000" spc="-1" strike="noStrike">
              <a:latin typeface="Arial"/>
            </a:endParaRPr>
          </a:p>
        </p:txBody>
      </p:sp>
      <p:pic>
        <p:nvPicPr>
          <p:cNvPr id="318" name="Picture 2" descr="Red text overlay on a white background&#10;&#10;Description automatically generated"/>
          <p:cNvPicPr/>
          <p:nvPr/>
        </p:nvPicPr>
        <p:blipFill>
          <a:blip r:embed="rId4"/>
          <a:stretch/>
        </p:blipFill>
        <p:spPr>
          <a:xfrm>
            <a:off x="986400" y="328680"/>
            <a:ext cx="2885400" cy="11080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2" name="CustomShape 1"/>
          <p:cNvSpPr/>
          <p:nvPr/>
        </p:nvSpPr>
        <p:spPr>
          <a:xfrm>
            <a:off x="2880" y="0"/>
            <a:ext cx="12184200" cy="6853320"/>
          </a:xfrm>
          <a:prstGeom prst="rect">
            <a:avLst/>
          </a:prstGeom>
          <a:solidFill>
            <a:srgbClr val="ffffff"/>
          </a:solidFill>
          <a:ln w="12600">
            <a:noFill/>
          </a:ln>
        </p:spPr>
        <p:style>
          <a:lnRef idx="0"/>
          <a:fillRef idx="0"/>
          <a:effectRef idx="0"/>
          <a:fontRef idx="minor"/>
        </p:style>
      </p:sp>
      <p:pic>
        <p:nvPicPr>
          <p:cNvPr id="453" name="Picture 4_0" descr="An arrow pointing right"/>
          <p:cNvPicPr/>
          <p:nvPr/>
        </p:nvPicPr>
        <p:blipFill>
          <a:blip r:embed="rId1"/>
          <a:srcRect l="0" t="0" r="6588" b="0"/>
          <a:stretch/>
        </p:blipFill>
        <p:spPr>
          <a:xfrm>
            <a:off x="2522520" y="0"/>
            <a:ext cx="9664920" cy="6853320"/>
          </a:xfrm>
          <a:prstGeom prst="rect">
            <a:avLst/>
          </a:prstGeom>
          <a:ln w="0">
            <a:noFill/>
          </a:ln>
        </p:spPr>
      </p:pic>
      <p:sp>
        <p:nvSpPr>
          <p:cNvPr id="454" name="CustomShape 2"/>
          <p:cNvSpPr/>
          <p:nvPr/>
        </p:nvSpPr>
        <p:spPr>
          <a:xfrm>
            <a:off x="0" y="0"/>
            <a:ext cx="7385760" cy="6853320"/>
          </a:xfrm>
          <a:prstGeom prst="rect">
            <a:avLst/>
          </a:prstGeom>
          <a:gradFill rotWithShape="0">
            <a:gsLst>
              <a:gs pos="52000">
                <a:srgbClr val="ffffff"/>
              </a:gs>
              <a:gs pos="100000">
                <a:srgbClr val="ffffff">
                  <a:alpha val="0"/>
                </a:srgbClr>
              </a:gs>
            </a:gsLst>
            <a:lin ang="0"/>
          </a:gradFill>
          <a:ln w="12600">
            <a:noFill/>
          </a:ln>
        </p:spPr>
        <p:style>
          <a:lnRef idx="0"/>
          <a:fillRef idx="0"/>
          <a:effectRef idx="0"/>
          <a:fontRef idx="minor"/>
        </p:style>
      </p:sp>
      <p:sp>
        <p:nvSpPr>
          <p:cNvPr id="455" name="CustomShape 3"/>
          <p:cNvSpPr/>
          <p:nvPr/>
        </p:nvSpPr>
        <p:spPr>
          <a:xfrm>
            <a:off x="838080" y="365040"/>
            <a:ext cx="3817440" cy="1895400"/>
          </a:xfrm>
          <a:prstGeom prst="rect">
            <a:avLst/>
          </a:prstGeom>
          <a:noFill/>
          <a:ln w="0">
            <a:noFill/>
          </a:ln>
        </p:spPr>
        <p:style>
          <a:lnRef idx="0"/>
          <a:fillRef idx="0"/>
          <a:effectRef idx="0"/>
          <a:fontRef idx="minor"/>
        </p:style>
      </p:sp>
      <p:sp>
        <p:nvSpPr>
          <p:cNvPr id="456" name="CustomShape 4"/>
          <p:cNvSpPr/>
          <p:nvPr/>
        </p:nvSpPr>
        <p:spPr>
          <a:xfrm>
            <a:off x="786960" y="2022120"/>
            <a:ext cx="10562040" cy="373824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endParaRPr b="0" lang="hr-HR" sz="1800" spc="-1" strike="noStrike">
              <a:latin typeface="Arial"/>
            </a:endParaRPr>
          </a:p>
          <a:p>
            <a:pPr>
              <a:lnSpc>
                <a:spcPct val="90000"/>
              </a:lnSpc>
              <a:spcBef>
                <a:spcPts val="1001"/>
              </a:spcBef>
              <a:spcAft>
                <a:spcPts val="1001"/>
              </a:spcAft>
              <a:tabLst>
                <a:tab algn="l" pos="0"/>
              </a:tabLst>
            </a:pPr>
            <a:r>
              <a:rPr b="1" lang="hr-HR" sz="3200" spc="-1" strike="noStrike">
                <a:solidFill>
                  <a:srgbClr val="000000"/>
                </a:solidFill>
                <a:latin typeface="Calibri"/>
                <a:ea typeface="Calibri"/>
              </a:rPr>
              <a:t>Aktivnost 2: Povezanost kurikulskih dokumenata</a:t>
            </a:r>
            <a:endParaRPr b="0" lang="hr-HR" sz="3200" spc="-1" strike="noStrike">
              <a:latin typeface="Arial"/>
            </a:endParaRPr>
          </a:p>
          <a:p>
            <a:pPr>
              <a:lnSpc>
                <a:spcPct val="90000"/>
              </a:lnSpc>
              <a:spcBef>
                <a:spcPts val="1001"/>
              </a:spcBef>
              <a:spcAft>
                <a:spcPts val="1001"/>
              </a:spcAft>
              <a:tabLst>
                <a:tab algn="l" pos="0"/>
              </a:tabLst>
            </a:pPr>
            <a:r>
              <a:rPr b="1" lang="hr-HR" sz="3200" spc="-1" strike="noStrike">
                <a:solidFill>
                  <a:srgbClr val="000000"/>
                </a:solidFill>
                <a:latin typeface="Calibri"/>
                <a:ea typeface="Calibri"/>
              </a:rPr>
              <a:t>http: //www. registar hko.hr/</a:t>
            </a:r>
            <a:endParaRPr b="0" lang="hr-HR" sz="3200" spc="-1" strike="noStrike">
              <a:latin typeface="Arial"/>
            </a:endParaRPr>
          </a:p>
          <a:p>
            <a:pPr>
              <a:lnSpc>
                <a:spcPct val="90000"/>
              </a:lnSpc>
              <a:spcBef>
                <a:spcPts val="1001"/>
              </a:spcBef>
              <a:spcAft>
                <a:spcPts val="1001"/>
              </a:spcAft>
              <a:tabLst>
                <a:tab algn="l" pos="0"/>
              </a:tabLst>
            </a:pPr>
            <a:br/>
            <a:r>
              <a:rPr b="1" lang="hr-HR" sz="3200" spc="-1" strike="noStrike">
                <a:solidFill>
                  <a:srgbClr val="000000"/>
                </a:solidFill>
                <a:latin typeface="Calibri"/>
                <a:ea typeface="Calibri"/>
              </a:rPr>
              <a:t> </a:t>
            </a:r>
            <a:endParaRPr b="0" lang="hr-HR" sz="3200" spc="-1" strike="noStrike">
              <a:latin typeface="Arial"/>
            </a:endParaRPr>
          </a:p>
          <a:p>
            <a:pPr>
              <a:lnSpc>
                <a:spcPct val="90000"/>
              </a:lnSpc>
              <a:spcBef>
                <a:spcPts val="1001"/>
              </a:spcBef>
              <a:tabLst>
                <a:tab algn="l" pos="0"/>
              </a:tabLst>
            </a:pP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CustomShape 1"/>
          <p:cNvSpPr/>
          <p:nvPr/>
        </p:nvSpPr>
        <p:spPr>
          <a:xfrm>
            <a:off x="838080" y="365040"/>
            <a:ext cx="10510920" cy="1320840"/>
          </a:xfrm>
          <a:prstGeom prst="rect">
            <a:avLst/>
          </a:prstGeom>
          <a:noFill/>
          <a:ln w="0">
            <a:noFill/>
          </a:ln>
        </p:spPr>
        <p:style>
          <a:lnRef idx="0"/>
          <a:fillRef idx="0"/>
          <a:effectRef idx="0"/>
          <a:fontRef idx="minor"/>
        </p:style>
      </p:sp>
      <p:pic>
        <p:nvPicPr>
          <p:cNvPr id="458" name="Rezervirano mjesto sadržaja 4_0" descr=""/>
          <p:cNvPicPr/>
          <p:nvPr/>
        </p:nvPicPr>
        <p:blipFill>
          <a:blip r:embed="rId1"/>
          <a:stretch/>
        </p:blipFill>
        <p:spPr>
          <a:xfrm>
            <a:off x="233640" y="159480"/>
            <a:ext cx="11172600" cy="66938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1523880" y="1122480"/>
            <a:ext cx="9139320" cy="2382840"/>
          </a:xfrm>
          <a:prstGeom prst="rect">
            <a:avLst/>
          </a:prstGeom>
          <a:noFill/>
          <a:ln w="0">
            <a:noFill/>
          </a:ln>
        </p:spPr>
        <p:style>
          <a:lnRef idx="0"/>
          <a:fillRef idx="0"/>
          <a:effectRef idx="0"/>
          <a:fontRef idx="minor"/>
        </p:style>
      </p:sp>
      <p:sp>
        <p:nvSpPr>
          <p:cNvPr id="460" name="CustomShape 2"/>
          <p:cNvSpPr/>
          <p:nvPr/>
        </p:nvSpPr>
        <p:spPr>
          <a:xfrm>
            <a:off x="1523880" y="3602160"/>
            <a:ext cx="9139320" cy="1650960"/>
          </a:xfrm>
          <a:prstGeom prst="rect">
            <a:avLst/>
          </a:prstGeom>
          <a:noFill/>
          <a:ln w="0">
            <a:noFill/>
          </a:ln>
        </p:spPr>
        <p:style>
          <a:lnRef idx="0"/>
          <a:fillRef idx="0"/>
          <a:effectRef idx="0"/>
          <a:fontRef idx="minor"/>
        </p:style>
      </p:sp>
      <p:pic>
        <p:nvPicPr>
          <p:cNvPr id="461" name="Slika 4_0" descr=""/>
          <p:cNvPicPr/>
          <p:nvPr/>
        </p:nvPicPr>
        <p:blipFill>
          <a:blip r:embed="rId1"/>
          <a:stretch/>
        </p:blipFill>
        <p:spPr>
          <a:xfrm>
            <a:off x="419400" y="0"/>
            <a:ext cx="11348280" cy="68533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838080" y="365040"/>
            <a:ext cx="10510920" cy="1320840"/>
          </a:xfrm>
          <a:prstGeom prst="rect">
            <a:avLst/>
          </a:prstGeom>
          <a:noFill/>
          <a:ln w="0">
            <a:noFill/>
          </a:ln>
        </p:spPr>
        <p:style>
          <a:lnRef idx="0"/>
          <a:fillRef idx="0"/>
          <a:effectRef idx="0"/>
          <a:fontRef idx="minor"/>
        </p:style>
      </p:sp>
      <p:sp>
        <p:nvSpPr>
          <p:cNvPr id="463" name="CustomShape 2"/>
          <p:cNvSpPr/>
          <p:nvPr/>
        </p:nvSpPr>
        <p:spPr>
          <a:xfrm>
            <a:off x="838080" y="1825560"/>
            <a:ext cx="10510920" cy="4346640"/>
          </a:xfrm>
          <a:prstGeom prst="rect">
            <a:avLst/>
          </a:prstGeom>
          <a:noFill/>
          <a:ln w="0">
            <a:noFill/>
          </a:ln>
        </p:spPr>
        <p:style>
          <a:lnRef idx="0"/>
          <a:fillRef idx="0"/>
          <a:effectRef idx="0"/>
          <a:fontRef idx="minor"/>
        </p:style>
      </p:sp>
      <p:pic>
        <p:nvPicPr>
          <p:cNvPr id="464" name="Slika 4_2" descr=""/>
          <p:cNvPicPr/>
          <p:nvPr/>
        </p:nvPicPr>
        <p:blipFill>
          <a:blip r:embed="rId1"/>
          <a:stretch/>
        </p:blipFill>
        <p:spPr>
          <a:xfrm>
            <a:off x="0" y="122400"/>
            <a:ext cx="12187440" cy="66085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1"/>
          <p:cNvSpPr/>
          <p:nvPr/>
        </p:nvSpPr>
        <p:spPr>
          <a:xfrm>
            <a:off x="838080" y="365040"/>
            <a:ext cx="10510920" cy="1320840"/>
          </a:xfrm>
          <a:prstGeom prst="rect">
            <a:avLst/>
          </a:prstGeom>
          <a:noFill/>
          <a:ln w="0">
            <a:noFill/>
          </a:ln>
        </p:spPr>
        <p:style>
          <a:lnRef idx="0"/>
          <a:fillRef idx="0"/>
          <a:effectRef idx="0"/>
          <a:fontRef idx="minor"/>
        </p:style>
      </p:sp>
      <p:pic>
        <p:nvPicPr>
          <p:cNvPr id="466" name="Rezervirano mjesto sadržaja 4_1" descr=""/>
          <p:cNvPicPr/>
          <p:nvPr/>
        </p:nvPicPr>
        <p:blipFill>
          <a:blip r:embed="rId1"/>
          <a:stretch/>
        </p:blipFill>
        <p:spPr>
          <a:xfrm>
            <a:off x="591840" y="365040"/>
            <a:ext cx="10757520" cy="62139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CustomShape 1"/>
          <p:cNvSpPr/>
          <p:nvPr/>
        </p:nvSpPr>
        <p:spPr>
          <a:xfrm>
            <a:off x="838080" y="365040"/>
            <a:ext cx="10510920" cy="1320840"/>
          </a:xfrm>
          <a:prstGeom prst="rect">
            <a:avLst/>
          </a:prstGeom>
          <a:noFill/>
          <a:ln w="0">
            <a:noFill/>
          </a:ln>
        </p:spPr>
        <p:style>
          <a:lnRef idx="0"/>
          <a:fillRef idx="0"/>
          <a:effectRef idx="0"/>
          <a:fontRef idx="minor"/>
        </p:style>
      </p:sp>
      <p:sp>
        <p:nvSpPr>
          <p:cNvPr id="468" name="CustomShape 2"/>
          <p:cNvSpPr/>
          <p:nvPr/>
        </p:nvSpPr>
        <p:spPr>
          <a:xfrm>
            <a:off x="838080" y="1825560"/>
            <a:ext cx="10510920" cy="4346640"/>
          </a:xfrm>
          <a:prstGeom prst="rect">
            <a:avLst/>
          </a:prstGeom>
          <a:noFill/>
          <a:ln w="0">
            <a:noFill/>
          </a:ln>
        </p:spPr>
        <p:style>
          <a:lnRef idx="0"/>
          <a:fillRef idx="0"/>
          <a:effectRef idx="0"/>
          <a:fontRef idx="minor"/>
        </p:style>
      </p:sp>
      <p:pic>
        <p:nvPicPr>
          <p:cNvPr id="469" name="Slika 4_3" descr=""/>
          <p:cNvPicPr/>
          <p:nvPr/>
        </p:nvPicPr>
        <p:blipFill>
          <a:blip r:embed="rId1"/>
          <a:stretch/>
        </p:blipFill>
        <p:spPr>
          <a:xfrm>
            <a:off x="754920" y="-36720"/>
            <a:ext cx="10694160" cy="70815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838080" y="365040"/>
            <a:ext cx="10510920" cy="1320840"/>
          </a:xfrm>
          <a:prstGeom prst="rect">
            <a:avLst/>
          </a:prstGeom>
          <a:noFill/>
          <a:ln w="0">
            <a:noFill/>
          </a:ln>
        </p:spPr>
        <p:style>
          <a:lnRef idx="0"/>
          <a:fillRef idx="0"/>
          <a:effectRef idx="0"/>
          <a:fontRef idx="minor"/>
        </p:style>
      </p:sp>
      <p:pic>
        <p:nvPicPr>
          <p:cNvPr id="471" name="Rezervirano mjesto sadržaja 4_3" descr=""/>
          <p:cNvPicPr/>
          <p:nvPr/>
        </p:nvPicPr>
        <p:blipFill>
          <a:blip r:embed="rId1"/>
          <a:stretch/>
        </p:blipFill>
        <p:spPr>
          <a:xfrm>
            <a:off x="838080" y="278640"/>
            <a:ext cx="10597680" cy="62960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CustomShape 1"/>
          <p:cNvSpPr/>
          <p:nvPr/>
        </p:nvSpPr>
        <p:spPr>
          <a:xfrm>
            <a:off x="838080" y="365040"/>
            <a:ext cx="10510920" cy="1320840"/>
          </a:xfrm>
          <a:prstGeom prst="rect">
            <a:avLst/>
          </a:prstGeom>
          <a:noFill/>
          <a:ln w="0">
            <a:noFill/>
          </a:ln>
        </p:spPr>
        <p:style>
          <a:lnRef idx="0"/>
          <a:fillRef idx="0"/>
          <a:effectRef idx="0"/>
          <a:fontRef idx="minor"/>
        </p:style>
      </p:sp>
      <p:pic>
        <p:nvPicPr>
          <p:cNvPr id="473" name="Rezervirano mjesto sadržaja 4_2" descr=""/>
          <p:cNvPicPr/>
          <p:nvPr/>
        </p:nvPicPr>
        <p:blipFill>
          <a:blip r:embed="rId1"/>
          <a:stretch/>
        </p:blipFill>
        <p:spPr>
          <a:xfrm>
            <a:off x="484200" y="334440"/>
            <a:ext cx="11250360" cy="64094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4" name="Slika 2_0" descr="Slika na kojoj se prikazuje tekst, snimka zaslona, broj, Font&#10;&#10;Opis je automatski generiran"/>
          <p:cNvPicPr/>
          <p:nvPr/>
        </p:nvPicPr>
        <p:blipFill>
          <a:blip r:embed="rId1"/>
          <a:stretch/>
        </p:blipFill>
        <p:spPr>
          <a:xfrm>
            <a:off x="1031400" y="643320"/>
            <a:ext cx="10124640" cy="55663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5" name="Slika 2_1" descr=""/>
          <p:cNvPicPr/>
          <p:nvPr/>
        </p:nvPicPr>
        <p:blipFill>
          <a:blip r:embed="rId1"/>
          <a:stretch/>
        </p:blipFill>
        <p:spPr>
          <a:xfrm>
            <a:off x="937440" y="643320"/>
            <a:ext cx="10312200" cy="5566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9" name="Slika 2" descr=""/>
          <p:cNvPicPr/>
          <p:nvPr/>
        </p:nvPicPr>
        <p:blipFill>
          <a:blip r:embed="rId1"/>
          <a:stretch/>
        </p:blipFill>
        <p:spPr>
          <a:xfrm>
            <a:off x="2770560" y="103320"/>
            <a:ext cx="6368760" cy="63687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6" name="Slika 2_2" descr=""/>
          <p:cNvPicPr/>
          <p:nvPr/>
        </p:nvPicPr>
        <p:blipFill>
          <a:blip r:embed="rId1"/>
          <a:stretch/>
        </p:blipFill>
        <p:spPr>
          <a:xfrm>
            <a:off x="564840" y="309960"/>
            <a:ext cx="10968120" cy="64141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7" name="Slika 2_3" descr=""/>
          <p:cNvPicPr/>
          <p:nvPr/>
        </p:nvPicPr>
        <p:blipFill>
          <a:blip r:embed="rId1"/>
          <a:stretch/>
        </p:blipFill>
        <p:spPr>
          <a:xfrm>
            <a:off x="301320" y="0"/>
            <a:ext cx="11584800" cy="68533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8" name="Slika 2_4" descr=""/>
          <p:cNvPicPr/>
          <p:nvPr/>
        </p:nvPicPr>
        <p:blipFill>
          <a:blip r:embed="rId1"/>
          <a:stretch/>
        </p:blipFill>
        <p:spPr>
          <a:xfrm>
            <a:off x="2880" y="0"/>
            <a:ext cx="12181680" cy="68533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9" name="Slika 2_5" descr=""/>
          <p:cNvPicPr/>
          <p:nvPr/>
        </p:nvPicPr>
        <p:blipFill>
          <a:blip r:embed="rId1"/>
          <a:stretch/>
        </p:blipFill>
        <p:spPr>
          <a:xfrm>
            <a:off x="420120" y="0"/>
            <a:ext cx="11347560" cy="68533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0" name="Slika 2_6" descr=""/>
          <p:cNvPicPr/>
          <p:nvPr/>
        </p:nvPicPr>
        <p:blipFill>
          <a:blip r:embed="rId1"/>
          <a:stretch/>
        </p:blipFill>
        <p:spPr>
          <a:xfrm>
            <a:off x="426960" y="-17640"/>
            <a:ext cx="11333520" cy="68533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1" name="Slika 2_7" descr=""/>
          <p:cNvPicPr/>
          <p:nvPr/>
        </p:nvPicPr>
        <p:blipFill>
          <a:blip r:embed="rId1"/>
          <a:stretch/>
        </p:blipFill>
        <p:spPr>
          <a:xfrm>
            <a:off x="891720" y="0"/>
            <a:ext cx="10404000" cy="685332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838080" y="365040"/>
            <a:ext cx="10510920" cy="1320840"/>
          </a:xfrm>
          <a:prstGeom prst="rect">
            <a:avLst/>
          </a:prstGeom>
          <a:noFill/>
          <a:ln w="0">
            <a:noFill/>
          </a:ln>
        </p:spPr>
        <p:style>
          <a:lnRef idx="0"/>
          <a:fillRef idx="0"/>
          <a:effectRef idx="0"/>
          <a:fontRef idx="minor"/>
        </p:style>
      </p:sp>
      <p:sp>
        <p:nvSpPr>
          <p:cNvPr id="483" name="CustomShape 2"/>
          <p:cNvSpPr/>
          <p:nvPr/>
        </p:nvSpPr>
        <p:spPr>
          <a:xfrm>
            <a:off x="838080" y="1825560"/>
            <a:ext cx="10510920" cy="4346640"/>
          </a:xfrm>
          <a:prstGeom prst="rect">
            <a:avLst/>
          </a:prstGeom>
          <a:noFill/>
          <a:ln w="0">
            <a:noFill/>
          </a:ln>
        </p:spPr>
        <p:style>
          <a:lnRef idx="0"/>
          <a:fillRef idx="0"/>
          <a:effectRef idx="0"/>
          <a:fontRef idx="minor"/>
        </p:style>
      </p:sp>
      <p:pic>
        <p:nvPicPr>
          <p:cNvPr id="484" name="Slika 4_4" descr=""/>
          <p:cNvPicPr/>
          <p:nvPr/>
        </p:nvPicPr>
        <p:blipFill>
          <a:blip r:embed="rId1"/>
          <a:stretch/>
        </p:blipFill>
        <p:spPr>
          <a:xfrm>
            <a:off x="838080" y="164520"/>
            <a:ext cx="10510920" cy="652392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85" name="Group 1"/>
          <p:cNvGrpSpPr/>
          <p:nvPr/>
        </p:nvGrpSpPr>
        <p:grpSpPr>
          <a:xfrm>
            <a:off x="198000" y="1484280"/>
            <a:ext cx="12017520" cy="5369040"/>
            <a:chOff x="198000" y="1484280"/>
            <a:chExt cx="12017520" cy="5369040"/>
          </a:xfrm>
        </p:grpSpPr>
        <p:sp>
          <p:nvSpPr>
            <p:cNvPr id="486" name="CustomShape 2"/>
            <p:cNvSpPr/>
            <p:nvPr/>
          </p:nvSpPr>
          <p:spPr>
            <a:xfrm>
              <a:off x="2968920" y="2998440"/>
              <a:ext cx="6341400" cy="3191040"/>
            </a:xfrm>
            <a:custGeom>
              <a:avLst/>
              <a:gdLst/>
              <a:ahLst/>
              <a:rect l="l" t="t" r="r" b="b"/>
              <a:pathLst>
                <a:path w="6468910" h="3234456">
                  <a:moveTo>
                    <a:pt x="3234455" y="0"/>
                  </a:moveTo>
                  <a:cubicBezTo>
                    <a:pt x="5020795" y="0"/>
                    <a:pt x="6468910" y="1448115"/>
                    <a:pt x="6468910" y="3234455"/>
                  </a:cubicBezTo>
                  <a:lnTo>
                    <a:pt x="6468910" y="3234456"/>
                  </a:lnTo>
                  <a:lnTo>
                    <a:pt x="5296549" y="3234456"/>
                  </a:lnTo>
                  <a:cubicBezTo>
                    <a:pt x="5296549" y="2095593"/>
                    <a:pt x="4373319" y="1172363"/>
                    <a:pt x="3234456" y="1172363"/>
                  </a:cubicBezTo>
                  <a:cubicBezTo>
                    <a:pt x="2095593" y="1172363"/>
                    <a:pt x="1172363" y="2095593"/>
                    <a:pt x="1172363" y="3234456"/>
                  </a:cubicBezTo>
                  <a:lnTo>
                    <a:pt x="0" y="3234456"/>
                  </a:lnTo>
                  <a:lnTo>
                    <a:pt x="0" y="3234455"/>
                  </a:lnTo>
                  <a:cubicBezTo>
                    <a:pt x="0" y="1448115"/>
                    <a:pt x="1448115" y="0"/>
                    <a:pt x="3234455" y="0"/>
                  </a:cubicBezTo>
                  <a:close/>
                </a:path>
              </a:pathLst>
            </a:custGeom>
            <a:solidFill>
              <a:srgbClr val="d9d9d9">
                <a:alpha val="50000"/>
              </a:srgbClr>
            </a:solidFill>
            <a:ln w="6480">
              <a:noFill/>
            </a:ln>
          </p:spPr>
          <p:style>
            <a:lnRef idx="0"/>
            <a:fillRef idx="0"/>
            <a:effectRef idx="0"/>
            <a:fontRef idx="minor"/>
          </p:style>
        </p:sp>
        <p:grpSp>
          <p:nvGrpSpPr>
            <p:cNvPr id="487" name="Group 3"/>
            <p:cNvGrpSpPr/>
            <p:nvPr/>
          </p:nvGrpSpPr>
          <p:grpSpPr>
            <a:xfrm>
              <a:off x="3200040" y="3177720"/>
              <a:ext cx="5879160" cy="3011760"/>
              <a:chOff x="3200040" y="3177720"/>
              <a:chExt cx="5879160" cy="3011760"/>
            </a:xfrm>
          </p:grpSpPr>
          <p:sp>
            <p:nvSpPr>
              <p:cNvPr id="488" name="CustomShape 4"/>
              <p:cNvSpPr/>
              <p:nvPr/>
            </p:nvSpPr>
            <p:spPr>
              <a:xfrm>
                <a:off x="3200040" y="4449960"/>
                <a:ext cx="1629000" cy="1739520"/>
              </a:xfrm>
              <a:custGeom>
                <a:avLst/>
                <a:gdLst/>
                <a:ahLst/>
                <a:rect l="l" t="t" r="r" b="b"/>
                <a:pathLst>
                  <a:path w="2672" h="2829">
                    <a:moveTo>
                      <a:pt x="0" y="2829"/>
                    </a:moveTo>
                    <a:cubicBezTo>
                      <a:pt x="0" y="1813"/>
                      <a:pt x="322" y="822"/>
                      <a:pt x="919" y="0"/>
                    </a:cubicBezTo>
                    <a:lnTo>
                      <a:pt x="2672" y="1273"/>
                    </a:lnTo>
                    <a:cubicBezTo>
                      <a:pt x="2343" y="1725"/>
                      <a:pt x="2166" y="2270"/>
                      <a:pt x="2166" y="2829"/>
                    </a:cubicBezTo>
                    <a:lnTo>
                      <a:pt x="0" y="2829"/>
                    </a:lnTo>
                    <a:close/>
                  </a:path>
                </a:pathLst>
              </a:custGeom>
              <a:solidFill>
                <a:srgbClr val="063951"/>
              </a:solidFill>
              <a:ln w="0">
                <a:noFill/>
              </a:ln>
            </p:spPr>
            <p:style>
              <a:lnRef idx="0"/>
              <a:fillRef idx="0"/>
              <a:effectRef idx="0"/>
              <a:fontRef idx="minor"/>
            </p:style>
          </p:sp>
          <p:sp>
            <p:nvSpPr>
              <p:cNvPr id="489" name="CustomShape 5"/>
              <p:cNvSpPr/>
              <p:nvPr/>
            </p:nvSpPr>
            <p:spPr>
              <a:xfrm>
                <a:off x="3762360" y="3370680"/>
                <a:ext cx="1874880" cy="1860120"/>
              </a:xfrm>
              <a:custGeom>
                <a:avLst/>
                <a:gdLst/>
                <a:ahLst/>
                <a:rect l="l" t="t" r="r" b="b"/>
                <a:pathLst>
                  <a:path w="3076" h="3022">
                    <a:moveTo>
                      <a:pt x="0" y="1749"/>
                    </a:moveTo>
                    <a:cubicBezTo>
                      <a:pt x="598" y="926"/>
                      <a:pt x="1440" y="314"/>
                      <a:pt x="2407" y="0"/>
                    </a:cubicBezTo>
                    <a:lnTo>
                      <a:pt x="3076" y="2060"/>
                    </a:lnTo>
                    <a:cubicBezTo>
                      <a:pt x="2545" y="2233"/>
                      <a:pt x="2081" y="2570"/>
                      <a:pt x="1753" y="3022"/>
                    </a:cubicBezTo>
                    <a:lnTo>
                      <a:pt x="0" y="1749"/>
                    </a:lnTo>
                    <a:close/>
                  </a:path>
                </a:pathLst>
              </a:custGeom>
              <a:solidFill>
                <a:srgbClr val="f7931f"/>
              </a:solidFill>
              <a:ln w="0">
                <a:noFill/>
              </a:ln>
            </p:spPr>
            <p:style>
              <a:lnRef idx="0"/>
              <a:fillRef idx="0"/>
              <a:effectRef idx="0"/>
              <a:fontRef idx="minor"/>
            </p:style>
          </p:sp>
          <p:sp>
            <p:nvSpPr>
              <p:cNvPr id="490" name="CustomShape 6"/>
              <p:cNvSpPr/>
              <p:nvPr/>
            </p:nvSpPr>
            <p:spPr>
              <a:xfrm>
                <a:off x="5234040" y="3177720"/>
                <a:ext cx="1812600" cy="1458720"/>
              </a:xfrm>
              <a:custGeom>
                <a:avLst/>
                <a:gdLst/>
                <a:ahLst/>
                <a:rect l="l" t="t" r="r" b="b"/>
                <a:pathLst>
                  <a:path w="2975" h="2374">
                    <a:moveTo>
                      <a:pt x="0" y="314"/>
                    </a:moveTo>
                    <a:cubicBezTo>
                      <a:pt x="967" y="0"/>
                      <a:pt x="2008" y="0"/>
                      <a:pt x="2975" y="314"/>
                    </a:cubicBezTo>
                    <a:lnTo>
                      <a:pt x="2306" y="2374"/>
                    </a:lnTo>
                    <a:cubicBezTo>
                      <a:pt x="1774" y="2201"/>
                      <a:pt x="1201" y="2201"/>
                      <a:pt x="669" y="2374"/>
                    </a:cubicBezTo>
                    <a:lnTo>
                      <a:pt x="0" y="314"/>
                    </a:lnTo>
                    <a:close/>
                  </a:path>
                </a:pathLst>
              </a:custGeom>
              <a:solidFill>
                <a:srgbClr val="4cc1ef"/>
              </a:solidFill>
              <a:ln w="0">
                <a:noFill/>
              </a:ln>
            </p:spPr>
            <p:style>
              <a:lnRef idx="0"/>
              <a:fillRef idx="0"/>
              <a:effectRef idx="0"/>
              <a:fontRef idx="minor"/>
            </p:style>
          </p:sp>
          <p:sp>
            <p:nvSpPr>
              <p:cNvPr id="491" name="CustomShape 7"/>
              <p:cNvSpPr/>
              <p:nvPr/>
            </p:nvSpPr>
            <p:spPr>
              <a:xfrm>
                <a:off x="6642000" y="3370680"/>
                <a:ext cx="1876680" cy="1860120"/>
              </a:xfrm>
              <a:custGeom>
                <a:avLst/>
                <a:gdLst/>
                <a:ahLst/>
                <a:rect l="l" t="t" r="r" b="b"/>
                <a:pathLst>
                  <a:path w="3076" h="3022">
                    <a:moveTo>
                      <a:pt x="669" y="0"/>
                    </a:moveTo>
                    <a:cubicBezTo>
                      <a:pt x="1636" y="314"/>
                      <a:pt x="2478" y="926"/>
                      <a:pt x="3076" y="1749"/>
                    </a:cubicBezTo>
                    <a:lnTo>
                      <a:pt x="1323" y="3022"/>
                    </a:lnTo>
                    <a:cubicBezTo>
                      <a:pt x="995" y="2570"/>
                      <a:pt x="531" y="2233"/>
                      <a:pt x="0" y="2060"/>
                    </a:cubicBezTo>
                    <a:lnTo>
                      <a:pt x="669" y="0"/>
                    </a:lnTo>
                    <a:close/>
                  </a:path>
                </a:pathLst>
              </a:custGeom>
              <a:solidFill>
                <a:srgbClr val="ffcc4c"/>
              </a:solidFill>
              <a:ln w="0">
                <a:noFill/>
              </a:ln>
            </p:spPr>
            <p:style>
              <a:lnRef idx="0"/>
              <a:fillRef idx="0"/>
              <a:effectRef idx="0"/>
              <a:fontRef idx="minor"/>
            </p:style>
          </p:sp>
          <p:sp>
            <p:nvSpPr>
              <p:cNvPr id="492" name="CustomShape 8"/>
              <p:cNvSpPr/>
              <p:nvPr/>
            </p:nvSpPr>
            <p:spPr>
              <a:xfrm>
                <a:off x="7451640" y="4449960"/>
                <a:ext cx="1627560" cy="1739520"/>
              </a:xfrm>
              <a:custGeom>
                <a:avLst/>
                <a:gdLst/>
                <a:ahLst/>
                <a:rect l="l" t="t" r="r" b="b"/>
                <a:pathLst>
                  <a:path w="2672" h="2829">
                    <a:moveTo>
                      <a:pt x="1753" y="0"/>
                    </a:moveTo>
                    <a:cubicBezTo>
                      <a:pt x="2350" y="822"/>
                      <a:pt x="2672" y="1813"/>
                      <a:pt x="2672" y="2829"/>
                    </a:cubicBezTo>
                    <a:lnTo>
                      <a:pt x="506" y="2829"/>
                    </a:lnTo>
                    <a:cubicBezTo>
                      <a:pt x="506" y="2270"/>
                      <a:pt x="329" y="1725"/>
                      <a:pt x="0" y="1273"/>
                    </a:cubicBezTo>
                    <a:lnTo>
                      <a:pt x="1753" y="0"/>
                    </a:lnTo>
                    <a:close/>
                  </a:path>
                </a:pathLst>
              </a:custGeom>
              <a:solidFill>
                <a:srgbClr val="c13018"/>
              </a:solidFill>
              <a:ln w="0">
                <a:noFill/>
              </a:ln>
            </p:spPr>
            <p:style>
              <a:lnRef idx="0"/>
              <a:fillRef idx="0"/>
              <a:effectRef idx="0"/>
              <a:fontRef idx="minor"/>
            </p:style>
          </p:sp>
        </p:grpSp>
        <p:sp>
          <p:nvSpPr>
            <p:cNvPr id="493" name="CustomShape 9"/>
            <p:cNvSpPr/>
            <p:nvPr/>
          </p:nvSpPr>
          <p:spPr>
            <a:xfrm>
              <a:off x="4119120" y="4156560"/>
              <a:ext cx="4041360" cy="2032560"/>
            </a:xfrm>
            <a:custGeom>
              <a:avLst/>
              <a:gdLst/>
              <a:ahLst/>
              <a:rect l="l" t="t" r="r" b="b"/>
              <a:pathLst>
                <a:path w="4124186" h="2062093">
                  <a:moveTo>
                    <a:pt x="2062093" y="0"/>
                  </a:moveTo>
                  <a:cubicBezTo>
                    <a:pt x="3200956" y="0"/>
                    <a:pt x="4124186" y="923230"/>
                    <a:pt x="4124186" y="2062093"/>
                  </a:cubicBezTo>
                  <a:lnTo>
                    <a:pt x="3711660" y="2062093"/>
                  </a:lnTo>
                  <a:cubicBezTo>
                    <a:pt x="3711660" y="1624050"/>
                    <a:pt x="3537868" y="1204102"/>
                    <a:pt x="3228905" y="893977"/>
                  </a:cubicBezTo>
                  <a:lnTo>
                    <a:pt x="3229087" y="893693"/>
                  </a:lnTo>
                  <a:cubicBezTo>
                    <a:pt x="2919425" y="584195"/>
                    <a:pt x="2500105" y="410102"/>
                    <a:pt x="2062093" y="410102"/>
                  </a:cubicBezTo>
                  <a:cubicBezTo>
                    <a:pt x="1624903" y="410102"/>
                    <a:pt x="1205773" y="584195"/>
                    <a:pt x="896253" y="893693"/>
                  </a:cubicBezTo>
                  <a:lnTo>
                    <a:pt x="895280" y="893977"/>
                  </a:lnTo>
                  <a:cubicBezTo>
                    <a:pt x="586317" y="1204102"/>
                    <a:pt x="412525" y="1624050"/>
                    <a:pt x="412525" y="2062093"/>
                  </a:cubicBezTo>
                  <a:lnTo>
                    <a:pt x="0" y="2062093"/>
                  </a:lnTo>
                  <a:cubicBezTo>
                    <a:pt x="0" y="923230"/>
                    <a:pt x="923230" y="0"/>
                    <a:pt x="2062093" y="0"/>
                  </a:cubicBezTo>
                  <a:close/>
                </a:path>
              </a:pathLst>
            </a:custGeom>
            <a:solidFill>
              <a:srgbClr val="000000">
                <a:alpha val="30000"/>
              </a:srgbClr>
            </a:solidFill>
            <a:ln w="12600">
              <a:noFill/>
            </a:ln>
          </p:spPr>
          <p:style>
            <a:lnRef idx="0"/>
            <a:fillRef idx="0"/>
            <a:effectRef idx="0"/>
            <a:fontRef idx="minor"/>
          </p:style>
        </p:sp>
        <p:sp>
          <p:nvSpPr>
            <p:cNvPr id="494" name="CustomShape 10"/>
            <p:cNvSpPr/>
            <p:nvPr/>
          </p:nvSpPr>
          <p:spPr>
            <a:xfrm>
              <a:off x="1574280" y="6130800"/>
              <a:ext cx="9130680" cy="121680"/>
            </a:xfrm>
            <a:prstGeom prst="ellipse">
              <a:avLst/>
            </a:prstGeom>
            <a:solidFill>
              <a:srgbClr val="bfbfbf"/>
            </a:solidFill>
            <a:ln w="12600">
              <a:noFill/>
            </a:ln>
          </p:spPr>
          <p:style>
            <a:lnRef idx="0"/>
            <a:fillRef idx="0"/>
            <a:effectRef idx="0"/>
            <a:fontRef idx="minor"/>
          </p:style>
        </p:sp>
        <p:sp>
          <p:nvSpPr>
            <p:cNvPr id="495" name="CustomShape 11"/>
            <p:cNvSpPr/>
            <p:nvPr/>
          </p:nvSpPr>
          <p:spPr>
            <a:xfrm>
              <a:off x="4984920" y="4890240"/>
              <a:ext cx="2364480" cy="1963080"/>
            </a:xfrm>
            <a:prstGeom prst="ellipse">
              <a:avLst/>
            </a:prstGeom>
            <a:gradFill rotWithShape="0">
              <a:gsLst>
                <a:gs pos="0">
                  <a:srgbClr val="bfbfbf"/>
                </a:gs>
                <a:gs pos="100000">
                  <a:srgbClr val="a6a6a6"/>
                </a:gs>
              </a:gsLst>
              <a:lin ang="5400000"/>
            </a:gradFill>
            <a:ln w="6480">
              <a:noFill/>
            </a:ln>
          </p:spPr>
          <p:style>
            <a:lnRef idx="0"/>
            <a:fillRef idx="0"/>
            <a:effectRef idx="0"/>
            <a:fontRef idx="minor"/>
          </p:style>
          <p:txBody>
            <a:bodyPr lIns="90000" rIns="90000" tIns="45000" bIns="45000" anchor="ctr">
              <a:noAutofit/>
            </a:bodyPr>
            <a:p>
              <a:pPr algn="ctr">
                <a:lnSpc>
                  <a:spcPct val="100000"/>
                </a:lnSpc>
                <a:tabLst>
                  <a:tab algn="l" pos="0"/>
                </a:tabLst>
              </a:pPr>
              <a:r>
                <a:rPr b="1" lang="hr-HR" sz="2000" spc="-1" strike="noStrike">
                  <a:solidFill>
                    <a:srgbClr val="000000"/>
                  </a:solidFill>
                  <a:latin typeface="Calibri"/>
                  <a:ea typeface="DejaVu Sans"/>
                </a:rPr>
                <a:t>Elementi sektorskog kurikuluma</a:t>
              </a:r>
              <a:endParaRPr b="0" lang="hr-HR" sz="2000" spc="-1" strike="noStrike">
                <a:latin typeface="Arial"/>
              </a:endParaRPr>
            </a:p>
          </p:txBody>
        </p:sp>
        <p:sp>
          <p:nvSpPr>
            <p:cNvPr id="496" name="CustomShape 12"/>
            <p:cNvSpPr/>
            <p:nvPr/>
          </p:nvSpPr>
          <p:spPr>
            <a:xfrm>
              <a:off x="9316800" y="4115160"/>
              <a:ext cx="2898720" cy="2135880"/>
            </a:xfrm>
            <a:prstGeom prst="rect">
              <a:avLst/>
            </a:prstGeom>
            <a:noFill/>
            <a:ln w="0">
              <a:noFill/>
            </a:ln>
          </p:spPr>
          <p:style>
            <a:lnRef idx="0"/>
            <a:fillRef idx="0"/>
            <a:effectRef idx="0"/>
            <a:fontRef idx="minor"/>
          </p:style>
          <p:txBody>
            <a:bodyPr lIns="0" rIns="0" tIns="45000" bIns="45000">
              <a:spAutoFit/>
            </a:bodyPr>
            <a:p>
              <a:pPr>
                <a:lnSpc>
                  <a:spcPct val="80000"/>
                </a:lnSpc>
              </a:pPr>
              <a:r>
                <a:rPr b="0" lang="en-US" sz="2400" spc="-1" strike="noStrike">
                  <a:solidFill>
                    <a:srgbClr val="000000"/>
                  </a:solidFill>
                  <a:latin typeface="Calibri"/>
                  <a:ea typeface="DejaVu Sans"/>
                </a:rPr>
                <a:t>Prosječno ukupno vrijeme koje učenik treba utrošiti za stjecanje pojedin</a:t>
              </a:r>
              <a:r>
                <a:rPr b="0" lang="hr-HR" sz="2400" spc="-1" strike="noStrike">
                  <a:solidFill>
                    <a:srgbClr val="000000"/>
                  </a:solidFill>
                  <a:latin typeface="Calibri"/>
                  <a:ea typeface="DejaVu Sans"/>
                </a:rPr>
                <a:t>i</a:t>
              </a:r>
              <a:r>
                <a:rPr b="0" lang="en-US" sz="2400" spc="-1" strike="noStrike">
                  <a:solidFill>
                    <a:srgbClr val="000000"/>
                  </a:solidFill>
                  <a:latin typeface="Calibri"/>
                  <a:ea typeface="DejaVu Sans"/>
                </a:rPr>
                <a:t>h skupova ishoda učenja iskazano u </a:t>
              </a:r>
              <a:r>
                <a:rPr b="1" lang="en-US" sz="2400" spc="-1" strike="noStrike">
                  <a:solidFill>
                    <a:srgbClr val="000000"/>
                  </a:solidFill>
                  <a:latin typeface="Calibri"/>
                  <a:ea typeface="DejaVu Sans"/>
                </a:rPr>
                <a:t>CSVET bodovima</a:t>
              </a:r>
              <a:endParaRPr b="0" lang="hr-HR" sz="2400" spc="-1" strike="noStrike">
                <a:latin typeface="Arial"/>
              </a:endParaRPr>
            </a:p>
          </p:txBody>
        </p:sp>
        <p:sp>
          <p:nvSpPr>
            <p:cNvPr id="497" name="CustomShape 13"/>
            <p:cNvSpPr/>
            <p:nvPr/>
          </p:nvSpPr>
          <p:spPr>
            <a:xfrm>
              <a:off x="198000" y="5289480"/>
              <a:ext cx="2798280" cy="674280"/>
            </a:xfrm>
            <a:prstGeom prst="rect">
              <a:avLst/>
            </a:prstGeom>
            <a:noFill/>
            <a:ln w="0">
              <a:noFill/>
            </a:ln>
          </p:spPr>
          <p:style>
            <a:lnRef idx="0"/>
            <a:fillRef idx="0"/>
            <a:effectRef idx="0"/>
            <a:fontRef idx="minor"/>
          </p:style>
          <p:txBody>
            <a:bodyPr lIns="0" rIns="0" tIns="45000" bIns="45000">
              <a:spAutoFit/>
            </a:bodyPr>
            <a:p>
              <a:pPr algn="r">
                <a:lnSpc>
                  <a:spcPct val="80000"/>
                </a:lnSpc>
              </a:pPr>
              <a:r>
                <a:rPr b="0" lang="en-US" sz="2400" spc="-1" strike="noStrike">
                  <a:solidFill>
                    <a:srgbClr val="000000"/>
                  </a:solidFill>
                  <a:latin typeface="Calibri"/>
                  <a:ea typeface="DejaVu Sans"/>
                </a:rPr>
                <a:t>Popis </a:t>
              </a:r>
              <a:r>
                <a:rPr b="1" lang="en-US" sz="2400" spc="-1" strike="noStrike">
                  <a:solidFill>
                    <a:srgbClr val="000000"/>
                  </a:solidFill>
                  <a:latin typeface="Calibri"/>
                  <a:ea typeface="DejaVu Sans"/>
                </a:rPr>
                <a:t>svih kvalifikacija </a:t>
              </a:r>
              <a:r>
                <a:rPr b="0" lang="en-US" sz="2400" spc="-1" strike="noStrike">
                  <a:solidFill>
                    <a:srgbClr val="000000"/>
                  </a:solidFill>
                  <a:latin typeface="Calibri"/>
                  <a:ea typeface="DejaVu Sans"/>
                </a:rPr>
                <a:t>obrazovnog sektora</a:t>
              </a:r>
              <a:endParaRPr b="0" lang="hr-HR" sz="2400" spc="-1" strike="noStrike">
                <a:latin typeface="Arial"/>
              </a:endParaRPr>
            </a:p>
          </p:txBody>
        </p:sp>
        <p:sp>
          <p:nvSpPr>
            <p:cNvPr id="498" name="CustomShape 14"/>
            <p:cNvSpPr/>
            <p:nvPr/>
          </p:nvSpPr>
          <p:spPr>
            <a:xfrm>
              <a:off x="7947000" y="2615400"/>
              <a:ext cx="4268520" cy="966600"/>
            </a:xfrm>
            <a:prstGeom prst="rect">
              <a:avLst/>
            </a:prstGeom>
            <a:noFill/>
            <a:ln w="0">
              <a:noFill/>
            </a:ln>
          </p:spPr>
          <p:style>
            <a:lnRef idx="0"/>
            <a:fillRef idx="0"/>
            <a:effectRef idx="0"/>
            <a:fontRef idx="minor"/>
          </p:style>
          <p:txBody>
            <a:bodyPr lIns="0" rIns="0" tIns="45000" bIns="45000">
              <a:spAutoFit/>
            </a:bodyPr>
            <a:p>
              <a:pPr>
                <a:lnSpc>
                  <a:spcPct val="80000"/>
                </a:lnSpc>
              </a:pPr>
              <a:r>
                <a:rPr b="0" lang="en-US" sz="2400" spc="-1" strike="noStrike">
                  <a:solidFill>
                    <a:srgbClr val="000000"/>
                  </a:solidFill>
                  <a:latin typeface="Calibri"/>
                  <a:ea typeface="DejaVu Sans"/>
                </a:rPr>
                <a:t>Model</a:t>
              </a:r>
              <a:r>
                <a:rPr b="0" lang="hr-HR" sz="2400" spc="-1" strike="noStrike">
                  <a:solidFill>
                    <a:srgbClr val="000000"/>
                  </a:solidFill>
                  <a:latin typeface="Calibri"/>
                  <a:ea typeface="DejaVu Sans"/>
                </a:rPr>
                <a:t>i</a:t>
              </a:r>
              <a:r>
                <a:rPr b="0" lang="en-US" sz="2400" spc="-1" strike="noStrike">
                  <a:solidFill>
                    <a:srgbClr val="000000"/>
                  </a:solidFill>
                  <a:latin typeface="Calibri"/>
                  <a:ea typeface="DejaVu Sans"/>
                </a:rPr>
                <a:t> i preporuke </a:t>
              </a:r>
              <a:r>
                <a:rPr b="1" lang="en-US" sz="2400" spc="-1" strike="noStrike">
                  <a:solidFill>
                    <a:srgbClr val="000000"/>
                  </a:solidFill>
                  <a:latin typeface="Calibri"/>
                  <a:ea typeface="DejaVu Sans"/>
                </a:rPr>
                <a:t>za provođenje svih oblika učenja temeljenog </a:t>
              </a:r>
              <a:r>
                <a:rPr b="0" lang="en-US" sz="2400" spc="-1" strike="noStrike">
                  <a:solidFill>
                    <a:srgbClr val="000000"/>
                  </a:solidFill>
                  <a:latin typeface="Calibri"/>
                  <a:ea typeface="DejaVu Sans"/>
                </a:rPr>
                <a:t>na radu na razini sektora</a:t>
              </a:r>
              <a:endParaRPr b="0" lang="hr-HR" sz="2400" spc="-1" strike="noStrike">
                <a:latin typeface="Arial"/>
              </a:endParaRPr>
            </a:p>
          </p:txBody>
        </p:sp>
        <p:sp>
          <p:nvSpPr>
            <p:cNvPr id="499" name="CustomShape 15"/>
            <p:cNvSpPr/>
            <p:nvPr/>
          </p:nvSpPr>
          <p:spPr>
            <a:xfrm>
              <a:off x="380160" y="2793960"/>
              <a:ext cx="3559320" cy="1551240"/>
            </a:xfrm>
            <a:prstGeom prst="rect">
              <a:avLst/>
            </a:prstGeom>
            <a:noFill/>
            <a:ln w="0">
              <a:noFill/>
            </a:ln>
          </p:spPr>
          <p:style>
            <a:lnRef idx="0"/>
            <a:fillRef idx="0"/>
            <a:effectRef idx="0"/>
            <a:fontRef idx="minor"/>
          </p:style>
          <p:txBody>
            <a:bodyPr lIns="0" rIns="0" tIns="45000" bIns="45000">
              <a:spAutoFit/>
            </a:bodyPr>
            <a:p>
              <a:pPr algn="r">
                <a:lnSpc>
                  <a:spcPct val="80000"/>
                </a:lnSpc>
              </a:pPr>
              <a:r>
                <a:rPr b="0" lang="en-US" sz="2400" spc="-1" strike="noStrike">
                  <a:solidFill>
                    <a:srgbClr val="000000"/>
                  </a:solidFill>
                  <a:latin typeface="Calibri"/>
                  <a:ea typeface="DejaVu Sans"/>
                </a:rPr>
                <a:t>Popis </a:t>
              </a:r>
              <a:r>
                <a:rPr b="1" lang="en-US" sz="2400" spc="-1" strike="noStrike">
                  <a:solidFill>
                    <a:srgbClr val="000000"/>
                  </a:solidFill>
                  <a:latin typeface="Calibri"/>
                  <a:ea typeface="DejaVu Sans"/>
                </a:rPr>
                <a:t>skupova ishoda učenja </a:t>
              </a:r>
              <a:r>
                <a:rPr b="0" lang="en-US" sz="2400" spc="-1" strike="noStrike">
                  <a:solidFill>
                    <a:srgbClr val="000000"/>
                  </a:solidFill>
                  <a:latin typeface="Calibri"/>
                  <a:ea typeface="DejaVu Sans"/>
                </a:rPr>
                <a:t>iz standarda kvalifikacija unutar obrazovnog sektora prema razini obrazovanja</a:t>
              </a:r>
              <a:endParaRPr b="0" lang="hr-HR" sz="2400" spc="-1" strike="noStrike">
                <a:latin typeface="Arial"/>
              </a:endParaRPr>
            </a:p>
          </p:txBody>
        </p:sp>
        <p:sp>
          <p:nvSpPr>
            <p:cNvPr id="500" name="CustomShape 16"/>
            <p:cNvSpPr/>
            <p:nvPr/>
          </p:nvSpPr>
          <p:spPr>
            <a:xfrm>
              <a:off x="4478400" y="1484280"/>
              <a:ext cx="3141360" cy="1551240"/>
            </a:xfrm>
            <a:prstGeom prst="rect">
              <a:avLst/>
            </a:prstGeom>
            <a:noFill/>
            <a:ln w="0">
              <a:noFill/>
            </a:ln>
          </p:spPr>
          <p:style>
            <a:lnRef idx="0"/>
            <a:fillRef idx="0"/>
            <a:effectRef idx="0"/>
            <a:fontRef idx="minor"/>
          </p:style>
          <p:txBody>
            <a:bodyPr lIns="0" rIns="0" tIns="45000" bIns="45000">
              <a:spAutoFit/>
            </a:bodyPr>
            <a:p>
              <a:pPr algn="ctr">
                <a:lnSpc>
                  <a:spcPct val="80000"/>
                </a:lnSpc>
              </a:pPr>
              <a:r>
                <a:rPr b="0" lang="en-US" sz="2400" spc="-1" strike="noStrike">
                  <a:solidFill>
                    <a:srgbClr val="000000"/>
                  </a:solidFill>
                  <a:latin typeface="Calibri"/>
                  <a:ea typeface="DejaVu Sans"/>
                </a:rPr>
                <a:t>Način</a:t>
              </a:r>
              <a:r>
                <a:rPr b="0" lang="hr-HR" sz="2400" spc="-1" strike="noStrike">
                  <a:solidFill>
                    <a:srgbClr val="000000"/>
                  </a:solidFill>
                  <a:latin typeface="Calibri"/>
                  <a:ea typeface="DejaVu Sans"/>
                </a:rPr>
                <a:t>i</a:t>
              </a:r>
              <a:r>
                <a:rPr b="0" lang="en-US" sz="2400" spc="-1" strike="noStrike">
                  <a:solidFill>
                    <a:srgbClr val="000000"/>
                  </a:solidFill>
                  <a:latin typeface="Calibri"/>
                  <a:ea typeface="DejaVu Sans"/>
                </a:rPr>
                <a:t> i uvjet</a:t>
              </a:r>
              <a:r>
                <a:rPr b="0" lang="hr-HR" sz="2400" spc="-1" strike="noStrike">
                  <a:solidFill>
                    <a:srgbClr val="000000"/>
                  </a:solidFill>
                  <a:latin typeface="Calibri"/>
                  <a:ea typeface="DejaVu Sans"/>
                </a:rPr>
                <a:t>i</a:t>
              </a:r>
              <a:r>
                <a:rPr b="0" lang="en-US" sz="2400" spc="-1" strike="noStrike">
                  <a:solidFill>
                    <a:srgbClr val="000000"/>
                  </a:solidFill>
                  <a:latin typeface="Calibri"/>
                  <a:ea typeface="DejaVu Sans"/>
                </a:rPr>
                <a:t> za ostvarivanje </a:t>
              </a:r>
              <a:r>
                <a:rPr b="1" lang="en-US" sz="2400" spc="-1" strike="noStrike">
                  <a:solidFill>
                    <a:srgbClr val="000000"/>
                  </a:solidFill>
                  <a:latin typeface="Calibri"/>
                  <a:ea typeface="DejaVu Sans"/>
                </a:rPr>
                <a:t>horizontalne i vertikalne prohodnosti </a:t>
              </a:r>
              <a:r>
                <a:rPr b="0" lang="en-US" sz="2400" spc="-1" strike="noStrike">
                  <a:solidFill>
                    <a:srgbClr val="000000"/>
                  </a:solidFill>
                  <a:latin typeface="Calibri"/>
                  <a:ea typeface="DejaVu Sans"/>
                </a:rPr>
                <a:t>u sklopu sektora</a:t>
              </a:r>
              <a:endParaRPr b="0" lang="hr-HR" sz="2400" spc="-1" strike="noStrike">
                <a:latin typeface="Arial"/>
              </a:endParaRPr>
            </a:p>
          </p:txBody>
        </p:sp>
        <p:grpSp>
          <p:nvGrpSpPr>
            <p:cNvPr id="501" name="Group 17"/>
            <p:cNvGrpSpPr/>
            <p:nvPr/>
          </p:nvGrpSpPr>
          <p:grpSpPr>
            <a:xfrm>
              <a:off x="4366800" y="3894840"/>
              <a:ext cx="496800" cy="608760"/>
              <a:chOff x="4366800" y="3894840"/>
              <a:chExt cx="496800" cy="608760"/>
            </a:xfrm>
          </p:grpSpPr>
          <p:sp>
            <p:nvSpPr>
              <p:cNvPr id="502" name="CustomShape 18"/>
              <p:cNvSpPr/>
              <p:nvPr/>
            </p:nvSpPr>
            <p:spPr>
              <a:xfrm>
                <a:off x="4542120" y="3894840"/>
                <a:ext cx="321480" cy="324000"/>
              </a:xfrm>
              <a:custGeom>
                <a:avLst/>
                <a:gdLst/>
                <a:ahLst/>
                <a:rect l="l" t="t" r="r" b="b"/>
                <a:pathLst>
                  <a:path w="400050" h="400050">
                    <a:moveTo>
                      <a:pt x="202883" y="274320"/>
                    </a:moveTo>
                    <a:cubicBezTo>
                      <a:pt x="162877" y="274320"/>
                      <a:pt x="131445" y="241935"/>
                      <a:pt x="131445" y="202883"/>
                    </a:cubicBezTo>
                    <a:cubicBezTo>
                      <a:pt x="131445" y="163830"/>
                      <a:pt x="163830" y="131445"/>
                      <a:pt x="202883" y="131445"/>
                    </a:cubicBezTo>
                    <a:cubicBezTo>
                      <a:pt x="242888" y="131445"/>
                      <a:pt x="274320" y="163830"/>
                      <a:pt x="274320" y="202883"/>
                    </a:cubicBezTo>
                    <a:cubicBezTo>
                      <a:pt x="274320" y="241935"/>
                      <a:pt x="241935" y="274320"/>
                      <a:pt x="202883" y="274320"/>
                    </a:cubicBezTo>
                    <a:close/>
                    <a:moveTo>
                      <a:pt x="363855" y="158115"/>
                    </a:moveTo>
                    <a:cubicBezTo>
                      <a:pt x="360045" y="144780"/>
                      <a:pt x="355283" y="132398"/>
                      <a:pt x="348615" y="120968"/>
                    </a:cubicBezTo>
                    <a:lnTo>
                      <a:pt x="363855" y="76200"/>
                    </a:lnTo>
                    <a:lnTo>
                      <a:pt x="329565" y="41910"/>
                    </a:lnTo>
                    <a:lnTo>
                      <a:pt x="284798" y="57150"/>
                    </a:lnTo>
                    <a:cubicBezTo>
                      <a:pt x="273367" y="50483"/>
                      <a:pt x="260985" y="45720"/>
                      <a:pt x="247650" y="41910"/>
                    </a:cubicBezTo>
                    <a:lnTo>
                      <a:pt x="226695" y="0"/>
                    </a:lnTo>
                    <a:lnTo>
                      <a:pt x="179070" y="0"/>
                    </a:lnTo>
                    <a:lnTo>
                      <a:pt x="158115" y="41910"/>
                    </a:lnTo>
                    <a:cubicBezTo>
                      <a:pt x="144780" y="45720"/>
                      <a:pt x="132398" y="50483"/>
                      <a:pt x="120968" y="57150"/>
                    </a:cubicBezTo>
                    <a:lnTo>
                      <a:pt x="76200" y="41910"/>
                    </a:lnTo>
                    <a:lnTo>
                      <a:pt x="41910" y="76200"/>
                    </a:lnTo>
                    <a:lnTo>
                      <a:pt x="57150" y="120968"/>
                    </a:lnTo>
                    <a:cubicBezTo>
                      <a:pt x="50482" y="132398"/>
                      <a:pt x="45720" y="144780"/>
                      <a:pt x="41910" y="158115"/>
                    </a:cubicBezTo>
                    <a:lnTo>
                      <a:pt x="0" y="179070"/>
                    </a:lnTo>
                    <a:lnTo>
                      <a:pt x="0" y="226695"/>
                    </a:lnTo>
                    <a:lnTo>
                      <a:pt x="41910" y="247650"/>
                    </a:lnTo>
                    <a:cubicBezTo>
                      <a:pt x="45720" y="260985"/>
                      <a:pt x="50482" y="273368"/>
                      <a:pt x="57150" y="284798"/>
                    </a:cubicBezTo>
                    <a:lnTo>
                      <a:pt x="41910" y="329565"/>
                    </a:lnTo>
                    <a:lnTo>
                      <a:pt x="75248" y="362903"/>
                    </a:lnTo>
                    <a:lnTo>
                      <a:pt x="120015" y="347663"/>
                    </a:lnTo>
                    <a:cubicBezTo>
                      <a:pt x="131445" y="354330"/>
                      <a:pt x="143827" y="359093"/>
                      <a:pt x="157163" y="362903"/>
                    </a:cubicBezTo>
                    <a:lnTo>
                      <a:pt x="178118" y="404813"/>
                    </a:lnTo>
                    <a:lnTo>
                      <a:pt x="225743" y="404813"/>
                    </a:lnTo>
                    <a:lnTo>
                      <a:pt x="246698" y="362903"/>
                    </a:lnTo>
                    <a:cubicBezTo>
                      <a:pt x="260033" y="359093"/>
                      <a:pt x="272415" y="354330"/>
                      <a:pt x="283845" y="347663"/>
                    </a:cubicBezTo>
                    <a:lnTo>
                      <a:pt x="328613" y="362903"/>
                    </a:lnTo>
                    <a:lnTo>
                      <a:pt x="362903" y="329565"/>
                    </a:lnTo>
                    <a:lnTo>
                      <a:pt x="347663" y="284798"/>
                    </a:lnTo>
                    <a:cubicBezTo>
                      <a:pt x="354330" y="273368"/>
                      <a:pt x="360045" y="260033"/>
                      <a:pt x="363855" y="247650"/>
                    </a:cubicBezTo>
                    <a:lnTo>
                      <a:pt x="405765" y="226695"/>
                    </a:lnTo>
                    <a:lnTo>
                      <a:pt x="405765" y="179070"/>
                    </a:lnTo>
                    <a:lnTo>
                      <a:pt x="363855" y="158115"/>
                    </a:lnTo>
                    <a:close/>
                  </a:path>
                </a:pathLst>
              </a:custGeom>
              <a:solidFill>
                <a:srgbClr val="000000">
                  <a:alpha val="60000"/>
                </a:srgbClr>
              </a:solidFill>
              <a:ln w="9360">
                <a:noFill/>
              </a:ln>
            </p:spPr>
            <p:style>
              <a:lnRef idx="0"/>
              <a:fillRef idx="0"/>
              <a:effectRef idx="0"/>
              <a:fontRef idx="minor"/>
            </p:style>
          </p:sp>
          <p:sp>
            <p:nvSpPr>
              <p:cNvPr id="503" name="CustomShape 19"/>
              <p:cNvSpPr/>
              <p:nvPr/>
            </p:nvSpPr>
            <p:spPr>
              <a:xfrm>
                <a:off x="4366800" y="4179600"/>
                <a:ext cx="321480" cy="324000"/>
              </a:xfrm>
              <a:custGeom>
                <a:avLst/>
                <a:gdLst/>
                <a:ahLst/>
                <a:rect l="l" t="t" r="r" b="b"/>
                <a:pathLst>
                  <a:path w="400050" h="400050">
                    <a:moveTo>
                      <a:pt x="202883" y="274320"/>
                    </a:moveTo>
                    <a:cubicBezTo>
                      <a:pt x="162878" y="274320"/>
                      <a:pt x="131445" y="241935"/>
                      <a:pt x="131445" y="202882"/>
                    </a:cubicBezTo>
                    <a:cubicBezTo>
                      <a:pt x="131445" y="162877"/>
                      <a:pt x="163830" y="131445"/>
                      <a:pt x="202883" y="131445"/>
                    </a:cubicBezTo>
                    <a:cubicBezTo>
                      <a:pt x="242888" y="131445"/>
                      <a:pt x="274320" y="163830"/>
                      <a:pt x="274320" y="202882"/>
                    </a:cubicBezTo>
                    <a:cubicBezTo>
                      <a:pt x="274320" y="241935"/>
                      <a:pt x="242888" y="274320"/>
                      <a:pt x="202883" y="274320"/>
                    </a:cubicBezTo>
                    <a:lnTo>
                      <a:pt x="202883" y="274320"/>
                    </a:lnTo>
                    <a:close/>
                    <a:moveTo>
                      <a:pt x="348615" y="120967"/>
                    </a:moveTo>
                    <a:lnTo>
                      <a:pt x="363855" y="76200"/>
                    </a:lnTo>
                    <a:lnTo>
                      <a:pt x="329565" y="41910"/>
                    </a:lnTo>
                    <a:lnTo>
                      <a:pt x="284798" y="57150"/>
                    </a:lnTo>
                    <a:cubicBezTo>
                      <a:pt x="273368" y="50482"/>
                      <a:pt x="260033" y="45720"/>
                      <a:pt x="247650" y="41910"/>
                    </a:cubicBezTo>
                    <a:lnTo>
                      <a:pt x="226695" y="0"/>
                    </a:lnTo>
                    <a:lnTo>
                      <a:pt x="179070" y="0"/>
                    </a:lnTo>
                    <a:lnTo>
                      <a:pt x="158115" y="41910"/>
                    </a:lnTo>
                    <a:cubicBezTo>
                      <a:pt x="144780" y="45720"/>
                      <a:pt x="132398" y="50482"/>
                      <a:pt x="120968" y="57150"/>
                    </a:cubicBezTo>
                    <a:lnTo>
                      <a:pt x="76200" y="41910"/>
                    </a:lnTo>
                    <a:lnTo>
                      <a:pt x="42863" y="75247"/>
                    </a:lnTo>
                    <a:lnTo>
                      <a:pt x="57150" y="120015"/>
                    </a:lnTo>
                    <a:cubicBezTo>
                      <a:pt x="50483" y="131445"/>
                      <a:pt x="45720" y="144780"/>
                      <a:pt x="41910" y="157163"/>
                    </a:cubicBezTo>
                    <a:lnTo>
                      <a:pt x="0" y="178117"/>
                    </a:lnTo>
                    <a:lnTo>
                      <a:pt x="0" y="225742"/>
                    </a:lnTo>
                    <a:lnTo>
                      <a:pt x="41910" y="246698"/>
                    </a:lnTo>
                    <a:cubicBezTo>
                      <a:pt x="45720" y="260032"/>
                      <a:pt x="50483" y="272415"/>
                      <a:pt x="57150" y="283845"/>
                    </a:cubicBezTo>
                    <a:lnTo>
                      <a:pt x="42863" y="328613"/>
                    </a:lnTo>
                    <a:lnTo>
                      <a:pt x="76200" y="361950"/>
                    </a:lnTo>
                    <a:lnTo>
                      <a:pt x="120968" y="347663"/>
                    </a:lnTo>
                    <a:cubicBezTo>
                      <a:pt x="132398" y="354330"/>
                      <a:pt x="144780" y="359092"/>
                      <a:pt x="158115" y="362903"/>
                    </a:cubicBezTo>
                    <a:lnTo>
                      <a:pt x="179070" y="404813"/>
                    </a:lnTo>
                    <a:lnTo>
                      <a:pt x="226695" y="404813"/>
                    </a:lnTo>
                    <a:lnTo>
                      <a:pt x="247650" y="362903"/>
                    </a:lnTo>
                    <a:cubicBezTo>
                      <a:pt x="260985" y="359092"/>
                      <a:pt x="273368" y="354330"/>
                      <a:pt x="284798" y="347663"/>
                    </a:cubicBezTo>
                    <a:lnTo>
                      <a:pt x="329565" y="362903"/>
                    </a:lnTo>
                    <a:lnTo>
                      <a:pt x="362903" y="328613"/>
                    </a:lnTo>
                    <a:lnTo>
                      <a:pt x="348615" y="284798"/>
                    </a:lnTo>
                    <a:cubicBezTo>
                      <a:pt x="355283" y="273367"/>
                      <a:pt x="360045" y="260985"/>
                      <a:pt x="363855" y="247650"/>
                    </a:cubicBezTo>
                    <a:lnTo>
                      <a:pt x="405765" y="226695"/>
                    </a:lnTo>
                    <a:lnTo>
                      <a:pt x="405765" y="179070"/>
                    </a:lnTo>
                    <a:lnTo>
                      <a:pt x="363855" y="158115"/>
                    </a:lnTo>
                    <a:cubicBezTo>
                      <a:pt x="360045" y="144780"/>
                      <a:pt x="355283" y="132397"/>
                      <a:pt x="348615" y="120967"/>
                    </a:cubicBezTo>
                    <a:close/>
                  </a:path>
                </a:pathLst>
              </a:custGeom>
              <a:solidFill>
                <a:srgbClr val="000000">
                  <a:alpha val="60000"/>
                </a:srgbClr>
              </a:solidFill>
              <a:ln w="9360">
                <a:noFill/>
              </a:ln>
            </p:spPr>
            <p:style>
              <a:lnRef idx="0"/>
              <a:fillRef idx="0"/>
              <a:effectRef idx="0"/>
              <a:fontRef idx="minor"/>
            </p:style>
          </p:sp>
        </p:grpSp>
        <p:grpSp>
          <p:nvGrpSpPr>
            <p:cNvPr id="504" name="Group 20"/>
            <p:cNvGrpSpPr/>
            <p:nvPr/>
          </p:nvGrpSpPr>
          <p:grpSpPr>
            <a:xfrm>
              <a:off x="5834520" y="3426840"/>
              <a:ext cx="608400" cy="613440"/>
              <a:chOff x="5834520" y="3426840"/>
              <a:chExt cx="608400" cy="613440"/>
            </a:xfrm>
          </p:grpSpPr>
          <p:sp>
            <p:nvSpPr>
              <p:cNvPr id="505" name="CustomShape 21"/>
              <p:cNvSpPr/>
              <p:nvPr/>
            </p:nvSpPr>
            <p:spPr>
              <a:xfrm>
                <a:off x="6051240" y="3426840"/>
                <a:ext cx="391680" cy="394200"/>
              </a:xfrm>
              <a:custGeom>
                <a:avLst/>
                <a:gdLst/>
                <a:ah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rgbClr val="000000">
                  <a:alpha val="60000"/>
                </a:srgbClr>
              </a:solidFill>
              <a:ln w="9360">
                <a:noFill/>
              </a:ln>
            </p:spPr>
            <p:style>
              <a:lnRef idx="0"/>
              <a:fillRef idx="0"/>
              <a:effectRef idx="0"/>
              <a:fontRef idx="minor"/>
            </p:style>
          </p:sp>
          <p:sp>
            <p:nvSpPr>
              <p:cNvPr id="506" name="CustomShape 22"/>
              <p:cNvSpPr/>
              <p:nvPr/>
            </p:nvSpPr>
            <p:spPr>
              <a:xfrm>
                <a:off x="5834520" y="3450240"/>
                <a:ext cx="585720" cy="590040"/>
              </a:xfrm>
              <a:custGeom>
                <a:avLst/>
                <a:gdLst/>
                <a:ah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rgbClr val="000000">
                  <a:alpha val="60000"/>
                </a:srgbClr>
              </a:solidFill>
              <a:ln w="9360">
                <a:noFill/>
              </a:ln>
            </p:spPr>
            <p:style>
              <a:lnRef idx="0"/>
              <a:fillRef idx="0"/>
              <a:effectRef idx="0"/>
              <a:fontRef idx="minor"/>
            </p:style>
          </p:sp>
          <p:sp>
            <p:nvSpPr>
              <p:cNvPr id="507" name="CustomShape 23"/>
              <p:cNvSpPr/>
              <p:nvPr/>
            </p:nvSpPr>
            <p:spPr>
              <a:xfrm>
                <a:off x="5943240" y="3560040"/>
                <a:ext cx="368280" cy="370800"/>
              </a:xfrm>
              <a:custGeom>
                <a:avLst/>
                <a:gdLst/>
                <a:ah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rgbClr val="000000">
                  <a:alpha val="60000"/>
                </a:srgbClr>
              </a:solidFill>
              <a:ln w="9360">
                <a:noFill/>
              </a:ln>
            </p:spPr>
            <p:style>
              <a:lnRef idx="0"/>
              <a:fillRef idx="0"/>
              <a:effectRef idx="0"/>
              <a:fontRef idx="minor"/>
            </p:style>
          </p:sp>
        </p:grpSp>
        <p:grpSp>
          <p:nvGrpSpPr>
            <p:cNvPr id="508" name="Group 24"/>
            <p:cNvGrpSpPr/>
            <p:nvPr/>
          </p:nvGrpSpPr>
          <p:grpSpPr>
            <a:xfrm>
              <a:off x="7286760" y="3845880"/>
              <a:ext cx="609120" cy="613440"/>
              <a:chOff x="7286760" y="3845880"/>
              <a:chExt cx="609120" cy="613440"/>
            </a:xfrm>
          </p:grpSpPr>
          <p:sp>
            <p:nvSpPr>
              <p:cNvPr id="509" name="CustomShape 25"/>
              <p:cNvSpPr/>
              <p:nvPr/>
            </p:nvSpPr>
            <p:spPr>
              <a:xfrm>
                <a:off x="7286760" y="3845880"/>
                <a:ext cx="609120" cy="613440"/>
              </a:xfrm>
              <a:custGeom>
                <a:avLst/>
                <a:gdLst/>
                <a:ahLst/>
                <a:rect l="l" t="t" r="r" b="b"/>
                <a:pathLst>
                  <a:path w="752475" h="752475">
                    <a:moveTo>
                      <a:pt x="616273" y="521975"/>
                    </a:moveTo>
                    <a:cubicBezTo>
                      <a:pt x="601033" y="506735"/>
                      <a:pt x="578173" y="499115"/>
                      <a:pt x="557218" y="503878"/>
                    </a:cubicBezTo>
                    <a:lnTo>
                      <a:pt x="514355" y="461968"/>
                    </a:lnTo>
                    <a:cubicBezTo>
                      <a:pt x="552455" y="412438"/>
                      <a:pt x="573410" y="351478"/>
                      <a:pt x="573410" y="288613"/>
                    </a:cubicBezTo>
                    <a:cubicBezTo>
                      <a:pt x="574363" y="129545"/>
                      <a:pt x="445775" y="958"/>
                      <a:pt x="287660" y="5"/>
                    </a:cubicBezTo>
                    <a:cubicBezTo>
                      <a:pt x="129545" y="-947"/>
                      <a:pt x="958" y="127640"/>
                      <a:pt x="5" y="285755"/>
                    </a:cubicBezTo>
                    <a:cubicBezTo>
                      <a:pt x="-947" y="443870"/>
                      <a:pt x="127640" y="572458"/>
                      <a:pt x="285755" y="573410"/>
                    </a:cubicBezTo>
                    <a:cubicBezTo>
                      <a:pt x="348620" y="573410"/>
                      <a:pt x="410533" y="552455"/>
                      <a:pt x="461015" y="514355"/>
                    </a:cubicBezTo>
                    <a:lnTo>
                      <a:pt x="502925" y="556265"/>
                    </a:lnTo>
                    <a:cubicBezTo>
                      <a:pt x="499115" y="578173"/>
                      <a:pt x="505783" y="600080"/>
                      <a:pt x="521023" y="616273"/>
                    </a:cubicBezTo>
                    <a:lnTo>
                      <a:pt x="640085" y="735335"/>
                    </a:lnTo>
                    <a:cubicBezTo>
                      <a:pt x="665803" y="761053"/>
                      <a:pt x="708665" y="761053"/>
                      <a:pt x="734383" y="735335"/>
                    </a:cubicBezTo>
                    <a:cubicBezTo>
                      <a:pt x="760100" y="709618"/>
                      <a:pt x="760100" y="666755"/>
                      <a:pt x="734383" y="641038"/>
                    </a:cubicBezTo>
                    <a:lnTo>
                      <a:pt x="616273" y="521975"/>
                    </a:lnTo>
                    <a:close/>
                    <a:moveTo>
                      <a:pt x="287660" y="516260"/>
                    </a:moveTo>
                    <a:cubicBezTo>
                      <a:pt x="160978" y="516260"/>
                      <a:pt x="59060" y="414343"/>
                      <a:pt x="59060" y="287660"/>
                    </a:cubicBezTo>
                    <a:cubicBezTo>
                      <a:pt x="59060" y="160978"/>
                      <a:pt x="160978" y="59060"/>
                      <a:pt x="287660" y="59060"/>
                    </a:cubicBezTo>
                    <a:cubicBezTo>
                      <a:pt x="414343" y="59060"/>
                      <a:pt x="516260" y="160978"/>
                      <a:pt x="516260" y="287660"/>
                    </a:cubicBezTo>
                    <a:cubicBezTo>
                      <a:pt x="516260" y="413390"/>
                      <a:pt x="413390" y="516260"/>
                      <a:pt x="287660" y="516260"/>
                    </a:cubicBezTo>
                    <a:close/>
                  </a:path>
                </a:pathLst>
              </a:custGeom>
              <a:solidFill>
                <a:srgbClr val="000000">
                  <a:alpha val="60000"/>
                </a:srgbClr>
              </a:solidFill>
              <a:ln w="9360">
                <a:noFill/>
              </a:ln>
            </p:spPr>
            <p:style>
              <a:lnRef idx="0"/>
              <a:fillRef idx="0"/>
              <a:effectRef idx="0"/>
              <a:fontRef idx="minor"/>
            </p:style>
          </p:sp>
          <p:sp>
            <p:nvSpPr>
              <p:cNvPr id="510" name="CustomShape 26"/>
              <p:cNvSpPr/>
              <p:nvPr/>
            </p:nvSpPr>
            <p:spPr>
              <a:xfrm>
                <a:off x="7354440" y="3962160"/>
                <a:ext cx="329400" cy="237960"/>
              </a:xfrm>
              <a:custGeom>
                <a:avLst/>
                <a:gdLst/>
                <a:ahLst/>
                <a:rect l="l" t="t" r="r" b="b"/>
                <a:pathLst>
                  <a:path w="409575" h="295275">
                    <a:moveTo>
                      <a:pt x="409575" y="131810"/>
                    </a:moveTo>
                    <a:lnTo>
                      <a:pt x="355283" y="131810"/>
                    </a:lnTo>
                    <a:cubicBezTo>
                      <a:pt x="350520" y="132762"/>
                      <a:pt x="345758" y="135620"/>
                      <a:pt x="342900" y="139430"/>
                    </a:cubicBezTo>
                    <a:lnTo>
                      <a:pt x="306705" y="178483"/>
                    </a:lnTo>
                    <a:lnTo>
                      <a:pt x="276225" y="72755"/>
                    </a:lnTo>
                    <a:cubicBezTo>
                      <a:pt x="273368" y="64182"/>
                      <a:pt x="263843" y="58467"/>
                      <a:pt x="255270" y="61325"/>
                    </a:cubicBezTo>
                    <a:cubicBezTo>
                      <a:pt x="250508" y="63230"/>
                      <a:pt x="245745" y="66088"/>
                      <a:pt x="243840" y="71803"/>
                    </a:cubicBezTo>
                    <a:lnTo>
                      <a:pt x="186690" y="223250"/>
                    </a:lnTo>
                    <a:lnTo>
                      <a:pt x="147638" y="13700"/>
                    </a:lnTo>
                    <a:cubicBezTo>
                      <a:pt x="145733" y="4175"/>
                      <a:pt x="137160" y="-1540"/>
                      <a:pt x="128588" y="365"/>
                    </a:cubicBezTo>
                    <a:cubicBezTo>
                      <a:pt x="122873" y="1317"/>
                      <a:pt x="118110" y="6080"/>
                      <a:pt x="115253" y="11795"/>
                    </a:cubicBezTo>
                    <a:lnTo>
                      <a:pt x="74295" y="131810"/>
                    </a:lnTo>
                    <a:lnTo>
                      <a:pt x="0" y="131810"/>
                    </a:lnTo>
                    <a:lnTo>
                      <a:pt x="0" y="169910"/>
                    </a:lnTo>
                    <a:lnTo>
                      <a:pt x="86678" y="169910"/>
                    </a:lnTo>
                    <a:cubicBezTo>
                      <a:pt x="94298" y="168958"/>
                      <a:pt x="100965" y="163242"/>
                      <a:pt x="102870" y="155623"/>
                    </a:cubicBezTo>
                    <a:lnTo>
                      <a:pt x="126682" y="83232"/>
                    </a:lnTo>
                    <a:lnTo>
                      <a:pt x="164783" y="288020"/>
                    </a:lnTo>
                    <a:cubicBezTo>
                      <a:pt x="165735" y="295640"/>
                      <a:pt x="172402" y="301355"/>
                      <a:pt x="180023" y="301355"/>
                    </a:cubicBezTo>
                    <a:lnTo>
                      <a:pt x="181927" y="301355"/>
                    </a:lnTo>
                    <a:cubicBezTo>
                      <a:pt x="188595" y="301355"/>
                      <a:pt x="195263" y="297545"/>
                      <a:pt x="198120" y="290878"/>
                    </a:cubicBezTo>
                    <a:lnTo>
                      <a:pt x="259080" y="130858"/>
                    </a:lnTo>
                    <a:lnTo>
                      <a:pt x="283845" y="216583"/>
                    </a:lnTo>
                    <a:cubicBezTo>
                      <a:pt x="286703" y="225155"/>
                      <a:pt x="295275" y="230870"/>
                      <a:pt x="304800" y="228012"/>
                    </a:cubicBezTo>
                    <a:cubicBezTo>
                      <a:pt x="307658" y="227060"/>
                      <a:pt x="310515" y="225155"/>
                      <a:pt x="312420" y="223250"/>
                    </a:cubicBezTo>
                    <a:lnTo>
                      <a:pt x="363855" y="169910"/>
                    </a:lnTo>
                    <a:lnTo>
                      <a:pt x="410528" y="169910"/>
                    </a:lnTo>
                    <a:lnTo>
                      <a:pt x="410528" y="131810"/>
                    </a:lnTo>
                    <a:close/>
                  </a:path>
                </a:pathLst>
              </a:custGeom>
              <a:solidFill>
                <a:srgbClr val="000000">
                  <a:alpha val="60000"/>
                </a:srgbClr>
              </a:solidFill>
              <a:ln w="9360">
                <a:noFill/>
              </a:ln>
            </p:spPr>
            <p:style>
              <a:lnRef idx="0"/>
              <a:fillRef idx="0"/>
              <a:effectRef idx="0"/>
              <a:fontRef idx="minor"/>
            </p:style>
          </p:sp>
        </p:grpSp>
        <p:grpSp>
          <p:nvGrpSpPr>
            <p:cNvPr id="511" name="Group 27"/>
            <p:cNvGrpSpPr/>
            <p:nvPr/>
          </p:nvGrpSpPr>
          <p:grpSpPr>
            <a:xfrm>
              <a:off x="8316000" y="5205240"/>
              <a:ext cx="430200" cy="590040"/>
              <a:chOff x="8316000" y="5205240"/>
              <a:chExt cx="430200" cy="590040"/>
            </a:xfrm>
          </p:grpSpPr>
          <p:sp>
            <p:nvSpPr>
              <p:cNvPr id="512" name="CustomShape 28"/>
              <p:cNvSpPr/>
              <p:nvPr/>
            </p:nvSpPr>
            <p:spPr>
              <a:xfrm>
                <a:off x="8316000" y="5205240"/>
                <a:ext cx="430200" cy="120600"/>
              </a:xfrm>
              <a:custGeom>
                <a:avLst/>
                <a:gdLst/>
                <a:ah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solidFill>
                <a:srgbClr val="000000">
                  <a:alpha val="60000"/>
                </a:srgbClr>
              </a:solidFill>
              <a:ln w="9360">
                <a:noFill/>
              </a:ln>
            </p:spPr>
            <p:style>
              <a:lnRef idx="0"/>
              <a:fillRef idx="0"/>
              <a:effectRef idx="0"/>
              <a:fontRef idx="minor"/>
            </p:style>
          </p:sp>
          <p:sp>
            <p:nvSpPr>
              <p:cNvPr id="513" name="CustomShape 29"/>
              <p:cNvSpPr/>
              <p:nvPr/>
            </p:nvSpPr>
            <p:spPr>
              <a:xfrm>
                <a:off x="8316000" y="5299200"/>
                <a:ext cx="430200" cy="183240"/>
              </a:xfrm>
              <a:custGeom>
                <a:avLst/>
                <a:gdLst/>
                <a:ah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solidFill>
                <a:srgbClr val="000000">
                  <a:alpha val="60000"/>
                </a:srgbClr>
              </a:solidFill>
              <a:ln w="9360">
                <a:noFill/>
              </a:ln>
            </p:spPr>
            <p:style>
              <a:lnRef idx="0"/>
              <a:fillRef idx="0"/>
              <a:effectRef idx="0"/>
              <a:fontRef idx="minor"/>
            </p:style>
          </p:sp>
          <p:sp>
            <p:nvSpPr>
              <p:cNvPr id="514" name="CustomShape 30"/>
              <p:cNvSpPr/>
              <p:nvPr/>
            </p:nvSpPr>
            <p:spPr>
              <a:xfrm>
                <a:off x="8316000" y="5455440"/>
                <a:ext cx="430200" cy="183240"/>
              </a:xfrm>
              <a:custGeom>
                <a:avLst/>
                <a:gdLst/>
                <a:ah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solidFill>
                <a:srgbClr val="000000">
                  <a:alpha val="60000"/>
                </a:srgbClr>
              </a:solidFill>
              <a:ln w="9360">
                <a:noFill/>
              </a:ln>
            </p:spPr>
            <p:style>
              <a:lnRef idx="0"/>
              <a:fillRef idx="0"/>
              <a:effectRef idx="0"/>
              <a:fontRef idx="minor"/>
            </p:style>
          </p:sp>
          <p:sp>
            <p:nvSpPr>
              <p:cNvPr id="515" name="CustomShape 31"/>
              <p:cNvSpPr/>
              <p:nvPr/>
            </p:nvSpPr>
            <p:spPr>
              <a:xfrm>
                <a:off x="8316000" y="5612040"/>
                <a:ext cx="430200" cy="183240"/>
              </a:xfrm>
              <a:custGeom>
                <a:avLst/>
                <a:gdLst/>
                <a:ah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solidFill>
                <a:srgbClr val="000000">
                  <a:alpha val="60000"/>
                </a:srgbClr>
              </a:solidFill>
              <a:ln w="9360">
                <a:noFill/>
              </a:ln>
            </p:spPr>
            <p:style>
              <a:lnRef idx="0"/>
              <a:fillRef idx="0"/>
              <a:effectRef idx="0"/>
              <a:fontRef idx="minor"/>
            </p:style>
          </p:sp>
        </p:grpSp>
        <p:grpSp>
          <p:nvGrpSpPr>
            <p:cNvPr id="516" name="Group 32"/>
            <p:cNvGrpSpPr/>
            <p:nvPr/>
          </p:nvGrpSpPr>
          <p:grpSpPr>
            <a:xfrm>
              <a:off x="3588480" y="5142960"/>
              <a:ext cx="399240" cy="652320"/>
              <a:chOff x="3588480" y="5142960"/>
              <a:chExt cx="399240" cy="652320"/>
            </a:xfrm>
          </p:grpSpPr>
          <p:sp>
            <p:nvSpPr>
              <p:cNvPr id="517" name="CustomShape 33"/>
              <p:cNvSpPr/>
              <p:nvPr/>
            </p:nvSpPr>
            <p:spPr>
              <a:xfrm>
                <a:off x="3689280" y="5596560"/>
                <a:ext cx="197280" cy="42120"/>
              </a:xfrm>
              <a:custGeom>
                <a:avLst/>
                <a:gdLst/>
                <a:ah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rgbClr val="ffffff">
                  <a:alpha val="60000"/>
                </a:srgbClr>
              </a:solidFill>
              <a:ln w="7560">
                <a:noFill/>
              </a:ln>
            </p:spPr>
            <p:style>
              <a:lnRef idx="0"/>
              <a:fillRef idx="0"/>
              <a:effectRef idx="0"/>
              <a:fontRef idx="minor"/>
            </p:style>
          </p:sp>
          <p:sp>
            <p:nvSpPr>
              <p:cNvPr id="518" name="CustomShape 34"/>
              <p:cNvSpPr/>
              <p:nvPr/>
            </p:nvSpPr>
            <p:spPr>
              <a:xfrm>
                <a:off x="3689280" y="5675040"/>
                <a:ext cx="197280" cy="42120"/>
              </a:xfrm>
              <a:custGeom>
                <a:avLst/>
                <a:gdLst/>
                <a:ah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rgbClr val="ffffff">
                  <a:alpha val="60000"/>
                </a:srgbClr>
              </a:solidFill>
              <a:ln w="7560">
                <a:noFill/>
              </a:ln>
            </p:spPr>
            <p:style>
              <a:lnRef idx="0"/>
              <a:fillRef idx="0"/>
              <a:effectRef idx="0"/>
              <a:fontRef idx="minor"/>
            </p:style>
          </p:sp>
          <p:sp>
            <p:nvSpPr>
              <p:cNvPr id="519" name="CustomShape 35"/>
              <p:cNvSpPr/>
              <p:nvPr/>
            </p:nvSpPr>
            <p:spPr>
              <a:xfrm>
                <a:off x="3740040" y="5753160"/>
                <a:ext cx="96480" cy="42120"/>
              </a:xfrm>
              <a:custGeom>
                <a:avLst/>
                <a:gdLst/>
                <a:ah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solidFill>
                <a:srgbClr val="ffffff">
                  <a:alpha val="60000"/>
                </a:srgbClr>
              </a:solidFill>
              <a:ln w="7560">
                <a:noFill/>
              </a:ln>
            </p:spPr>
            <p:style>
              <a:lnRef idx="0"/>
              <a:fillRef idx="0"/>
              <a:effectRef idx="0"/>
              <a:fontRef idx="minor"/>
            </p:style>
          </p:sp>
          <p:sp>
            <p:nvSpPr>
              <p:cNvPr id="520" name="CustomShape 36"/>
              <p:cNvSpPr/>
              <p:nvPr/>
            </p:nvSpPr>
            <p:spPr>
              <a:xfrm>
                <a:off x="3588480" y="5142960"/>
                <a:ext cx="399240" cy="417960"/>
              </a:xfrm>
              <a:custGeom>
                <a:avLst/>
                <a:gdLst/>
                <a:ah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solidFill>
                <a:srgbClr val="ffffff">
                  <a:alpha val="60000"/>
                </a:srgbClr>
              </a:solidFill>
              <a:ln w="7560">
                <a:noFill/>
              </a:ln>
            </p:spPr>
            <p:style>
              <a:lnRef idx="0"/>
              <a:fillRef idx="0"/>
              <a:effectRef idx="0"/>
              <a:fontRef idx="minor"/>
            </p:style>
          </p:sp>
        </p:grpSp>
      </p:grpSp>
      <p:sp>
        <p:nvSpPr>
          <p:cNvPr id="521" name="CustomShape 37"/>
          <p:cNvSpPr/>
          <p:nvPr/>
        </p:nvSpPr>
        <p:spPr>
          <a:xfrm>
            <a:off x="384480" y="-106920"/>
            <a:ext cx="10510920" cy="1320840"/>
          </a:xfrm>
          <a:prstGeom prst="rect">
            <a:avLst/>
          </a:prstGeom>
          <a:noFill/>
          <a:ln w="0">
            <a:noFill/>
          </a:ln>
        </p:spPr>
        <p:style>
          <a:lnRef idx="0"/>
          <a:fillRef idx="0"/>
          <a:effectRef idx="0"/>
          <a:fontRef idx="minor"/>
        </p:style>
        <p:txBody>
          <a:bodyPr lIns="90000" rIns="90000" tIns="45000" bIns="45000" anchor="b">
            <a:noAutofit/>
          </a:bodyPr>
          <a:p>
            <a:pPr>
              <a:lnSpc>
                <a:spcPts val="4000"/>
              </a:lnSpc>
            </a:pPr>
            <a:r>
              <a:rPr b="1" lang="hr-HR" sz="5400" spc="-1" strike="noStrike">
                <a:solidFill>
                  <a:srgbClr val="c00000"/>
                </a:solidFill>
                <a:latin typeface="Calibri Light"/>
                <a:ea typeface="DejaVu Sans"/>
              </a:rPr>
              <a:t>Sektorski</a:t>
            </a:r>
            <a:r>
              <a:rPr b="0" lang="hr-HR" sz="3600" spc="-1" strike="noStrike">
                <a:solidFill>
                  <a:srgbClr val="000000"/>
                </a:solidFill>
                <a:latin typeface="Calibri Light"/>
                <a:ea typeface="DejaVu Sans"/>
              </a:rPr>
              <a:t> </a:t>
            </a:r>
            <a:r>
              <a:rPr b="1" lang="hr-HR" sz="5400" spc="-1" strike="noStrike">
                <a:solidFill>
                  <a:srgbClr val="c00000"/>
                </a:solidFill>
                <a:latin typeface="Calibri Light"/>
                <a:ea typeface="DejaVu Sans"/>
              </a:rPr>
              <a:t>kurikul</a:t>
            </a:r>
            <a:endParaRPr b="0" lang="hr-HR" sz="5400" spc="-1" strike="noStrike">
              <a:latin typeface="Arial"/>
            </a:endParaRPr>
          </a:p>
        </p:txBody>
      </p:sp>
    </p:spTree>
  </p:cSld>
  <p:transition spd="slow">
    <p:push dir="u"/>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CustomShape 1"/>
          <p:cNvSpPr/>
          <p:nvPr/>
        </p:nvSpPr>
        <p:spPr>
          <a:xfrm>
            <a:off x="764640" y="-12960"/>
            <a:ext cx="10510920" cy="1320840"/>
          </a:xfrm>
          <a:prstGeom prst="rect">
            <a:avLst/>
          </a:prstGeom>
          <a:noFill/>
          <a:ln w="0">
            <a:noFill/>
          </a:ln>
        </p:spPr>
        <p:style>
          <a:lnRef idx="0"/>
          <a:fillRef idx="0"/>
          <a:effectRef idx="0"/>
          <a:fontRef idx="minor"/>
        </p:style>
        <p:txBody>
          <a:bodyPr lIns="90000" rIns="90000" tIns="45000" bIns="45000" anchor="b">
            <a:normAutofit/>
          </a:bodyPr>
          <a:p>
            <a:pPr>
              <a:lnSpc>
                <a:spcPts val="4000"/>
              </a:lnSpc>
            </a:pPr>
            <a:r>
              <a:rPr b="1" lang="hr-HR" sz="5400" spc="-1" strike="noStrike">
                <a:solidFill>
                  <a:srgbClr val="c00000"/>
                </a:solidFill>
                <a:latin typeface="Calibri Light"/>
                <a:ea typeface="DejaVu Sans"/>
              </a:rPr>
              <a:t>Strukovni</a:t>
            </a:r>
            <a:r>
              <a:rPr b="0" lang="hr-HR" sz="3600" spc="-1" strike="noStrike">
                <a:solidFill>
                  <a:srgbClr val="000000"/>
                </a:solidFill>
                <a:latin typeface="Calibri Light"/>
                <a:ea typeface="DejaVu Sans"/>
              </a:rPr>
              <a:t> </a:t>
            </a:r>
            <a:r>
              <a:rPr b="1" lang="hr-HR" sz="5400" spc="-1" strike="noStrike">
                <a:solidFill>
                  <a:srgbClr val="c00000"/>
                </a:solidFill>
                <a:latin typeface="Calibri Light"/>
                <a:ea typeface="DejaVu Sans"/>
              </a:rPr>
              <a:t>kurikul</a:t>
            </a:r>
            <a:endParaRPr b="0" lang="hr-HR" sz="5400" spc="-1" strike="noStrike">
              <a:latin typeface="Arial"/>
            </a:endParaRPr>
          </a:p>
        </p:txBody>
      </p:sp>
      <p:grpSp>
        <p:nvGrpSpPr>
          <p:cNvPr id="523" name="Group 2"/>
          <p:cNvGrpSpPr/>
          <p:nvPr/>
        </p:nvGrpSpPr>
        <p:grpSpPr>
          <a:xfrm>
            <a:off x="258480" y="1448280"/>
            <a:ext cx="11522520" cy="5185080"/>
            <a:chOff x="258480" y="1448280"/>
            <a:chExt cx="11522520" cy="5185080"/>
          </a:xfrm>
        </p:grpSpPr>
        <p:sp>
          <p:nvSpPr>
            <p:cNvPr id="524" name="CustomShape 3"/>
            <p:cNvSpPr/>
            <p:nvPr/>
          </p:nvSpPr>
          <p:spPr>
            <a:xfrm>
              <a:off x="258480" y="1801080"/>
              <a:ext cx="11312280" cy="4832280"/>
            </a:xfrm>
            <a:prstGeom prst="rect">
              <a:avLst/>
            </a:prstGeom>
            <a:noFill/>
            <a:ln w="0">
              <a:noFill/>
            </a:ln>
          </p:spPr>
          <p:style>
            <a:lnRef idx="0"/>
            <a:fillRef idx="0"/>
            <a:effectRef idx="0"/>
            <a:fontRef idx="minor"/>
          </p:style>
        </p:sp>
        <p:sp>
          <p:nvSpPr>
            <p:cNvPr id="525" name="CustomShape 4"/>
            <p:cNvSpPr/>
            <p:nvPr/>
          </p:nvSpPr>
          <p:spPr>
            <a:xfrm>
              <a:off x="1113120" y="1448280"/>
              <a:ext cx="3210120" cy="699120"/>
            </a:xfrm>
            <a:prstGeom prst="rect">
              <a:avLst/>
            </a:prstGeom>
            <a:solidFill>
              <a:srgbClr val="e75113"/>
            </a:solidFill>
            <a:ln w="12600">
              <a:noFill/>
            </a:ln>
          </p:spPr>
          <p:style>
            <a:lnRef idx="0"/>
            <a:fillRef idx="0"/>
            <a:effectRef idx="0"/>
            <a:fontRef idx="minor"/>
          </p:style>
          <p:txBody>
            <a:bodyPr lIns="90000" rIns="90000" tIns="45000" bIns="45000" anchor="ctr">
              <a:noAutofit/>
            </a:bodyPr>
            <a:p>
              <a:pPr algn="ctr">
                <a:lnSpc>
                  <a:spcPct val="100000"/>
                </a:lnSpc>
              </a:pPr>
              <a:r>
                <a:rPr b="1" lang="hr-HR" sz="1600" spc="-1" strike="noStrike">
                  <a:solidFill>
                    <a:srgbClr val="ffffff"/>
                  </a:solidFill>
                  <a:latin typeface="Verdana"/>
                  <a:ea typeface="Verdana"/>
                </a:rPr>
                <a:t>OPĆEOBRAZOVNI DIO</a:t>
              </a:r>
              <a:endParaRPr b="0" lang="hr-HR" sz="1600" spc="-1" strike="noStrike">
                <a:latin typeface="Arial"/>
              </a:endParaRPr>
            </a:p>
          </p:txBody>
        </p:sp>
        <p:sp>
          <p:nvSpPr>
            <p:cNvPr id="526" name="CustomShape 5"/>
            <p:cNvSpPr/>
            <p:nvPr/>
          </p:nvSpPr>
          <p:spPr>
            <a:xfrm>
              <a:off x="4462920" y="1448280"/>
              <a:ext cx="3673080" cy="699120"/>
            </a:xfrm>
            <a:prstGeom prst="rect">
              <a:avLst/>
            </a:prstGeom>
            <a:solidFill>
              <a:srgbClr val="ee8032"/>
            </a:solidFill>
            <a:ln w="12600">
              <a:noFill/>
            </a:ln>
          </p:spPr>
          <p:style>
            <a:lnRef idx="0"/>
            <a:fillRef idx="0"/>
            <a:effectRef idx="0"/>
            <a:fontRef idx="minor"/>
          </p:style>
          <p:txBody>
            <a:bodyPr lIns="90000" rIns="90000" tIns="45000" bIns="45000" anchor="ctr">
              <a:noAutofit/>
            </a:bodyPr>
            <a:p>
              <a:pPr algn="ctr">
                <a:lnSpc>
                  <a:spcPct val="100000"/>
                </a:lnSpc>
              </a:pPr>
              <a:r>
                <a:rPr b="1" lang="hr-HR" sz="1600" spc="-1" strike="noStrike">
                  <a:solidFill>
                    <a:srgbClr val="ffffff"/>
                  </a:solidFill>
                  <a:latin typeface="Verdana"/>
                  <a:ea typeface="Verdana"/>
                </a:rPr>
                <a:t>OBVEZNI STRUKOVNI MODULI</a:t>
              </a:r>
              <a:endParaRPr b="0" lang="hr-HR" sz="1600" spc="-1" strike="noStrike">
                <a:latin typeface="Arial"/>
              </a:endParaRPr>
            </a:p>
          </p:txBody>
        </p:sp>
        <p:sp>
          <p:nvSpPr>
            <p:cNvPr id="527" name="CustomShape 6"/>
            <p:cNvSpPr/>
            <p:nvPr/>
          </p:nvSpPr>
          <p:spPr>
            <a:xfrm>
              <a:off x="306720" y="1989720"/>
              <a:ext cx="672120" cy="4520520"/>
            </a:xfrm>
            <a:prstGeom prst="rect">
              <a:avLst/>
            </a:prstGeom>
            <a:solidFill>
              <a:srgbClr val="008fcb"/>
            </a:solidFill>
            <a:ln w="12600">
              <a:noFill/>
            </a:ln>
          </p:spPr>
          <p:style>
            <a:lnRef idx="0"/>
            <a:fillRef idx="0"/>
            <a:effectRef idx="0"/>
            <a:fontRef idx="minor"/>
          </p:style>
          <p:txBody>
            <a:bodyPr lIns="90000" rIns="90000" tIns="45000" bIns="45000" anchor="ctr" vert="vert270" rot="16200000">
              <a:noAutofit/>
            </a:bodyPr>
            <a:p>
              <a:pPr algn="ctr">
                <a:lnSpc>
                  <a:spcPct val="100000"/>
                </a:lnSpc>
              </a:pPr>
              <a:r>
                <a:rPr b="1" lang="hr-HR" sz="2000" spc="-1" strike="noStrike">
                  <a:solidFill>
                    <a:srgbClr val="ffffff"/>
                  </a:solidFill>
                  <a:latin typeface="Verdana"/>
                  <a:ea typeface="Verdana"/>
                </a:rPr>
                <a:t>SASTAVNICE</a:t>
              </a:r>
              <a:endParaRPr b="0" lang="hr-HR" sz="2000" spc="-1" strike="noStrike">
                <a:latin typeface="Arial"/>
              </a:endParaRPr>
            </a:p>
          </p:txBody>
        </p:sp>
        <p:sp>
          <p:nvSpPr>
            <p:cNvPr id="528" name="CustomShape 7"/>
            <p:cNvSpPr/>
            <p:nvPr/>
          </p:nvSpPr>
          <p:spPr>
            <a:xfrm>
              <a:off x="1113120" y="2275560"/>
              <a:ext cx="3210120" cy="4235040"/>
            </a:xfrm>
            <a:prstGeom prst="rect">
              <a:avLst/>
            </a:prstGeom>
            <a:solidFill>
              <a:srgbClr val="ededed"/>
            </a:solidFill>
            <a:ln w="12600">
              <a:noFill/>
            </a:ln>
          </p:spPr>
          <p:style>
            <a:lnRef idx="0"/>
            <a:fillRef idx="0"/>
            <a:effectRef idx="0"/>
            <a:fontRef idx="minor"/>
          </p:style>
          <p:txBody>
            <a:bodyPr lIns="90000" rIns="90000" tIns="45000" bIns="45000" anchor="ctr">
              <a:noAutofit/>
            </a:bodyPr>
            <a:p>
              <a:pPr algn="ctr">
                <a:lnSpc>
                  <a:spcPct val="100000"/>
                </a:lnSpc>
              </a:pPr>
              <a:r>
                <a:rPr b="0" lang="hr-HR" sz="1800" spc="-1" strike="noStrike">
                  <a:solidFill>
                    <a:srgbClr val="535353"/>
                  </a:solidFill>
                  <a:latin typeface="Verdana"/>
                  <a:ea typeface="Verdana"/>
                </a:rPr>
                <a:t>U obujmu (u postotku) koji je  propisan NKSO-om za pojedinu razinu kvalifikacije.</a:t>
              </a: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r>
                <a:rPr b="0" lang="hr-HR" sz="1800" spc="-1" strike="noStrike">
                  <a:solidFill>
                    <a:srgbClr val="535353"/>
                  </a:solidFill>
                  <a:latin typeface="Verdana"/>
                  <a:ea typeface="Verdana"/>
                </a:rPr>
                <a:t>Zajednički su svim strukovnim kurikula na istovrsnoj razini kvalifikacije, a u funkciji su razvoja strukovnih, ključnih i generičkih kompetencija </a:t>
              </a:r>
              <a:endParaRPr b="0" lang="hr-HR" sz="1800" spc="-1" strike="noStrike">
                <a:latin typeface="Arial"/>
              </a:endParaRPr>
            </a:p>
            <a:p>
              <a:pPr algn="ctr">
                <a:lnSpc>
                  <a:spcPct val="100000"/>
                </a:lnSpc>
              </a:pPr>
              <a:endParaRPr b="0" lang="hr-HR" sz="1800" spc="-1" strike="noStrike">
                <a:latin typeface="Arial"/>
              </a:endParaRPr>
            </a:p>
          </p:txBody>
        </p:sp>
        <p:sp>
          <p:nvSpPr>
            <p:cNvPr id="529" name="CustomShape 8"/>
            <p:cNvSpPr/>
            <p:nvPr/>
          </p:nvSpPr>
          <p:spPr>
            <a:xfrm>
              <a:off x="4457520" y="2275560"/>
              <a:ext cx="3673080" cy="4235040"/>
            </a:xfrm>
            <a:prstGeom prst="rect">
              <a:avLst/>
            </a:prstGeom>
            <a:solidFill>
              <a:srgbClr val="ededed"/>
            </a:solidFill>
            <a:ln w="12600">
              <a:noFill/>
            </a:ln>
          </p:spPr>
          <p:style>
            <a:lnRef idx="0"/>
            <a:fillRef idx="0"/>
            <a:effectRef idx="0"/>
            <a:fontRef idx="minor"/>
          </p:style>
          <p:txBody>
            <a:bodyPr lIns="90000" rIns="90000" tIns="45000" bIns="45000" anchor="ctr">
              <a:noAutofit/>
            </a:bodyPr>
            <a:p>
              <a:pPr algn="ctr">
                <a:lnSpc>
                  <a:spcPct val="100000"/>
                </a:lnSpc>
              </a:pPr>
              <a:r>
                <a:rPr b="0" lang="hr-HR" sz="1800" spc="-1" strike="noStrike">
                  <a:solidFill>
                    <a:srgbClr val="535353"/>
                  </a:solidFill>
                  <a:latin typeface="Verdana"/>
                  <a:ea typeface="Verdana"/>
                </a:rPr>
                <a:t>U obujmu (%) koji je propisan NKSO za pojedinu razinu kvalifikacije i Zakonom o strukovnom obrazovanju.</a:t>
              </a: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r>
                <a:rPr b="0" lang="hr-HR" sz="1800" spc="-1" strike="noStrike">
                  <a:solidFill>
                    <a:srgbClr val="535353"/>
                  </a:solidFill>
                  <a:latin typeface="Verdana"/>
                  <a:ea typeface="Verdana"/>
                </a:rPr>
                <a:t>Moduli se sastoje od </a:t>
              </a:r>
              <a:endParaRPr b="0" lang="hr-HR" sz="1800" spc="-1" strike="noStrike">
                <a:latin typeface="Arial"/>
              </a:endParaRPr>
            </a:p>
            <a:p>
              <a:pPr algn="ctr">
                <a:lnSpc>
                  <a:spcPct val="100000"/>
                </a:lnSpc>
              </a:pPr>
              <a:r>
                <a:rPr b="0" lang="hr-HR" sz="1800" spc="-1" strike="noStrike">
                  <a:solidFill>
                    <a:srgbClr val="535353"/>
                  </a:solidFill>
                  <a:latin typeface="Verdana"/>
                  <a:ea typeface="Verdana"/>
                </a:rPr>
                <a:t>skupova ishoda učenja </a:t>
              </a:r>
              <a:endParaRPr b="0" lang="hr-HR" sz="1800" spc="-1" strike="noStrike">
                <a:latin typeface="Arial"/>
              </a:endParaRPr>
            </a:p>
            <a:p>
              <a:pPr algn="ctr">
                <a:lnSpc>
                  <a:spcPct val="100000"/>
                </a:lnSpc>
              </a:pPr>
              <a:r>
                <a:rPr b="0" lang="hr-HR" sz="1800" spc="-1" strike="noStrike">
                  <a:solidFill>
                    <a:srgbClr val="535353"/>
                  </a:solidFill>
                  <a:latin typeface="Verdana"/>
                  <a:ea typeface="Verdana"/>
                </a:rPr>
                <a:t>koji su određeni standardom kvalifikacije odnosno prošli su proces vrednovanja i dio su Registra HKO-a.</a:t>
              </a:r>
              <a:endParaRPr b="0" lang="hr-HR" sz="1800" spc="-1" strike="noStrike">
                <a:latin typeface="Arial"/>
              </a:endParaRPr>
            </a:p>
          </p:txBody>
        </p:sp>
        <p:sp>
          <p:nvSpPr>
            <p:cNvPr id="530" name="CustomShape 9"/>
            <p:cNvSpPr/>
            <p:nvPr/>
          </p:nvSpPr>
          <p:spPr>
            <a:xfrm>
              <a:off x="8263080" y="1448280"/>
              <a:ext cx="3517920" cy="699120"/>
            </a:xfrm>
            <a:prstGeom prst="rect">
              <a:avLst/>
            </a:prstGeom>
            <a:solidFill>
              <a:srgbClr val="f7a833"/>
            </a:solidFill>
            <a:ln w="12600">
              <a:noFill/>
            </a:ln>
          </p:spPr>
          <p:style>
            <a:lnRef idx="0"/>
            <a:fillRef idx="0"/>
            <a:effectRef idx="0"/>
            <a:fontRef idx="minor"/>
          </p:style>
          <p:txBody>
            <a:bodyPr lIns="90000" rIns="90000" tIns="45000" bIns="45000" anchor="ctr">
              <a:noAutofit/>
            </a:bodyPr>
            <a:p>
              <a:pPr algn="ctr">
                <a:lnSpc>
                  <a:spcPct val="100000"/>
                </a:lnSpc>
              </a:pPr>
              <a:r>
                <a:rPr b="1" lang="hr-HR" sz="1600" spc="-1" strike="noStrike">
                  <a:solidFill>
                    <a:srgbClr val="ffffff"/>
                  </a:solidFill>
                  <a:latin typeface="Verdana"/>
                  <a:ea typeface="Verdana"/>
                </a:rPr>
                <a:t>IZBORNI STRUKOVNI MODULI</a:t>
              </a:r>
              <a:endParaRPr b="0" lang="hr-HR" sz="1600" spc="-1" strike="noStrike">
                <a:latin typeface="Arial"/>
              </a:endParaRPr>
            </a:p>
          </p:txBody>
        </p:sp>
        <p:sp>
          <p:nvSpPr>
            <p:cNvPr id="531" name="CustomShape 10"/>
            <p:cNvSpPr/>
            <p:nvPr/>
          </p:nvSpPr>
          <p:spPr>
            <a:xfrm>
              <a:off x="8264880" y="2275560"/>
              <a:ext cx="3510720" cy="4235040"/>
            </a:xfrm>
            <a:prstGeom prst="rect">
              <a:avLst/>
            </a:prstGeom>
            <a:solidFill>
              <a:srgbClr val="ededed"/>
            </a:solidFill>
            <a:ln w="12600">
              <a:noFill/>
            </a:ln>
          </p:spPr>
          <p:style>
            <a:lnRef idx="0"/>
            <a:fillRef idx="0"/>
            <a:effectRef idx="0"/>
            <a:fontRef idx="minor"/>
          </p:style>
          <p:txBody>
            <a:bodyPr lIns="90000" rIns="90000" tIns="45000" bIns="45000" anchor="ctr">
              <a:noAutofit/>
            </a:bodyPr>
            <a:p>
              <a:pPr algn="ctr">
                <a:lnSpc>
                  <a:spcPct val="100000"/>
                </a:lnSpc>
                <a:tabLst>
                  <a:tab algn="l" pos="0"/>
                </a:tabLst>
              </a:pPr>
              <a:r>
                <a:rPr b="0" lang="hr-HR" sz="1800" spc="-1" strike="noStrike">
                  <a:solidFill>
                    <a:srgbClr val="535353"/>
                  </a:solidFill>
                  <a:latin typeface="Verdana"/>
                  <a:ea typeface="Verdana"/>
                </a:rPr>
                <a:t>U obujmu koji je propisan NKSO za pojedinu razinu kvalifikacije i Zakonom o strukovnom obrazovanju</a:t>
              </a:r>
              <a:endParaRPr b="0" lang="hr-HR" sz="1800" spc="-1" strike="noStrike">
                <a:latin typeface="Arial"/>
              </a:endParaRPr>
            </a:p>
            <a:p>
              <a:pPr>
                <a:lnSpc>
                  <a:spcPct val="100000"/>
                </a:lnSpc>
                <a:tabLst>
                  <a:tab algn="l" pos="0"/>
                </a:tabLst>
              </a:pPr>
              <a:endParaRPr b="0" lang="hr-HR" sz="1800" spc="-1" strike="noStrike">
                <a:latin typeface="Arial"/>
              </a:endParaRPr>
            </a:p>
            <a:p>
              <a:pPr algn="ctr">
                <a:lnSpc>
                  <a:spcPct val="100000"/>
                </a:lnSpc>
                <a:tabLst>
                  <a:tab algn="l" pos="0"/>
                </a:tabLst>
              </a:pPr>
              <a:r>
                <a:rPr b="0" lang="hr-HR" sz="1800" spc="-1" strike="noStrike">
                  <a:solidFill>
                    <a:srgbClr val="535353"/>
                  </a:solidFill>
                  <a:latin typeface="Verdana"/>
                  <a:ea typeface="Verdana"/>
                </a:rPr>
                <a:t>Moduli se sastoje od </a:t>
              </a:r>
              <a:endParaRPr b="0" lang="hr-HR" sz="1800" spc="-1" strike="noStrike">
                <a:latin typeface="Arial"/>
              </a:endParaRPr>
            </a:p>
            <a:p>
              <a:pPr algn="ctr">
                <a:lnSpc>
                  <a:spcPct val="100000"/>
                </a:lnSpc>
                <a:tabLst>
                  <a:tab algn="l" pos="0"/>
                </a:tabLst>
              </a:pPr>
              <a:r>
                <a:rPr b="0" lang="hr-HR" sz="1800" spc="-1" strike="noStrike">
                  <a:solidFill>
                    <a:srgbClr val="535353"/>
                  </a:solidFill>
                  <a:latin typeface="Verdana"/>
                  <a:ea typeface="Verdana"/>
                </a:rPr>
                <a:t>skupova ishoda učenja </a:t>
              </a:r>
              <a:endParaRPr b="0" lang="hr-HR" sz="1800" spc="-1" strike="noStrike">
                <a:latin typeface="Arial"/>
              </a:endParaRPr>
            </a:p>
            <a:p>
              <a:pPr algn="ctr">
                <a:lnSpc>
                  <a:spcPct val="100000"/>
                </a:lnSpc>
                <a:tabLst>
                  <a:tab algn="l" pos="0"/>
                </a:tabLst>
              </a:pPr>
              <a:r>
                <a:rPr b="0" lang="hr-HR" sz="1800" spc="-1" strike="noStrike">
                  <a:solidFill>
                    <a:srgbClr val="535353"/>
                  </a:solidFill>
                  <a:latin typeface="Verdana"/>
                  <a:ea typeface="Verdana"/>
                </a:rPr>
                <a:t>koji su određeni standardom kvalifikacije odnosno prošli su proces vrednovanja i dio su Registra HKO-a.</a:t>
              </a:r>
              <a:endParaRPr b="0" lang="hr-HR" sz="1800" spc="-1" strike="noStrike">
                <a:latin typeface="Arial"/>
              </a:endParaRPr>
            </a:p>
          </p:txBody>
        </p:sp>
      </p:grpSp>
    </p:spTree>
  </p:cSld>
  <p:transition spd="slow">
    <p:push dir="u"/>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2" name="Slika 3" descr=""/>
          <p:cNvPicPr/>
          <p:nvPr/>
        </p:nvPicPr>
        <p:blipFill>
          <a:blip r:embed="rId1"/>
          <a:stretch/>
        </p:blipFill>
        <p:spPr>
          <a:xfrm>
            <a:off x="26640" y="2453040"/>
            <a:ext cx="5594040" cy="3023640"/>
          </a:xfrm>
          <a:prstGeom prst="rect">
            <a:avLst/>
          </a:prstGeom>
          <a:ln w="0">
            <a:noFill/>
          </a:ln>
        </p:spPr>
      </p:pic>
      <p:sp>
        <p:nvSpPr>
          <p:cNvPr id="533" name="CustomShape 1"/>
          <p:cNvSpPr/>
          <p:nvPr/>
        </p:nvSpPr>
        <p:spPr>
          <a:xfrm>
            <a:off x="0" y="1683360"/>
            <a:ext cx="5258880" cy="7596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2800" spc="-1" strike="noStrike">
                <a:solidFill>
                  <a:srgbClr val="c00000"/>
                </a:solidFill>
                <a:latin typeface="Calibri"/>
                <a:ea typeface="DejaVu Sans"/>
              </a:rPr>
              <a:t>Kvalifikacije razine 3</a:t>
            </a:r>
            <a:endParaRPr b="0" lang="hr-HR" sz="2800" spc="-1" strike="noStrike">
              <a:latin typeface="Arial"/>
            </a:endParaRPr>
          </a:p>
          <a:p>
            <a:pPr marL="343080" indent="-338400">
              <a:lnSpc>
                <a:spcPct val="100000"/>
              </a:lnSpc>
              <a:buClr>
                <a:srgbClr val="002060"/>
              </a:buClr>
              <a:buFont typeface="Arial"/>
              <a:buChar char="•"/>
            </a:pPr>
            <a:r>
              <a:rPr b="1" lang="hr-HR" sz="1600" spc="-1" strike="noStrike">
                <a:solidFill>
                  <a:srgbClr val="002060"/>
                </a:solidFill>
                <a:latin typeface="Calibri"/>
                <a:ea typeface="DejaVu Sans"/>
              </a:rPr>
              <a:t>60 CSVET </a:t>
            </a:r>
            <a:r>
              <a:rPr b="0" lang="hr-HR" sz="1600" spc="-1" strike="noStrike">
                <a:solidFill>
                  <a:srgbClr val="002060"/>
                </a:solidFill>
                <a:latin typeface="Calibri"/>
                <a:ea typeface="DejaVu Sans"/>
              </a:rPr>
              <a:t>bodova na razini 3 ili višoj razini ishoda učenja </a:t>
            </a:r>
            <a:endParaRPr b="0" lang="hr-HR" sz="1600" spc="-1" strike="noStrike">
              <a:latin typeface="Arial"/>
            </a:endParaRPr>
          </a:p>
        </p:txBody>
      </p:sp>
      <p:pic>
        <p:nvPicPr>
          <p:cNvPr id="534" name="Slika 3" descr=""/>
          <p:cNvPicPr/>
          <p:nvPr/>
        </p:nvPicPr>
        <p:blipFill>
          <a:blip r:embed="rId2"/>
          <a:stretch/>
        </p:blipFill>
        <p:spPr>
          <a:xfrm>
            <a:off x="6033960" y="183960"/>
            <a:ext cx="5500440" cy="3023640"/>
          </a:xfrm>
          <a:prstGeom prst="rect">
            <a:avLst/>
          </a:prstGeom>
          <a:ln w="0">
            <a:noFill/>
          </a:ln>
        </p:spPr>
      </p:pic>
      <p:sp>
        <p:nvSpPr>
          <p:cNvPr id="535" name="CustomShape 2"/>
          <p:cNvSpPr/>
          <p:nvPr/>
        </p:nvSpPr>
        <p:spPr>
          <a:xfrm>
            <a:off x="885960" y="529200"/>
            <a:ext cx="5594040" cy="759600"/>
          </a:xfrm>
          <a:prstGeom prst="rect">
            <a:avLst/>
          </a:prstGeom>
          <a:noFill/>
          <a:ln w="0">
            <a:noFill/>
          </a:ln>
        </p:spPr>
        <p:style>
          <a:lnRef idx="0"/>
          <a:fillRef idx="0"/>
          <a:effectRef idx="0"/>
          <a:fontRef idx="minor"/>
        </p:style>
        <p:txBody>
          <a:bodyPr lIns="90000" rIns="90000" tIns="45000" bIns="45000">
            <a:spAutoFit/>
          </a:bodyPr>
          <a:p>
            <a:pPr algn="ctr">
              <a:lnSpc>
                <a:spcPct val="100000"/>
              </a:lnSpc>
              <a:tabLst>
                <a:tab algn="l" pos="0"/>
              </a:tabLst>
            </a:pPr>
            <a:r>
              <a:rPr b="1" lang="hr-HR" sz="2800" spc="-1" strike="noStrike">
                <a:solidFill>
                  <a:srgbClr val="c00000"/>
                </a:solidFill>
                <a:latin typeface="Calibri"/>
                <a:ea typeface="DejaVu Sans"/>
              </a:rPr>
              <a:t>Kvalifikacije razine 4.1</a:t>
            </a:r>
            <a:endParaRPr b="0" lang="hr-HR" sz="2800" spc="-1" strike="noStrike">
              <a:latin typeface="Arial"/>
            </a:endParaRPr>
          </a:p>
          <a:p>
            <a:pPr marL="343080" indent="-338400">
              <a:lnSpc>
                <a:spcPct val="100000"/>
              </a:lnSpc>
              <a:buClr>
                <a:srgbClr val="002060"/>
              </a:buClr>
              <a:buFont typeface="Arial"/>
              <a:buChar char="•"/>
              <a:tabLst>
                <a:tab algn="l" pos="0"/>
              </a:tabLst>
            </a:pPr>
            <a:r>
              <a:rPr b="1" lang="hr-HR" sz="1600" spc="-1" strike="noStrike">
                <a:solidFill>
                  <a:srgbClr val="002060"/>
                </a:solidFill>
                <a:latin typeface="Calibri"/>
                <a:ea typeface="DejaVu Sans"/>
              </a:rPr>
              <a:t>180 CSVET</a:t>
            </a:r>
            <a:r>
              <a:rPr b="0" lang="hr-HR" sz="1600" spc="-1" strike="noStrike">
                <a:solidFill>
                  <a:srgbClr val="002060"/>
                </a:solidFill>
                <a:latin typeface="Calibri"/>
                <a:ea typeface="DejaVu Sans"/>
              </a:rPr>
              <a:t> bodova na razini 3 ili višoj razini ishoda učenja </a:t>
            </a:r>
            <a:endParaRPr b="0" lang="hr-HR" sz="1600" spc="-1" strike="noStrike">
              <a:latin typeface="Arial"/>
            </a:endParaRPr>
          </a:p>
        </p:txBody>
      </p:sp>
      <p:pic>
        <p:nvPicPr>
          <p:cNvPr id="536" name="Picture 7" descr=""/>
          <p:cNvPicPr/>
          <p:nvPr/>
        </p:nvPicPr>
        <p:blipFill>
          <a:blip r:embed="rId3"/>
          <a:stretch/>
        </p:blipFill>
        <p:spPr>
          <a:xfrm>
            <a:off x="6642000" y="3345480"/>
            <a:ext cx="5404680" cy="3460320"/>
          </a:xfrm>
          <a:prstGeom prst="rect">
            <a:avLst/>
          </a:prstGeom>
          <a:ln w="0">
            <a:noFill/>
          </a:ln>
        </p:spPr>
      </p:pic>
      <p:sp>
        <p:nvSpPr>
          <p:cNvPr id="537" name="CustomShape 3"/>
          <p:cNvSpPr/>
          <p:nvPr/>
        </p:nvSpPr>
        <p:spPr>
          <a:xfrm>
            <a:off x="1446840" y="5904720"/>
            <a:ext cx="6018480" cy="759600"/>
          </a:xfrm>
          <a:prstGeom prst="rect">
            <a:avLst/>
          </a:prstGeom>
          <a:noFill/>
          <a:ln w="0">
            <a:noFill/>
          </a:ln>
        </p:spPr>
        <p:style>
          <a:lnRef idx="0"/>
          <a:fillRef idx="0"/>
          <a:effectRef idx="0"/>
          <a:fontRef idx="minor"/>
        </p:style>
        <p:txBody>
          <a:bodyPr lIns="90000" rIns="90000" tIns="45000" bIns="45000">
            <a:spAutoFit/>
          </a:bodyPr>
          <a:p>
            <a:pPr algn="ctr">
              <a:lnSpc>
                <a:spcPct val="100000"/>
              </a:lnSpc>
              <a:tabLst>
                <a:tab algn="l" pos="0"/>
              </a:tabLst>
            </a:pPr>
            <a:r>
              <a:rPr b="1" lang="hr-HR" sz="2800" spc="-1" strike="noStrike">
                <a:solidFill>
                  <a:srgbClr val="c00000"/>
                </a:solidFill>
                <a:latin typeface="Calibri"/>
                <a:ea typeface="DejaVu Sans"/>
              </a:rPr>
              <a:t>Kvalifikacije razine 4.2</a:t>
            </a:r>
            <a:endParaRPr b="0" lang="hr-HR" sz="2800" spc="-1" strike="noStrike">
              <a:latin typeface="Arial"/>
            </a:endParaRPr>
          </a:p>
          <a:p>
            <a:pPr marL="343080" indent="-338400">
              <a:lnSpc>
                <a:spcPct val="100000"/>
              </a:lnSpc>
              <a:buClr>
                <a:srgbClr val="002060"/>
              </a:buClr>
              <a:buFont typeface="Arial"/>
              <a:buChar char="•"/>
              <a:tabLst>
                <a:tab algn="l" pos="0"/>
              </a:tabLst>
            </a:pPr>
            <a:r>
              <a:rPr b="1" lang="hr-HR" sz="1600" spc="-1" strike="noStrike">
                <a:solidFill>
                  <a:srgbClr val="002060"/>
                </a:solidFill>
                <a:latin typeface="Calibri"/>
                <a:ea typeface="DejaVu Sans"/>
              </a:rPr>
              <a:t>240 CSVET </a:t>
            </a:r>
            <a:r>
              <a:rPr b="0" lang="hr-HR" sz="1600" spc="-1" strike="noStrike">
                <a:solidFill>
                  <a:srgbClr val="002060"/>
                </a:solidFill>
                <a:latin typeface="Calibri"/>
                <a:ea typeface="DejaVu Sans"/>
              </a:rPr>
              <a:t>bodova na razini 4 ili višoj razini ishoda učenja </a:t>
            </a:r>
            <a:endParaRPr b="0" lang="hr-HR" sz="1600" spc="-1" strike="noStrike">
              <a:latin typeface="Arial"/>
            </a:endParaRPr>
          </a:p>
        </p:txBody>
      </p:sp>
      <p:sp>
        <p:nvSpPr>
          <p:cNvPr id="538" name="CustomShape 4"/>
          <p:cNvSpPr/>
          <p:nvPr/>
        </p:nvSpPr>
        <p:spPr>
          <a:xfrm>
            <a:off x="65160" y="72000"/>
            <a:ext cx="1206360" cy="1048680"/>
          </a:xfrm>
          <a:prstGeom prst="roundRect">
            <a:avLst>
              <a:gd name="adj" fmla="val 16667"/>
            </a:avLst>
          </a:prstGeom>
          <a:solidFill>
            <a:srgbClr val="f19d19"/>
          </a:solidFill>
          <a:ln w="12600">
            <a:solidFill>
              <a:srgbClr val="69440a"/>
            </a:solidFill>
            <a:miter/>
          </a:ln>
        </p:spPr>
        <p:style>
          <a:lnRef idx="0"/>
          <a:fillRef idx="0"/>
          <a:effectRef idx="0"/>
          <a:fontRef idx="minor"/>
        </p:style>
        <p:txBody>
          <a:bodyPr lIns="90000" rIns="90000" tIns="45000" bIns="45000" anchor="ctr">
            <a:noAutofit/>
          </a:bodyPr>
          <a:p>
            <a:pPr algn="ctr">
              <a:lnSpc>
                <a:spcPct val="100000"/>
              </a:lnSpc>
            </a:pPr>
            <a:r>
              <a:rPr b="1" lang="hr-HR" sz="2800" spc="-1" strike="noStrike">
                <a:solidFill>
                  <a:srgbClr val="000000"/>
                </a:solidFill>
                <a:latin typeface="Calibri"/>
                <a:ea typeface="DejaVu Sans"/>
              </a:rPr>
              <a:t>NKSO</a:t>
            </a:r>
            <a:endParaRPr b="0" lang="hr-HR"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CustomShape 1"/>
          <p:cNvSpPr/>
          <p:nvPr/>
        </p:nvSpPr>
        <p:spPr>
          <a:xfrm>
            <a:off x="2880" y="0"/>
            <a:ext cx="12184200" cy="6853320"/>
          </a:xfrm>
          <a:prstGeom prst="rect">
            <a:avLst/>
          </a:prstGeom>
          <a:solidFill>
            <a:srgbClr val="ffffff"/>
          </a:solidFill>
          <a:ln w="12600">
            <a:noFill/>
          </a:ln>
        </p:spPr>
        <p:style>
          <a:lnRef idx="0"/>
          <a:fillRef idx="0"/>
          <a:effectRef idx="0"/>
          <a:fontRef idx="minor"/>
        </p:style>
      </p:sp>
      <p:pic>
        <p:nvPicPr>
          <p:cNvPr id="321" name="Picture 4" descr="An arrow pointing right"/>
          <p:cNvPicPr/>
          <p:nvPr/>
        </p:nvPicPr>
        <p:blipFill>
          <a:blip r:embed="rId1"/>
          <a:srcRect l="0" t="0" r="6588" b="0"/>
          <a:stretch/>
        </p:blipFill>
        <p:spPr>
          <a:xfrm>
            <a:off x="2522520" y="0"/>
            <a:ext cx="9664920" cy="6853320"/>
          </a:xfrm>
          <a:prstGeom prst="rect">
            <a:avLst/>
          </a:prstGeom>
          <a:ln w="0">
            <a:noFill/>
          </a:ln>
        </p:spPr>
      </p:pic>
      <p:sp>
        <p:nvSpPr>
          <p:cNvPr id="322" name="CustomShape 2"/>
          <p:cNvSpPr/>
          <p:nvPr/>
        </p:nvSpPr>
        <p:spPr>
          <a:xfrm>
            <a:off x="0" y="0"/>
            <a:ext cx="7385760" cy="6853320"/>
          </a:xfrm>
          <a:prstGeom prst="rect">
            <a:avLst/>
          </a:prstGeom>
          <a:gradFill rotWithShape="0">
            <a:gsLst>
              <a:gs pos="52000">
                <a:srgbClr val="ffffff"/>
              </a:gs>
              <a:gs pos="100000">
                <a:srgbClr val="ffffff">
                  <a:alpha val="0"/>
                </a:srgbClr>
              </a:gs>
            </a:gsLst>
            <a:lin ang="0"/>
          </a:gradFill>
          <a:ln w="12600">
            <a:noFill/>
          </a:ln>
        </p:spPr>
        <p:style>
          <a:lnRef idx="0"/>
          <a:fillRef idx="0"/>
          <a:effectRef idx="0"/>
          <a:fontRef idx="minor"/>
        </p:style>
      </p:sp>
      <p:sp>
        <p:nvSpPr>
          <p:cNvPr id="323" name="CustomShape 3"/>
          <p:cNvSpPr/>
          <p:nvPr/>
        </p:nvSpPr>
        <p:spPr>
          <a:xfrm>
            <a:off x="838080" y="365040"/>
            <a:ext cx="3817440" cy="1895400"/>
          </a:xfrm>
          <a:prstGeom prst="rect">
            <a:avLst/>
          </a:prstGeom>
          <a:noFill/>
          <a:ln w="0">
            <a:noFill/>
          </a:ln>
        </p:spPr>
        <p:style>
          <a:lnRef idx="0"/>
          <a:fillRef idx="0"/>
          <a:effectRef idx="0"/>
          <a:fontRef idx="minor"/>
        </p:style>
      </p:sp>
      <p:sp>
        <p:nvSpPr>
          <p:cNvPr id="324" name="CustomShape 4"/>
          <p:cNvSpPr/>
          <p:nvPr/>
        </p:nvSpPr>
        <p:spPr>
          <a:xfrm>
            <a:off x="838080" y="1962000"/>
            <a:ext cx="10944000" cy="373824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r>
              <a:rPr b="1" lang="hr-HR" sz="3200" spc="-1" strike="noStrike">
                <a:solidFill>
                  <a:srgbClr val="000000"/>
                </a:solidFill>
                <a:latin typeface="Calibri"/>
                <a:ea typeface="Calibri"/>
              </a:rPr>
              <a:t>Aktivnost 1</a:t>
            </a:r>
            <a:r>
              <a:rPr b="0" lang="hr-HR" sz="3200" spc="-1" strike="noStrike">
                <a:solidFill>
                  <a:srgbClr val="000000"/>
                </a:solidFill>
                <a:latin typeface="Calibri"/>
                <a:ea typeface="Calibri"/>
              </a:rPr>
              <a:t>: </a:t>
            </a:r>
            <a:r>
              <a:rPr b="1" lang="hr-HR" sz="3200" spc="-1" strike="noStrike">
                <a:solidFill>
                  <a:srgbClr val="000000"/>
                </a:solidFill>
                <a:latin typeface="Calibri"/>
                <a:ea typeface="Calibri"/>
              </a:rPr>
              <a:t>Predstavljanje ciljeva i očekivanih ishoda radionice</a:t>
            </a:r>
            <a:endParaRPr b="0" lang="hr-HR" sz="3200" spc="-1" strike="noStrike">
              <a:latin typeface="Arial"/>
            </a:endParaRPr>
          </a:p>
          <a:p>
            <a:pPr>
              <a:lnSpc>
                <a:spcPct val="90000"/>
              </a:lnSpc>
              <a:spcBef>
                <a:spcPts val="1001"/>
              </a:spcBef>
              <a:tabLst>
                <a:tab algn="l" pos="0"/>
              </a:tabLst>
            </a:pP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9" name="Content Placeholder 3" descr=""/>
          <p:cNvPicPr/>
          <p:nvPr/>
        </p:nvPicPr>
        <p:blipFill>
          <a:blip r:embed="rId1"/>
          <a:stretch/>
        </p:blipFill>
        <p:spPr>
          <a:xfrm>
            <a:off x="643320" y="333000"/>
            <a:ext cx="10900440" cy="5342760"/>
          </a:xfrm>
          <a:prstGeom prst="rect">
            <a:avLst/>
          </a:prstGeom>
          <a:ln w="15840">
            <a:solidFill>
              <a:srgbClr val="000000"/>
            </a:solidFill>
            <a:round/>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0" name="Content Placeholder 7" descr=""/>
          <p:cNvPicPr/>
          <p:nvPr/>
        </p:nvPicPr>
        <p:blipFill>
          <a:blip r:embed="rId1"/>
          <a:stretch/>
        </p:blipFill>
        <p:spPr>
          <a:xfrm>
            <a:off x="1254960" y="990360"/>
            <a:ext cx="9677880" cy="470556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CustomShape 1"/>
          <p:cNvSpPr/>
          <p:nvPr/>
        </p:nvSpPr>
        <p:spPr>
          <a:xfrm>
            <a:off x="1272600" y="2043720"/>
            <a:ext cx="1366920" cy="1366920"/>
          </a:xfrm>
          <a:prstGeom prst="rect">
            <a:avLst/>
          </a:prstGeom>
          <a:gradFill rotWithShape="0">
            <a:gsLst>
              <a:gs pos="0">
                <a:srgbClr val="58b7d4"/>
              </a:gs>
              <a:gs pos="100000">
                <a:srgbClr val="2eb2d5"/>
              </a:gs>
            </a:gsLst>
            <a:lin ang="5400000"/>
          </a:gradFill>
          <a:ln w="6480">
            <a:solidFill>
              <a:srgbClr val="36afce"/>
            </a:solidFill>
            <a:miter/>
          </a:ln>
        </p:spPr>
        <p:style>
          <a:lnRef idx="0"/>
          <a:fillRef idx="0"/>
          <a:effectRef idx="0"/>
          <a:fontRef idx="minor"/>
        </p:style>
        <p:txBody>
          <a:bodyPr lIns="0" rIns="0" tIns="91440" bIns="45000" anchor="ctr">
            <a:noAutofit/>
          </a:bodyPr>
          <a:p>
            <a:pPr algn="ctr">
              <a:lnSpc>
                <a:spcPct val="90000"/>
              </a:lnSpc>
              <a:spcBef>
                <a:spcPts val="1001"/>
              </a:spcBef>
              <a:tabLst>
                <a:tab algn="l" pos="0"/>
              </a:tabLst>
            </a:pPr>
            <a:r>
              <a:rPr b="1" lang="hr-HR" sz="5400" spc="-1" strike="noStrike" cap="all">
                <a:solidFill>
                  <a:srgbClr val="ffffff"/>
                </a:solidFill>
                <a:latin typeface="Calibri"/>
                <a:ea typeface="DejaVu Sans"/>
              </a:rPr>
              <a:t>01</a:t>
            </a:r>
            <a:endParaRPr b="0" lang="hr-HR" sz="5400" spc="-1" strike="noStrike">
              <a:latin typeface="Arial"/>
            </a:endParaRPr>
          </a:p>
        </p:txBody>
      </p:sp>
      <p:sp>
        <p:nvSpPr>
          <p:cNvPr id="542" name="CustomShape 2"/>
          <p:cNvSpPr/>
          <p:nvPr/>
        </p:nvSpPr>
        <p:spPr>
          <a:xfrm>
            <a:off x="1048680" y="2995920"/>
            <a:ext cx="1959840" cy="902160"/>
          </a:xfrm>
          <a:prstGeom prst="rect">
            <a:avLst/>
          </a:prstGeom>
          <a:gradFill rotWithShape="0">
            <a:gsLst>
              <a:gs pos="0">
                <a:srgbClr val="f4a74d"/>
              </a:gs>
              <a:gs pos="100000">
                <a:srgbClr val="fb9e0d"/>
              </a:gs>
            </a:gsLst>
            <a:lin ang="5400000"/>
          </a:gradFill>
          <a:ln w="6480">
            <a:solidFill>
              <a:srgbClr val="f19d19"/>
            </a:solidFill>
            <a:miter/>
          </a:ln>
        </p:spPr>
        <p:style>
          <a:lnRef idx="0"/>
          <a:fillRef idx="0"/>
          <a:effectRef idx="0"/>
          <a:fontRef idx="minor"/>
        </p:style>
      </p:sp>
      <p:sp>
        <p:nvSpPr>
          <p:cNvPr id="543" name="CustomShape 3"/>
          <p:cNvSpPr/>
          <p:nvPr/>
        </p:nvSpPr>
        <p:spPr>
          <a:xfrm>
            <a:off x="1040400" y="3450240"/>
            <a:ext cx="1826280" cy="28296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r>
              <a:rPr b="1" lang="hr-HR" sz="1400" spc="-1" strike="noStrike" cap="all">
                <a:solidFill>
                  <a:srgbClr val="000000"/>
                </a:solidFill>
                <a:latin typeface="Calibri"/>
                <a:ea typeface="DejaVu Sans"/>
              </a:rPr>
              <a:t>UVOD</a:t>
            </a:r>
            <a:endParaRPr b="0" lang="hr-HR" sz="1400" spc="-1" strike="noStrike">
              <a:latin typeface="Arial"/>
            </a:endParaRPr>
          </a:p>
        </p:txBody>
      </p:sp>
      <p:sp>
        <p:nvSpPr>
          <p:cNvPr id="544" name="CustomShape 4"/>
          <p:cNvSpPr/>
          <p:nvPr/>
        </p:nvSpPr>
        <p:spPr>
          <a:xfrm>
            <a:off x="957960" y="4192560"/>
            <a:ext cx="2050560" cy="160128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601"/>
              </a:spcBef>
              <a:tabLst>
                <a:tab algn="l" pos="0"/>
              </a:tabLst>
            </a:pPr>
            <a:r>
              <a:rPr b="0" lang="hr-HR" sz="2000" spc="-1" strike="noStrike">
                <a:solidFill>
                  <a:srgbClr val="000000"/>
                </a:solidFill>
                <a:latin typeface="Calibri"/>
                <a:ea typeface="DejaVu Sans"/>
              </a:rPr>
              <a:t>Ključne informacije o ustanovi, </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Vizija i  misija </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Vrijednosti</a:t>
            </a:r>
            <a:endParaRPr b="0" lang="hr-HR" sz="2000" spc="-1" strike="noStrike">
              <a:latin typeface="Arial"/>
            </a:endParaRPr>
          </a:p>
        </p:txBody>
      </p:sp>
      <p:sp>
        <p:nvSpPr>
          <p:cNvPr id="545" name="CustomShape 5"/>
          <p:cNvSpPr/>
          <p:nvPr/>
        </p:nvSpPr>
        <p:spPr>
          <a:xfrm>
            <a:off x="3828960" y="2063880"/>
            <a:ext cx="1366920" cy="1366920"/>
          </a:xfrm>
          <a:prstGeom prst="rect">
            <a:avLst/>
          </a:prstGeom>
          <a:gradFill rotWithShape="0">
            <a:gsLst>
              <a:gs pos="0">
                <a:srgbClr val="98c861"/>
              </a:gs>
              <a:gs pos="100000">
                <a:srgbClr val="8bc63e"/>
              </a:gs>
            </a:gsLst>
            <a:lin ang="5400000"/>
          </a:gradFill>
          <a:ln w="6480">
            <a:solidFill>
              <a:srgbClr val="8bc145"/>
            </a:solidFill>
            <a:miter/>
          </a:ln>
        </p:spPr>
        <p:style>
          <a:lnRef idx="0"/>
          <a:fillRef idx="0"/>
          <a:effectRef idx="0"/>
          <a:fontRef idx="minor"/>
        </p:style>
        <p:txBody>
          <a:bodyPr lIns="0" rIns="0" tIns="91440" bIns="45000" anchor="ctr">
            <a:noAutofit/>
          </a:bodyPr>
          <a:p>
            <a:pPr algn="ctr">
              <a:lnSpc>
                <a:spcPct val="90000"/>
              </a:lnSpc>
              <a:spcBef>
                <a:spcPts val="1001"/>
              </a:spcBef>
              <a:tabLst>
                <a:tab algn="l" pos="0"/>
              </a:tabLst>
            </a:pPr>
            <a:r>
              <a:rPr b="1" lang="hr-HR" sz="5400" spc="-1" strike="noStrike" cap="all">
                <a:solidFill>
                  <a:srgbClr val="ffffff"/>
                </a:solidFill>
                <a:latin typeface="Calibri"/>
                <a:ea typeface="DejaVu Sans"/>
              </a:rPr>
              <a:t>0</a:t>
            </a:r>
            <a:r>
              <a:rPr b="1" lang="en-US" sz="5400" spc="-1" strike="noStrike" cap="all">
                <a:solidFill>
                  <a:srgbClr val="ffffff"/>
                </a:solidFill>
                <a:latin typeface="Calibri"/>
                <a:ea typeface="DejaVu Sans"/>
              </a:rPr>
              <a:t>2</a:t>
            </a:r>
            <a:endParaRPr b="0" lang="hr-HR" sz="5400" spc="-1" strike="noStrike">
              <a:latin typeface="Arial"/>
            </a:endParaRPr>
          </a:p>
        </p:txBody>
      </p:sp>
      <p:sp>
        <p:nvSpPr>
          <p:cNvPr id="546" name="CustomShape 6"/>
          <p:cNvSpPr/>
          <p:nvPr/>
        </p:nvSpPr>
        <p:spPr>
          <a:xfrm>
            <a:off x="3243600" y="4156920"/>
            <a:ext cx="2438280" cy="236196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601"/>
              </a:spcBef>
              <a:tabLst>
                <a:tab algn="l" pos="0"/>
              </a:tabLst>
            </a:pPr>
            <a:r>
              <a:rPr b="0" lang="hr-HR" sz="2000" spc="-1" strike="noStrike">
                <a:solidFill>
                  <a:srgbClr val="000000"/>
                </a:solidFill>
                <a:latin typeface="Calibri"/>
                <a:ea typeface="DejaVu Sans"/>
              </a:rPr>
              <a:t>SMART ciljevi</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Analiza stanja</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Strategije i pristupi</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Zadaci i rokovi</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Praćenje provedbe</a:t>
            </a:r>
            <a:endParaRPr b="0" lang="hr-HR" sz="2000" spc="-1" strike="noStrike">
              <a:latin typeface="Arial"/>
            </a:endParaRPr>
          </a:p>
        </p:txBody>
      </p:sp>
      <p:sp>
        <p:nvSpPr>
          <p:cNvPr id="547" name="CustomShape 7"/>
          <p:cNvSpPr/>
          <p:nvPr/>
        </p:nvSpPr>
        <p:spPr>
          <a:xfrm>
            <a:off x="6476040" y="2062440"/>
            <a:ext cx="1366920" cy="1366920"/>
          </a:xfrm>
          <a:prstGeom prst="rect">
            <a:avLst/>
          </a:prstGeom>
          <a:gradFill rotWithShape="0">
            <a:gsLst>
              <a:gs pos="0">
                <a:srgbClr val="f4a74d"/>
              </a:gs>
              <a:gs pos="100000">
                <a:srgbClr val="fb9e0d"/>
              </a:gs>
            </a:gsLst>
            <a:lin ang="5400000"/>
          </a:gradFill>
          <a:ln w="6480">
            <a:solidFill>
              <a:srgbClr val="f19d19"/>
            </a:solidFill>
            <a:miter/>
          </a:ln>
        </p:spPr>
        <p:style>
          <a:lnRef idx="0"/>
          <a:fillRef idx="0"/>
          <a:effectRef idx="0"/>
          <a:fontRef idx="minor"/>
        </p:style>
        <p:txBody>
          <a:bodyPr lIns="0" rIns="0" tIns="91440" bIns="45000" anchor="ctr">
            <a:noAutofit/>
          </a:bodyPr>
          <a:p>
            <a:pPr algn="ctr">
              <a:lnSpc>
                <a:spcPct val="90000"/>
              </a:lnSpc>
              <a:spcBef>
                <a:spcPts val="1001"/>
              </a:spcBef>
              <a:tabLst>
                <a:tab algn="l" pos="0"/>
              </a:tabLst>
            </a:pPr>
            <a:r>
              <a:rPr b="1" lang="en-US" sz="5400" spc="-1" strike="noStrike" cap="all">
                <a:solidFill>
                  <a:srgbClr val="ffffff"/>
                </a:solidFill>
                <a:latin typeface="Calibri"/>
                <a:ea typeface="DejaVu Sans"/>
              </a:rPr>
              <a:t>0</a:t>
            </a:r>
            <a:r>
              <a:rPr b="1" lang="hr-HR" sz="5400" spc="-1" strike="noStrike" cap="all">
                <a:solidFill>
                  <a:srgbClr val="ffffff"/>
                </a:solidFill>
                <a:latin typeface="Calibri"/>
                <a:ea typeface="DejaVu Sans"/>
              </a:rPr>
              <a:t>3</a:t>
            </a:r>
            <a:endParaRPr b="0" lang="hr-HR" sz="5400" spc="-1" strike="noStrike">
              <a:latin typeface="Arial"/>
            </a:endParaRPr>
          </a:p>
        </p:txBody>
      </p:sp>
      <p:sp>
        <p:nvSpPr>
          <p:cNvPr id="548" name="CustomShape 8"/>
          <p:cNvSpPr/>
          <p:nvPr/>
        </p:nvSpPr>
        <p:spPr>
          <a:xfrm>
            <a:off x="5845680" y="4106520"/>
            <a:ext cx="2691720" cy="188964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601"/>
              </a:spcBef>
              <a:tabLst>
                <a:tab algn="l" pos="0"/>
              </a:tabLst>
            </a:pPr>
            <a:r>
              <a:rPr b="0" lang="hr-HR" sz="2000" spc="-1" strike="noStrike">
                <a:solidFill>
                  <a:srgbClr val="000000"/>
                </a:solidFill>
                <a:latin typeface="Calibri"/>
                <a:ea typeface="DejaVu Sans"/>
              </a:rPr>
              <a:t>Sektor i podsektor</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Naziv kvalifikacije</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Uvjeti stjecanja kvalifikacije </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Uvjeti obrazovanja</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Vertikalna i horizontalna prohodnost</a:t>
            </a:r>
            <a:endParaRPr b="0" lang="hr-HR" sz="2000" spc="-1" strike="noStrike">
              <a:latin typeface="Arial"/>
            </a:endParaRPr>
          </a:p>
          <a:p>
            <a:pPr algn="ctr">
              <a:lnSpc>
                <a:spcPct val="100000"/>
              </a:lnSpc>
              <a:spcBef>
                <a:spcPts val="601"/>
              </a:spcBef>
              <a:tabLst>
                <a:tab algn="l" pos="0"/>
              </a:tabLst>
            </a:pPr>
            <a:endParaRPr b="0" lang="hr-HR" sz="2000" spc="-1" strike="noStrike">
              <a:latin typeface="Arial"/>
            </a:endParaRPr>
          </a:p>
          <a:p>
            <a:pPr algn="ctr">
              <a:lnSpc>
                <a:spcPct val="100000"/>
              </a:lnSpc>
              <a:spcBef>
                <a:spcPts val="601"/>
              </a:spcBef>
              <a:tabLst>
                <a:tab algn="l" pos="0"/>
              </a:tabLst>
            </a:pPr>
            <a:endParaRPr b="0" lang="hr-HR" sz="2000" spc="-1" strike="noStrike">
              <a:latin typeface="Arial"/>
            </a:endParaRPr>
          </a:p>
        </p:txBody>
      </p:sp>
      <p:sp>
        <p:nvSpPr>
          <p:cNvPr id="549" name="CustomShape 9"/>
          <p:cNvSpPr/>
          <p:nvPr/>
        </p:nvSpPr>
        <p:spPr>
          <a:xfrm>
            <a:off x="9300600" y="2059560"/>
            <a:ext cx="1366920" cy="1366920"/>
          </a:xfrm>
          <a:prstGeom prst="rect">
            <a:avLst/>
          </a:prstGeom>
          <a:solidFill>
            <a:srgbClr val="e98960"/>
          </a:solidFill>
          <a:ln w="6480">
            <a:solidFill>
              <a:srgbClr val="1d9a78"/>
            </a:solidFill>
            <a:miter/>
          </a:ln>
        </p:spPr>
        <p:style>
          <a:lnRef idx="0"/>
          <a:fillRef idx="0"/>
          <a:effectRef idx="0"/>
          <a:fontRef idx="minor"/>
        </p:style>
        <p:txBody>
          <a:bodyPr lIns="0" rIns="0" tIns="91440" bIns="45000" anchor="ctr">
            <a:noAutofit/>
          </a:bodyPr>
          <a:p>
            <a:pPr algn="ctr">
              <a:lnSpc>
                <a:spcPct val="90000"/>
              </a:lnSpc>
              <a:spcBef>
                <a:spcPts val="1001"/>
              </a:spcBef>
              <a:tabLst>
                <a:tab algn="l" pos="0"/>
              </a:tabLst>
            </a:pPr>
            <a:r>
              <a:rPr b="1" lang="hr-HR" sz="5400" spc="-1" strike="noStrike" cap="all">
                <a:solidFill>
                  <a:srgbClr val="ffffff"/>
                </a:solidFill>
                <a:latin typeface="Calibri"/>
                <a:ea typeface="DejaVu Sans"/>
              </a:rPr>
              <a:t>04</a:t>
            </a:r>
            <a:endParaRPr b="0" lang="hr-HR" sz="5400" spc="-1" strike="noStrike">
              <a:latin typeface="Arial"/>
            </a:endParaRPr>
          </a:p>
        </p:txBody>
      </p:sp>
      <p:sp>
        <p:nvSpPr>
          <p:cNvPr id="550" name="CustomShape 10"/>
          <p:cNvSpPr/>
          <p:nvPr/>
        </p:nvSpPr>
        <p:spPr>
          <a:xfrm>
            <a:off x="8792280" y="4106520"/>
            <a:ext cx="3220200" cy="202284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601"/>
              </a:spcBef>
              <a:tabLst>
                <a:tab algn="l" pos="0"/>
              </a:tabLst>
            </a:pPr>
            <a:r>
              <a:rPr b="0" lang="hr-HR" sz="2000" spc="-1" strike="noStrike">
                <a:solidFill>
                  <a:srgbClr val="000000"/>
                </a:solidFill>
                <a:latin typeface="Calibri"/>
                <a:ea typeface="DejaVu Sans"/>
              </a:rPr>
              <a:t>Općeobrazovni predmeti</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Obvezni strukovni moduli</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Izborni strukovni moduli</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Fakultativni moduli</a:t>
            </a:r>
            <a:endParaRPr b="0" lang="hr-HR" sz="2000" spc="-1" strike="noStrike">
              <a:latin typeface="Arial"/>
            </a:endParaRPr>
          </a:p>
          <a:p>
            <a:pPr algn="ctr">
              <a:lnSpc>
                <a:spcPct val="100000"/>
              </a:lnSpc>
              <a:spcBef>
                <a:spcPts val="601"/>
              </a:spcBef>
              <a:tabLst>
                <a:tab algn="l" pos="0"/>
              </a:tabLst>
            </a:pPr>
            <a:r>
              <a:rPr b="0" lang="hr-HR" sz="2000" spc="-1" strike="noStrike">
                <a:solidFill>
                  <a:srgbClr val="000000"/>
                </a:solidFill>
                <a:latin typeface="Calibri"/>
                <a:ea typeface="DejaVu Sans"/>
              </a:rPr>
              <a:t>Aktivnosti</a:t>
            </a:r>
            <a:endParaRPr b="0" lang="hr-HR" sz="2000" spc="-1" strike="noStrike">
              <a:latin typeface="Arial"/>
            </a:endParaRPr>
          </a:p>
        </p:txBody>
      </p:sp>
      <p:pic>
        <p:nvPicPr>
          <p:cNvPr id="551" name="Slika 15" descr=""/>
          <p:cNvPicPr/>
          <p:nvPr/>
        </p:nvPicPr>
        <p:blipFill>
          <a:blip r:embed="rId1"/>
          <a:stretch/>
        </p:blipFill>
        <p:spPr>
          <a:xfrm>
            <a:off x="3583440" y="3001320"/>
            <a:ext cx="1982880" cy="918360"/>
          </a:xfrm>
          <a:prstGeom prst="rect">
            <a:avLst/>
          </a:prstGeom>
          <a:ln w="0">
            <a:noFill/>
          </a:ln>
        </p:spPr>
      </p:pic>
      <p:pic>
        <p:nvPicPr>
          <p:cNvPr id="552" name="Slika 16" descr=""/>
          <p:cNvPicPr/>
          <p:nvPr/>
        </p:nvPicPr>
        <p:blipFill>
          <a:blip r:embed="rId2"/>
          <a:stretch/>
        </p:blipFill>
        <p:spPr>
          <a:xfrm>
            <a:off x="6189840" y="3001320"/>
            <a:ext cx="1982880" cy="918360"/>
          </a:xfrm>
          <a:prstGeom prst="rect">
            <a:avLst/>
          </a:prstGeom>
          <a:ln w="0">
            <a:noFill/>
          </a:ln>
        </p:spPr>
      </p:pic>
      <p:pic>
        <p:nvPicPr>
          <p:cNvPr id="553" name="Slika 17" descr=""/>
          <p:cNvPicPr/>
          <p:nvPr/>
        </p:nvPicPr>
        <p:blipFill>
          <a:blip r:embed="rId3"/>
          <a:stretch/>
        </p:blipFill>
        <p:spPr>
          <a:xfrm>
            <a:off x="8962920" y="2997720"/>
            <a:ext cx="1982880" cy="918360"/>
          </a:xfrm>
          <a:prstGeom prst="rect">
            <a:avLst/>
          </a:prstGeom>
          <a:ln w="0">
            <a:noFill/>
          </a:ln>
        </p:spPr>
      </p:pic>
      <p:sp>
        <p:nvSpPr>
          <p:cNvPr id="554" name="CustomShape 11"/>
          <p:cNvSpPr/>
          <p:nvPr/>
        </p:nvSpPr>
        <p:spPr>
          <a:xfrm>
            <a:off x="6246360" y="3438720"/>
            <a:ext cx="1826280" cy="28296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r>
              <a:rPr b="1" lang="hr-HR" sz="1400" spc="-1" strike="noStrike" cap="all">
                <a:solidFill>
                  <a:srgbClr val="000000"/>
                </a:solidFill>
                <a:latin typeface="Calibri"/>
                <a:ea typeface="DejaVu Sans"/>
              </a:rPr>
              <a:t>STRUKOVNI KURIKULI</a:t>
            </a:r>
            <a:endParaRPr b="0" lang="hr-HR" sz="1400" spc="-1" strike="noStrike">
              <a:latin typeface="Arial"/>
            </a:endParaRPr>
          </a:p>
        </p:txBody>
      </p:sp>
      <p:sp>
        <p:nvSpPr>
          <p:cNvPr id="555" name="CustomShape 12"/>
          <p:cNvSpPr/>
          <p:nvPr/>
        </p:nvSpPr>
        <p:spPr>
          <a:xfrm>
            <a:off x="3665160" y="3432960"/>
            <a:ext cx="1826280" cy="28296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r>
              <a:rPr b="1" lang="hr-HR" sz="1400" spc="-1" strike="noStrike" cap="all">
                <a:solidFill>
                  <a:srgbClr val="000000"/>
                </a:solidFill>
                <a:latin typeface="Calibri"/>
                <a:ea typeface="DejaVu Sans"/>
              </a:rPr>
              <a:t>RAZVOJNI PLAN ustanove</a:t>
            </a:r>
            <a:endParaRPr b="0" lang="hr-HR" sz="1400" spc="-1" strike="noStrike">
              <a:latin typeface="Arial"/>
            </a:endParaRPr>
          </a:p>
        </p:txBody>
      </p:sp>
      <p:sp>
        <p:nvSpPr>
          <p:cNvPr id="556" name="CustomShape 13"/>
          <p:cNvSpPr/>
          <p:nvPr/>
        </p:nvSpPr>
        <p:spPr>
          <a:xfrm>
            <a:off x="9041400" y="3305160"/>
            <a:ext cx="1826280" cy="28296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r>
              <a:rPr b="1" lang="hr-HR" sz="1400" spc="-1" strike="noStrike" cap="all">
                <a:solidFill>
                  <a:srgbClr val="000000"/>
                </a:solidFill>
                <a:latin typeface="Calibri"/>
                <a:ea typeface="DejaVu Sans"/>
              </a:rPr>
              <a:t>MODULI i AKTIVNOSTI</a:t>
            </a:r>
            <a:endParaRPr b="0" lang="hr-HR" sz="1400" spc="-1" strike="noStrike">
              <a:latin typeface="Arial"/>
            </a:endParaRPr>
          </a:p>
        </p:txBody>
      </p:sp>
      <p:sp>
        <p:nvSpPr>
          <p:cNvPr id="557" name="CustomShape 14"/>
          <p:cNvSpPr/>
          <p:nvPr/>
        </p:nvSpPr>
        <p:spPr>
          <a:xfrm>
            <a:off x="1048680" y="389880"/>
            <a:ext cx="10510920" cy="1320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hr-HR" sz="5400" spc="-1" strike="noStrike">
                <a:solidFill>
                  <a:srgbClr val="c00000"/>
                </a:solidFill>
                <a:latin typeface="Calibri Light"/>
                <a:ea typeface="DejaVu Sans"/>
              </a:rPr>
              <a:t>Kurikul ustanove</a:t>
            </a:r>
            <a:endParaRPr b="0" lang="hr-HR" sz="5400" spc="-1" strike="noStrike">
              <a:latin typeface="Arial"/>
            </a:endParaRPr>
          </a:p>
        </p:txBody>
      </p:sp>
    </p:spTree>
  </p:cSld>
  <p:transition spd="slow">
    <p:push dir="u"/>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ustomShape 1"/>
          <p:cNvSpPr/>
          <p:nvPr/>
        </p:nvSpPr>
        <p:spPr>
          <a:xfrm>
            <a:off x="838080" y="365040"/>
            <a:ext cx="10510920" cy="1320840"/>
          </a:xfrm>
          <a:prstGeom prst="rect">
            <a:avLst/>
          </a:prstGeom>
          <a:noFill/>
          <a:ln w="0">
            <a:noFill/>
          </a:ln>
        </p:spPr>
        <p:style>
          <a:lnRef idx="0"/>
          <a:fillRef idx="0"/>
          <a:effectRef idx="0"/>
          <a:fontRef idx="minor"/>
        </p:style>
      </p:sp>
      <p:sp>
        <p:nvSpPr>
          <p:cNvPr id="559" name="CustomShape 2"/>
          <p:cNvSpPr/>
          <p:nvPr/>
        </p:nvSpPr>
        <p:spPr>
          <a:xfrm>
            <a:off x="838080" y="1825560"/>
            <a:ext cx="10510920" cy="4346640"/>
          </a:xfrm>
          <a:prstGeom prst="rect">
            <a:avLst/>
          </a:prstGeom>
          <a:noFill/>
          <a:ln w="0">
            <a:noFill/>
          </a:ln>
        </p:spPr>
        <p:style>
          <a:lnRef idx="0"/>
          <a:fillRef idx="0"/>
          <a:effectRef idx="0"/>
          <a:fontRef idx="minor"/>
        </p:style>
      </p:sp>
      <p:pic>
        <p:nvPicPr>
          <p:cNvPr id="560" name="Slika 4" descr=""/>
          <p:cNvPicPr/>
          <p:nvPr/>
        </p:nvPicPr>
        <p:blipFill>
          <a:blip r:embed="rId1"/>
          <a:stretch/>
        </p:blipFill>
        <p:spPr>
          <a:xfrm>
            <a:off x="790200" y="0"/>
            <a:ext cx="10730520" cy="685332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CustomShape 1"/>
          <p:cNvSpPr/>
          <p:nvPr/>
        </p:nvSpPr>
        <p:spPr>
          <a:xfrm>
            <a:off x="838080" y="365040"/>
            <a:ext cx="10510920" cy="1320840"/>
          </a:xfrm>
          <a:prstGeom prst="rect">
            <a:avLst/>
          </a:prstGeom>
          <a:noFill/>
          <a:ln w="0">
            <a:noFill/>
          </a:ln>
        </p:spPr>
        <p:style>
          <a:lnRef idx="0"/>
          <a:fillRef idx="0"/>
          <a:effectRef idx="0"/>
          <a:fontRef idx="minor"/>
        </p:style>
      </p:sp>
      <p:sp>
        <p:nvSpPr>
          <p:cNvPr id="562" name="CustomShape 2"/>
          <p:cNvSpPr/>
          <p:nvPr/>
        </p:nvSpPr>
        <p:spPr>
          <a:xfrm>
            <a:off x="838080" y="1825560"/>
            <a:ext cx="10510920" cy="4346640"/>
          </a:xfrm>
          <a:prstGeom prst="rect">
            <a:avLst/>
          </a:prstGeom>
          <a:noFill/>
          <a:ln w="0">
            <a:noFill/>
          </a:ln>
        </p:spPr>
        <p:style>
          <a:lnRef idx="0"/>
          <a:fillRef idx="0"/>
          <a:effectRef idx="0"/>
          <a:fontRef idx="minor"/>
        </p:style>
      </p:sp>
      <p:pic>
        <p:nvPicPr>
          <p:cNvPr id="563" name="Slika 4" descr=""/>
          <p:cNvPicPr/>
          <p:nvPr/>
        </p:nvPicPr>
        <p:blipFill>
          <a:blip r:embed="rId1"/>
          <a:stretch/>
        </p:blipFill>
        <p:spPr>
          <a:xfrm>
            <a:off x="838080" y="0"/>
            <a:ext cx="10682280" cy="672012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ustomShape 1"/>
          <p:cNvSpPr/>
          <p:nvPr/>
        </p:nvSpPr>
        <p:spPr>
          <a:xfrm>
            <a:off x="1106640" y="86760"/>
            <a:ext cx="10731960" cy="1320840"/>
          </a:xfrm>
          <a:prstGeom prst="rect">
            <a:avLst/>
          </a:prstGeom>
          <a:noFill/>
          <a:ln w="0">
            <a:noFill/>
          </a:ln>
        </p:spPr>
        <p:style>
          <a:lnRef idx="0"/>
          <a:fillRef idx="0"/>
          <a:effectRef idx="0"/>
          <a:fontRef idx="minor"/>
        </p:style>
        <p:txBody>
          <a:bodyPr lIns="90000" rIns="90000" tIns="45000" bIns="45000" anchor="ctr">
            <a:normAutofit fontScale="41000"/>
          </a:bodyPr>
          <a:p>
            <a:pPr>
              <a:lnSpc>
                <a:spcPct val="90000"/>
              </a:lnSpc>
            </a:pPr>
            <a:r>
              <a:rPr b="1" lang="hr-HR" sz="4800" spc="-1" strike="noStrike">
                <a:solidFill>
                  <a:srgbClr val="c00000"/>
                </a:solidFill>
                <a:latin typeface="Calibri Light"/>
                <a:ea typeface="DejaVu Sans"/>
              </a:rPr>
              <a:t>Strukovni kurikul:AUTOMEHATRONIČAR - MEHANIČAR ZA SKUTERE I BICIKLE / AUTOMEHATRONIČARKA – MEHANIČARKA ZA SKUTERE I BICIKLE</a:t>
            </a:r>
            <a:endParaRPr b="0" lang="hr-HR" sz="4800" spc="-1" strike="noStrike">
              <a:latin typeface="Arial"/>
            </a:endParaRPr>
          </a:p>
        </p:txBody>
      </p:sp>
      <p:pic>
        <p:nvPicPr>
          <p:cNvPr id="565" name="" descr=""/>
          <p:cNvPicPr/>
          <p:nvPr/>
        </p:nvPicPr>
        <p:blipFill>
          <a:blip r:embed="rId1"/>
          <a:stretch/>
        </p:blipFill>
        <p:spPr>
          <a:xfrm>
            <a:off x="720000" y="1064520"/>
            <a:ext cx="4496400" cy="5412240"/>
          </a:xfrm>
          <a:prstGeom prst="rect">
            <a:avLst/>
          </a:prstGeom>
          <a:ln w="0">
            <a:noFill/>
          </a:ln>
        </p:spPr>
      </p:pic>
      <p:pic>
        <p:nvPicPr>
          <p:cNvPr id="566" name="" descr=""/>
          <p:cNvPicPr/>
          <p:nvPr/>
        </p:nvPicPr>
        <p:blipFill>
          <a:blip r:embed="rId2"/>
          <a:stretch/>
        </p:blipFill>
        <p:spPr>
          <a:xfrm>
            <a:off x="5581440" y="1260000"/>
            <a:ext cx="4136760" cy="521676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CustomShape 1"/>
          <p:cNvSpPr/>
          <p:nvPr/>
        </p:nvSpPr>
        <p:spPr>
          <a:xfrm rot="21593400">
            <a:off x="1105920" y="96840"/>
            <a:ext cx="10731960" cy="1320840"/>
          </a:xfrm>
          <a:prstGeom prst="rect">
            <a:avLst/>
          </a:prstGeom>
          <a:noFill/>
          <a:ln w="0">
            <a:noFill/>
          </a:ln>
        </p:spPr>
        <p:style>
          <a:lnRef idx="0"/>
          <a:fillRef idx="0"/>
          <a:effectRef idx="0"/>
          <a:fontRef idx="minor"/>
        </p:style>
        <p:txBody>
          <a:bodyPr lIns="90000" rIns="90000" tIns="45000" bIns="45000" anchor="ctr">
            <a:normAutofit fontScale="42000"/>
          </a:bodyPr>
          <a:p>
            <a:pPr>
              <a:lnSpc>
                <a:spcPct val="90000"/>
              </a:lnSpc>
            </a:pPr>
            <a:r>
              <a:rPr b="1" lang="hr-HR" sz="4800" spc="-1" strike="noStrike">
                <a:solidFill>
                  <a:srgbClr val="c00000"/>
                </a:solidFill>
                <a:latin typeface="Calibri Light"/>
                <a:ea typeface="DejaVu Sans"/>
              </a:rPr>
              <a:t>Strukovni kurikul: AUTOMEHATRONIČAR - MEHANIČAR ZA SKUTERE I BICIKLE / AUTOMEHATRONIČARKA – MEHANIČARKA ZA SKUTERE I BICIKLE</a:t>
            </a:r>
            <a:endParaRPr b="0" lang="hr-HR" sz="4800" spc="-1" strike="noStrike">
              <a:latin typeface="Arial"/>
            </a:endParaRPr>
          </a:p>
        </p:txBody>
      </p:sp>
      <p:pic>
        <p:nvPicPr>
          <p:cNvPr id="568" name="" descr=""/>
          <p:cNvPicPr/>
          <p:nvPr/>
        </p:nvPicPr>
        <p:blipFill>
          <a:blip r:embed="rId1"/>
          <a:stretch/>
        </p:blipFill>
        <p:spPr>
          <a:xfrm>
            <a:off x="3420000" y="973800"/>
            <a:ext cx="4136760" cy="523368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CustomShape 1"/>
          <p:cNvSpPr/>
          <p:nvPr/>
        </p:nvSpPr>
        <p:spPr>
          <a:xfrm>
            <a:off x="520560" y="2291400"/>
            <a:ext cx="4749480" cy="3564360"/>
          </a:xfrm>
          <a:prstGeom prst="rect">
            <a:avLst/>
          </a:prstGeom>
          <a:noFill/>
          <a:ln w="0">
            <a:noFill/>
          </a:ln>
        </p:spPr>
        <p:style>
          <a:lnRef idx="0"/>
          <a:fillRef idx="0"/>
          <a:effectRef idx="0"/>
          <a:fontRef idx="minor"/>
        </p:style>
        <p:txBody>
          <a:bodyPr lIns="90000" rIns="90000" tIns="45000" bIns="45000">
            <a:noAutofit/>
          </a:bodyPr>
          <a:p>
            <a:pPr marL="343080" indent="-338400">
              <a:lnSpc>
                <a:spcPct val="100000"/>
              </a:lnSpc>
              <a:spcBef>
                <a:spcPts val="1001"/>
              </a:spcBef>
              <a:buClr>
                <a:srgbClr val="000000"/>
              </a:buClr>
              <a:buFont typeface="Arial"/>
              <a:buChar char="•"/>
            </a:pPr>
            <a:r>
              <a:rPr b="0" lang="hr-HR" sz="2400" spc="-1" strike="noStrike">
                <a:solidFill>
                  <a:srgbClr val="000000"/>
                </a:solidFill>
                <a:latin typeface="Calibri"/>
                <a:ea typeface="Verdana"/>
              </a:rPr>
              <a:t>logična i smislena cjelina koja povezuje skupove ishoda učenja</a:t>
            </a:r>
            <a:endParaRPr b="0" lang="hr-HR" sz="2400" spc="-1" strike="noStrike">
              <a:latin typeface="Arial"/>
            </a:endParaRPr>
          </a:p>
          <a:p>
            <a:pPr marL="343080" indent="-338400">
              <a:lnSpc>
                <a:spcPct val="100000"/>
              </a:lnSpc>
              <a:spcBef>
                <a:spcPts val="1001"/>
              </a:spcBef>
              <a:buClr>
                <a:srgbClr val="000000"/>
              </a:buClr>
              <a:buFont typeface="Arial"/>
              <a:buChar char="•"/>
            </a:pPr>
            <a:r>
              <a:rPr b="0" lang="hr-HR" sz="2400" spc="-1" strike="noStrike">
                <a:solidFill>
                  <a:srgbClr val="000000"/>
                </a:solidFill>
                <a:latin typeface="Calibri"/>
                <a:ea typeface="Verdana"/>
              </a:rPr>
              <a:t>nije isto što i nastavni predmet</a:t>
            </a:r>
            <a:endParaRPr b="0" lang="hr-HR" sz="2400" spc="-1" strike="noStrike">
              <a:latin typeface="Arial"/>
            </a:endParaRPr>
          </a:p>
          <a:p>
            <a:pPr marL="343080" indent="-338400">
              <a:lnSpc>
                <a:spcPct val="115000"/>
              </a:lnSpc>
              <a:spcAft>
                <a:spcPts val="601"/>
              </a:spcAft>
              <a:buClr>
                <a:srgbClr val="000000"/>
              </a:buClr>
              <a:buFont typeface="Arial"/>
              <a:buChar char="•"/>
            </a:pPr>
            <a:r>
              <a:rPr b="0" lang="hr-HR" sz="2400" spc="-1" strike="noStrike">
                <a:solidFill>
                  <a:srgbClr val="000000"/>
                </a:solidFill>
                <a:latin typeface="Calibri"/>
                <a:ea typeface="Verdana"/>
              </a:rPr>
              <a:t>povezuje oblike učenja koji se temelje na radu s teorijskim sadržajima</a:t>
            </a:r>
            <a:endParaRPr b="0" lang="hr-HR" sz="2400" spc="-1" strike="noStrike">
              <a:latin typeface="Arial"/>
            </a:endParaRPr>
          </a:p>
          <a:p>
            <a:pPr marL="343080" indent="-338400">
              <a:lnSpc>
                <a:spcPct val="115000"/>
              </a:lnSpc>
              <a:spcAft>
                <a:spcPts val="601"/>
              </a:spcAft>
              <a:buClr>
                <a:srgbClr val="000000"/>
              </a:buClr>
              <a:buFont typeface="Arial"/>
              <a:buChar char="•"/>
            </a:pPr>
            <a:r>
              <a:rPr b="0" lang="hr-HR" sz="2400" spc="-1" strike="noStrike">
                <a:solidFill>
                  <a:srgbClr val="000000"/>
                </a:solidFill>
                <a:latin typeface="Calibri"/>
                <a:ea typeface="Verdana"/>
              </a:rPr>
              <a:t>podržava primjenu problemskog, projektnog i istraživačkog učenja </a:t>
            </a:r>
            <a:endParaRPr b="0" lang="hr-HR" sz="2400" spc="-1" strike="noStrike">
              <a:latin typeface="Arial"/>
            </a:endParaRPr>
          </a:p>
          <a:p>
            <a:pPr algn="ctr">
              <a:lnSpc>
                <a:spcPct val="100000"/>
              </a:lnSpc>
              <a:spcBef>
                <a:spcPts val="1001"/>
              </a:spcBef>
            </a:pPr>
            <a:endParaRPr b="0" lang="hr-HR" sz="2400" spc="-1" strike="noStrike">
              <a:latin typeface="Arial"/>
            </a:endParaRPr>
          </a:p>
          <a:p>
            <a:pPr algn="ctr">
              <a:lnSpc>
                <a:spcPct val="100000"/>
              </a:lnSpc>
              <a:spcBef>
                <a:spcPts val="1001"/>
              </a:spcBef>
              <a:tabLst>
                <a:tab algn="l" pos="0"/>
              </a:tabLst>
            </a:pPr>
            <a:endParaRPr b="0" lang="hr-HR" sz="2400" spc="-1" strike="noStrike">
              <a:latin typeface="Arial"/>
            </a:endParaRPr>
          </a:p>
          <a:p>
            <a:pPr algn="ctr">
              <a:lnSpc>
                <a:spcPct val="100000"/>
              </a:lnSpc>
              <a:spcBef>
                <a:spcPts val="1001"/>
              </a:spcBef>
              <a:tabLst>
                <a:tab algn="l" pos="0"/>
              </a:tabLst>
            </a:pPr>
            <a:endParaRPr b="0" lang="hr-HR" sz="2400" spc="-1" strike="noStrike">
              <a:latin typeface="Arial"/>
            </a:endParaRPr>
          </a:p>
          <a:p>
            <a:pPr algn="ctr">
              <a:lnSpc>
                <a:spcPct val="100000"/>
              </a:lnSpc>
              <a:spcBef>
                <a:spcPts val="1001"/>
              </a:spcBef>
              <a:tabLst>
                <a:tab algn="l" pos="0"/>
              </a:tabLst>
            </a:pPr>
            <a:endParaRPr b="0" lang="hr-HR" sz="2400" spc="-1" strike="noStrike">
              <a:latin typeface="Arial"/>
            </a:endParaRPr>
          </a:p>
        </p:txBody>
      </p:sp>
      <p:sp>
        <p:nvSpPr>
          <p:cNvPr id="570" name="CustomShape 2"/>
          <p:cNvSpPr/>
          <p:nvPr/>
        </p:nvSpPr>
        <p:spPr>
          <a:xfrm>
            <a:off x="847080" y="640800"/>
            <a:ext cx="10492920" cy="1250280"/>
          </a:xfrm>
          <a:prstGeom prst="rect">
            <a:avLst/>
          </a:prstGeom>
          <a:noFill/>
          <a:ln w="0">
            <a:noFill/>
          </a:ln>
        </p:spPr>
        <p:style>
          <a:lnRef idx="0"/>
          <a:fillRef idx="0"/>
          <a:effectRef idx="0"/>
          <a:fontRef idx="minor"/>
        </p:style>
        <p:txBody>
          <a:bodyPr lIns="90000" rIns="90000" tIns="45000" bIns="45000">
            <a:noAutofit/>
          </a:bodyPr>
          <a:p>
            <a:pPr algn="ctr">
              <a:lnSpc>
                <a:spcPct val="90000"/>
              </a:lnSpc>
            </a:pPr>
            <a:r>
              <a:rPr b="1" lang="hr-HR" sz="5400" spc="-1" strike="noStrike">
                <a:solidFill>
                  <a:srgbClr val="c00000"/>
                </a:solidFill>
                <a:latin typeface="Calibri Light"/>
                <a:ea typeface="DejaVu Sans"/>
              </a:rPr>
              <a:t>Moduli u strukovnom kurikulumu </a:t>
            </a:r>
            <a:endParaRPr b="0" lang="hr-HR" sz="5400" spc="-1" strike="noStrike">
              <a:latin typeface="Arial"/>
            </a:endParaRPr>
          </a:p>
        </p:txBody>
      </p:sp>
      <p:pic>
        <p:nvPicPr>
          <p:cNvPr id="571" name="Slika 3" descr=""/>
          <p:cNvPicPr/>
          <p:nvPr/>
        </p:nvPicPr>
        <p:blipFill>
          <a:blip r:embed="rId1"/>
          <a:stretch/>
        </p:blipFill>
        <p:spPr>
          <a:xfrm>
            <a:off x="5275080" y="2291400"/>
            <a:ext cx="6091200" cy="3424320"/>
          </a:xfrm>
          <a:prstGeom prst="rect">
            <a:avLst/>
          </a:prstGeom>
          <a:ln w="0">
            <a:noFill/>
          </a:ln>
        </p:spPr>
      </p:pic>
    </p:spTree>
  </p:cSld>
  <p:transition spd="slow">
    <p:push dir="u"/>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CustomShape 1"/>
          <p:cNvSpPr/>
          <p:nvPr/>
        </p:nvSpPr>
        <p:spPr>
          <a:xfrm>
            <a:off x="1106640" y="86760"/>
            <a:ext cx="10731960" cy="1320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r>
              <a:rPr b="1" lang="hr-HR" sz="4000" spc="-1" strike="noStrike">
                <a:solidFill>
                  <a:srgbClr val="c00000"/>
                </a:solidFill>
                <a:latin typeface="Calibri Light"/>
                <a:ea typeface="DejaVu Sans"/>
              </a:rPr>
              <a:t>Strukovni kurikul</a:t>
            </a:r>
            <a:endParaRPr b="0" lang="hr-HR" sz="4000" spc="-1" strike="noStrike">
              <a:latin typeface="Arial"/>
            </a:endParaRPr>
          </a:p>
          <a:p>
            <a:pPr algn="ctr">
              <a:lnSpc>
                <a:spcPct val="90000"/>
              </a:lnSpc>
            </a:pPr>
            <a:r>
              <a:rPr b="1" lang="hr-HR" sz="4000" spc="-1" strike="noStrike">
                <a:solidFill>
                  <a:srgbClr val="c00000"/>
                </a:solidFill>
                <a:latin typeface="Calibri Light"/>
                <a:ea typeface="DejaVu Sans"/>
              </a:rPr>
              <a:t>Modul: Osnove strojarstva </a:t>
            </a:r>
            <a:endParaRPr b="0" lang="hr-HR" sz="4000" spc="-1" strike="noStrike">
              <a:latin typeface="Arial"/>
            </a:endParaRPr>
          </a:p>
        </p:txBody>
      </p:sp>
      <p:pic>
        <p:nvPicPr>
          <p:cNvPr id="573" name="" descr=""/>
          <p:cNvPicPr/>
          <p:nvPr/>
        </p:nvPicPr>
        <p:blipFill>
          <a:blip r:embed="rId1"/>
          <a:stretch/>
        </p:blipFill>
        <p:spPr>
          <a:xfrm>
            <a:off x="900000" y="1144440"/>
            <a:ext cx="4496760" cy="5152320"/>
          </a:xfrm>
          <a:prstGeom prst="rect">
            <a:avLst/>
          </a:prstGeom>
          <a:ln w="0">
            <a:noFill/>
          </a:ln>
        </p:spPr>
      </p:pic>
      <p:pic>
        <p:nvPicPr>
          <p:cNvPr id="574" name="" descr=""/>
          <p:cNvPicPr/>
          <p:nvPr/>
        </p:nvPicPr>
        <p:blipFill>
          <a:blip r:embed="rId2"/>
          <a:stretch/>
        </p:blipFill>
        <p:spPr>
          <a:xfrm>
            <a:off x="6120000" y="1260000"/>
            <a:ext cx="4457880" cy="485676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CustomShape 1"/>
          <p:cNvSpPr/>
          <p:nvPr/>
        </p:nvSpPr>
        <p:spPr>
          <a:xfrm>
            <a:off x="1106640" y="86760"/>
            <a:ext cx="10731960" cy="1320840"/>
          </a:xfrm>
          <a:prstGeom prst="rect">
            <a:avLst/>
          </a:prstGeom>
          <a:noFill/>
          <a:ln w="0">
            <a:noFill/>
          </a:ln>
        </p:spPr>
        <p:style>
          <a:lnRef idx="0"/>
          <a:fillRef idx="0"/>
          <a:effectRef idx="0"/>
          <a:fontRef idx="minor"/>
        </p:style>
      </p:sp>
      <p:pic>
        <p:nvPicPr>
          <p:cNvPr id="576" name="" descr=""/>
          <p:cNvPicPr/>
          <p:nvPr/>
        </p:nvPicPr>
        <p:blipFill>
          <a:blip r:embed="rId1"/>
          <a:stretch/>
        </p:blipFill>
        <p:spPr>
          <a:xfrm>
            <a:off x="360000" y="1260360"/>
            <a:ext cx="6073200" cy="3417480"/>
          </a:xfrm>
          <a:prstGeom prst="rect">
            <a:avLst/>
          </a:prstGeom>
          <a:ln w="0">
            <a:noFill/>
          </a:ln>
        </p:spPr>
      </p:pic>
      <p:pic>
        <p:nvPicPr>
          <p:cNvPr id="577" name="" descr=""/>
          <p:cNvPicPr/>
          <p:nvPr/>
        </p:nvPicPr>
        <p:blipFill>
          <a:blip r:embed="rId2"/>
          <a:stretch/>
        </p:blipFill>
        <p:spPr>
          <a:xfrm>
            <a:off x="6840000" y="900000"/>
            <a:ext cx="4677840" cy="5739120"/>
          </a:xfrm>
          <a:prstGeom prst="rect">
            <a:avLst/>
          </a:prstGeom>
          <a:ln w="0">
            <a:noFill/>
          </a:ln>
        </p:spPr>
      </p:pic>
      <p:sp>
        <p:nvSpPr>
          <p:cNvPr id="578" name="CustomShape 2"/>
          <p:cNvSpPr/>
          <p:nvPr/>
        </p:nvSpPr>
        <p:spPr>
          <a:xfrm>
            <a:off x="1620000" y="180000"/>
            <a:ext cx="5630040" cy="1103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hr-HR" sz="4000" spc="-1" strike="noStrike">
                <a:solidFill>
                  <a:srgbClr val="c00000"/>
                </a:solidFill>
                <a:latin typeface="Calibri Light"/>
                <a:ea typeface="DejaVu Sans"/>
              </a:rPr>
              <a:t>Strukovni kurikul</a:t>
            </a:r>
            <a:endParaRPr b="0" lang="hr-HR" sz="4000" spc="-1" strike="noStrike">
              <a:latin typeface="Arial"/>
            </a:endParaRPr>
          </a:p>
          <a:p>
            <a:pPr>
              <a:lnSpc>
                <a:spcPct val="100000"/>
              </a:lnSpc>
            </a:pPr>
            <a:r>
              <a:rPr b="1" lang="hr-HR" sz="4000" spc="-1" strike="noStrike">
                <a:solidFill>
                  <a:srgbClr val="c00000"/>
                </a:solidFill>
                <a:latin typeface="Calibri Light"/>
                <a:ea typeface="DejaVu Sans"/>
              </a:rPr>
              <a:t>Modul: Osnove strojarstva </a:t>
            </a:r>
            <a:endParaRPr b="0" lang="hr-HR" sz="4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5" name="CustomShape 1"/>
          <p:cNvSpPr/>
          <p:nvPr/>
        </p:nvSpPr>
        <p:spPr>
          <a:xfrm>
            <a:off x="635040" y="640800"/>
            <a:ext cx="3599280" cy="55785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hr-HR" sz="4600" spc="-1" strike="noStrike">
                <a:solidFill>
                  <a:srgbClr val="c00000"/>
                </a:solidFill>
                <a:latin typeface="Calibri Light"/>
                <a:ea typeface="DejaVu Sans"/>
              </a:rPr>
              <a:t>CILJ RADIONICE I ISHODI UČENJA</a:t>
            </a:r>
            <a:endParaRPr b="0" lang="hr-HR" sz="4600" spc="-1" strike="noStrike">
              <a:latin typeface="Arial"/>
            </a:endParaRPr>
          </a:p>
        </p:txBody>
      </p:sp>
      <p:grpSp>
        <p:nvGrpSpPr>
          <p:cNvPr id="326" name="Group 2"/>
          <p:cNvGrpSpPr/>
          <p:nvPr/>
        </p:nvGrpSpPr>
        <p:grpSpPr>
          <a:xfrm>
            <a:off x="4655880" y="640800"/>
            <a:ext cx="6900480" cy="5878440"/>
            <a:chOff x="4655880" y="640800"/>
            <a:chExt cx="6900480" cy="5878440"/>
          </a:xfrm>
        </p:grpSpPr>
        <p:sp>
          <p:nvSpPr>
            <p:cNvPr id="327" name="CustomShape 3"/>
            <p:cNvSpPr/>
            <p:nvPr/>
          </p:nvSpPr>
          <p:spPr>
            <a:xfrm>
              <a:off x="4656600" y="640800"/>
              <a:ext cx="6895800" cy="5878440"/>
            </a:xfrm>
            <a:prstGeom prst="rect">
              <a:avLst/>
            </a:prstGeom>
            <a:noFill/>
            <a:ln w="0">
              <a:noFill/>
            </a:ln>
          </p:spPr>
          <p:style>
            <a:lnRef idx="0"/>
            <a:fillRef idx="0"/>
            <a:effectRef idx="0"/>
            <a:fontRef idx="minor"/>
          </p:style>
        </p:sp>
        <p:sp>
          <p:nvSpPr>
            <p:cNvPr id="328" name="Line 4"/>
            <p:cNvSpPr/>
            <p:nvPr/>
          </p:nvSpPr>
          <p:spPr>
            <a:xfrm>
              <a:off x="4655880" y="644040"/>
              <a:ext cx="6900480" cy="0"/>
            </a:xfrm>
            <a:prstGeom prst="line">
              <a:avLst/>
            </a:prstGeom>
            <a:ln w="12600">
              <a:solidFill>
                <a:srgbClr val="8bc145"/>
              </a:solidFill>
              <a:miter/>
            </a:ln>
          </p:spPr>
          <p:style>
            <a:lnRef idx="0"/>
            <a:fillRef idx="0"/>
            <a:effectRef idx="0"/>
            <a:fontRef idx="minor"/>
          </p:style>
        </p:sp>
        <p:sp>
          <p:nvSpPr>
            <p:cNvPr id="329" name="CustomShape 5"/>
            <p:cNvSpPr/>
            <p:nvPr/>
          </p:nvSpPr>
          <p:spPr>
            <a:xfrm>
              <a:off x="4656600" y="645120"/>
              <a:ext cx="6895800" cy="956160"/>
            </a:xfrm>
            <a:prstGeom prst="rect">
              <a:avLst/>
            </a:prstGeom>
            <a:noFill/>
            <a:ln w="0">
              <a:noFill/>
            </a:ln>
          </p:spPr>
          <p:style>
            <a:lnRef idx="0"/>
            <a:fillRef idx="0"/>
            <a:effectRef idx="0"/>
            <a:fontRef idx="minor"/>
          </p:style>
        </p:sp>
        <p:sp>
          <p:nvSpPr>
            <p:cNvPr id="330" name="Line 6"/>
            <p:cNvSpPr/>
            <p:nvPr/>
          </p:nvSpPr>
          <p:spPr>
            <a:xfrm>
              <a:off x="4655880" y="1605240"/>
              <a:ext cx="6900480" cy="0"/>
            </a:xfrm>
            <a:prstGeom prst="line">
              <a:avLst/>
            </a:prstGeom>
            <a:ln w="12600">
              <a:solidFill>
                <a:srgbClr val="36afce"/>
              </a:solidFill>
              <a:miter/>
            </a:ln>
          </p:spPr>
          <p:style>
            <a:lnRef idx="0"/>
            <a:fillRef idx="0"/>
            <a:effectRef idx="0"/>
            <a:fontRef idx="minor"/>
          </p:style>
        </p:sp>
        <p:sp>
          <p:nvSpPr>
            <p:cNvPr id="331" name="CustomShape 7"/>
            <p:cNvSpPr/>
            <p:nvPr/>
          </p:nvSpPr>
          <p:spPr>
            <a:xfrm>
              <a:off x="4656600" y="644040"/>
              <a:ext cx="6895800" cy="582480"/>
            </a:xfrm>
            <a:prstGeom prst="rect">
              <a:avLst/>
            </a:prstGeom>
            <a:noFill/>
            <a:ln w="0">
              <a:noFill/>
            </a:ln>
          </p:spPr>
          <p:style>
            <a:lnRef idx="0"/>
            <a:fillRef idx="0"/>
            <a:effectRef idx="0"/>
            <a:fontRef idx="minor"/>
          </p:style>
          <p:txBody>
            <a:bodyPr lIns="76320" rIns="76320" tIns="76320" bIns="76320">
              <a:noAutofit/>
            </a:bodyPr>
            <a:p>
              <a:pPr algn="just">
                <a:lnSpc>
                  <a:spcPct val="90000"/>
                </a:lnSpc>
                <a:spcAft>
                  <a:spcPts val="700"/>
                </a:spcAft>
                <a:tabLst>
                  <a:tab algn="l" pos="0"/>
                </a:tabLst>
              </a:pPr>
              <a:r>
                <a:rPr b="1" lang="hr-HR" sz="2000" spc="-1" strike="noStrike" u="sng">
                  <a:solidFill>
                    <a:srgbClr val="000000"/>
                  </a:solidFill>
                  <a:uFillTx/>
                  <a:latin typeface="Calibri"/>
                  <a:ea typeface="DejaVu Sans"/>
                </a:rPr>
                <a:t>CILJ:</a:t>
              </a:r>
              <a:r>
                <a:rPr b="1" lang="hr-HR" sz="2000" spc="-1" strike="noStrike">
                  <a:solidFill>
                    <a:srgbClr val="000000"/>
                  </a:solidFill>
                  <a:latin typeface="Calibri"/>
                  <a:ea typeface="DejaVu Sans"/>
                </a:rPr>
                <a:t>                                                                                                                                                               </a:t>
              </a:r>
              <a:r>
                <a:rPr b="0" lang="hr-HR" sz="2000" spc="-1" strike="noStrike">
                  <a:solidFill>
                    <a:srgbClr val="000000"/>
                  </a:solidFill>
                  <a:latin typeface="Calibri"/>
                  <a:ea typeface="DejaVu Sans"/>
                </a:rPr>
                <a:t>Jačanje kompetencija strukovnih nastavnika u razumijevanju i primjeni izrađenih modularnih strukovnih kurikula</a:t>
              </a:r>
              <a:endParaRPr b="0" lang="hr-HR" sz="2000" spc="-1" strike="noStrike">
                <a:latin typeface="Arial"/>
              </a:endParaRPr>
            </a:p>
          </p:txBody>
        </p:sp>
        <p:sp>
          <p:nvSpPr>
            <p:cNvPr id="332" name="Line 8"/>
            <p:cNvSpPr/>
            <p:nvPr/>
          </p:nvSpPr>
          <p:spPr>
            <a:xfrm>
              <a:off x="4655880" y="2005920"/>
              <a:ext cx="6900480" cy="0"/>
            </a:xfrm>
            <a:prstGeom prst="line">
              <a:avLst/>
            </a:prstGeom>
            <a:ln w="12600">
              <a:solidFill>
                <a:srgbClr val="1d6fa9"/>
              </a:solidFill>
              <a:miter/>
            </a:ln>
          </p:spPr>
          <p:style>
            <a:lnRef idx="0"/>
            <a:fillRef idx="0"/>
            <a:effectRef idx="0"/>
            <a:fontRef idx="minor"/>
          </p:style>
        </p:sp>
        <p:sp>
          <p:nvSpPr>
            <p:cNvPr id="333" name="CustomShape 9"/>
            <p:cNvSpPr/>
            <p:nvPr/>
          </p:nvSpPr>
          <p:spPr>
            <a:xfrm>
              <a:off x="4656600" y="1896120"/>
              <a:ext cx="6895800" cy="478440"/>
            </a:xfrm>
            <a:prstGeom prst="rect">
              <a:avLst/>
            </a:prstGeom>
            <a:noFill/>
            <a:ln w="0">
              <a:noFill/>
            </a:ln>
          </p:spPr>
          <p:style>
            <a:lnRef idx="0"/>
            <a:fillRef idx="0"/>
            <a:effectRef idx="0"/>
            <a:fontRef idx="minor"/>
          </p:style>
          <p:txBody>
            <a:bodyPr lIns="68760" rIns="68760" tIns="68760" bIns="68760">
              <a:noAutofit/>
            </a:bodyPr>
            <a:p>
              <a:pPr>
                <a:lnSpc>
                  <a:spcPct val="90000"/>
                </a:lnSpc>
                <a:spcAft>
                  <a:spcPts val="629"/>
                </a:spcAft>
                <a:tabLst>
                  <a:tab algn="l" pos="0"/>
                </a:tabLst>
              </a:pPr>
              <a:endParaRPr b="0" lang="hr-HR" sz="1800" spc="-1" strike="noStrike">
                <a:latin typeface="Arial"/>
              </a:endParaRPr>
            </a:p>
            <a:p>
              <a:pPr>
                <a:lnSpc>
                  <a:spcPct val="90000"/>
                </a:lnSpc>
                <a:spcAft>
                  <a:spcPts val="629"/>
                </a:spcAft>
                <a:tabLst>
                  <a:tab algn="l" pos="0"/>
                </a:tabLst>
              </a:pPr>
              <a:r>
                <a:rPr b="1" lang="hr-HR" sz="1800" spc="-1" strike="noStrike" u="sng">
                  <a:solidFill>
                    <a:srgbClr val="000000"/>
                  </a:solidFill>
                  <a:uFillTx/>
                  <a:latin typeface="Calibri"/>
                  <a:ea typeface="DejaVu Sans"/>
                </a:rPr>
                <a:t>ISHODI UČENJA: </a:t>
              </a:r>
              <a:endParaRPr b="0" lang="hr-HR" sz="1800" spc="-1" strike="noStrike">
                <a:latin typeface="Arial"/>
              </a:endParaRPr>
            </a:p>
            <a:p>
              <a:pPr>
                <a:lnSpc>
                  <a:spcPct val="90000"/>
                </a:lnSpc>
                <a:spcAft>
                  <a:spcPts val="700"/>
                </a:spcAft>
                <a:tabLst>
                  <a:tab algn="l" pos="0"/>
                </a:tabLst>
              </a:pPr>
              <a:r>
                <a:rPr b="0" lang="hr-HR" sz="2000" spc="-1" strike="noStrike">
                  <a:solidFill>
                    <a:srgbClr val="000000"/>
                  </a:solidFill>
                  <a:latin typeface="Calibri"/>
                  <a:ea typeface="DejaVu Sans"/>
                </a:rPr>
                <a:t>Razlikovati kurikulske dokumente</a:t>
              </a:r>
              <a:endParaRPr b="0" lang="hr-HR" sz="2000" spc="-1" strike="noStrike">
                <a:latin typeface="Arial"/>
              </a:endParaRPr>
            </a:p>
          </p:txBody>
        </p:sp>
        <p:sp>
          <p:nvSpPr>
            <p:cNvPr id="334" name="Line 10"/>
            <p:cNvSpPr/>
            <p:nvPr/>
          </p:nvSpPr>
          <p:spPr>
            <a:xfrm>
              <a:off x="4655880" y="3137760"/>
              <a:ext cx="6900480" cy="0"/>
            </a:xfrm>
            <a:prstGeom prst="line">
              <a:avLst/>
            </a:prstGeom>
            <a:ln w="12600">
              <a:solidFill>
                <a:srgbClr val="b74919"/>
              </a:solidFill>
              <a:miter/>
            </a:ln>
          </p:spPr>
          <p:style>
            <a:lnRef idx="0"/>
            <a:fillRef idx="0"/>
            <a:effectRef idx="0"/>
            <a:fontRef idx="minor"/>
          </p:style>
        </p:sp>
        <p:sp>
          <p:nvSpPr>
            <p:cNvPr id="335" name="CustomShape 11"/>
            <p:cNvSpPr/>
            <p:nvPr/>
          </p:nvSpPr>
          <p:spPr>
            <a:xfrm>
              <a:off x="4656600" y="2661840"/>
              <a:ext cx="6895800" cy="956160"/>
            </a:xfrm>
            <a:prstGeom prst="rect">
              <a:avLst/>
            </a:prstGeom>
            <a:noFill/>
            <a:ln w="0">
              <a:noFill/>
            </a:ln>
          </p:spPr>
          <p:style>
            <a:lnRef idx="0"/>
            <a:fillRef idx="0"/>
            <a:effectRef idx="0"/>
            <a:fontRef idx="minor"/>
          </p:style>
          <p:txBody>
            <a:bodyPr lIns="34200" rIns="34200" tIns="34200" bIns="34200">
              <a:noAutofit/>
            </a:bodyPr>
            <a:p>
              <a:pPr>
                <a:lnSpc>
                  <a:spcPct val="90000"/>
                </a:lnSpc>
                <a:spcAft>
                  <a:spcPts val="315"/>
                </a:spcAft>
                <a:tabLst>
                  <a:tab algn="l" pos="0"/>
                </a:tabLst>
              </a:pPr>
              <a:endParaRPr b="0" lang="hr-HR" sz="1800" spc="-1" strike="noStrike">
                <a:latin typeface="Arial"/>
              </a:endParaRPr>
            </a:p>
            <a:p>
              <a:pPr>
                <a:lnSpc>
                  <a:spcPct val="90000"/>
                </a:lnSpc>
                <a:spcAft>
                  <a:spcPts val="700"/>
                </a:spcAft>
                <a:tabLst>
                  <a:tab algn="l" pos="0"/>
                </a:tabLst>
              </a:pPr>
              <a:endParaRPr b="0" lang="hr-HR" sz="1800" spc="-1" strike="noStrike">
                <a:latin typeface="Arial"/>
              </a:endParaRPr>
            </a:p>
            <a:p>
              <a:pPr>
                <a:lnSpc>
                  <a:spcPct val="90000"/>
                </a:lnSpc>
                <a:spcAft>
                  <a:spcPts val="700"/>
                </a:spcAft>
                <a:tabLst>
                  <a:tab algn="l" pos="0"/>
                </a:tabLst>
              </a:pPr>
              <a:r>
                <a:rPr b="0" lang="hr-HR" sz="2000" spc="-1" strike="noStrike">
                  <a:solidFill>
                    <a:srgbClr val="000000"/>
                  </a:solidFill>
                  <a:latin typeface="Calibri"/>
                  <a:ea typeface="DejaVu Sans"/>
                </a:rPr>
                <a:t>Objasniti sastavnice strukovnih kurikula s naglaskom na module</a:t>
              </a:r>
              <a:endParaRPr b="0" lang="hr-HR" sz="2000" spc="-1" strike="noStrike">
                <a:latin typeface="Arial"/>
              </a:endParaRPr>
            </a:p>
          </p:txBody>
        </p:sp>
        <p:sp>
          <p:nvSpPr>
            <p:cNvPr id="336" name="Line 12"/>
            <p:cNvSpPr/>
            <p:nvPr/>
          </p:nvSpPr>
          <p:spPr>
            <a:xfrm>
              <a:off x="4655880" y="4038840"/>
              <a:ext cx="6900480" cy="0"/>
            </a:xfrm>
            <a:prstGeom prst="line">
              <a:avLst/>
            </a:prstGeom>
            <a:ln w="12600">
              <a:solidFill>
                <a:srgbClr val="f19d19"/>
              </a:solidFill>
              <a:miter/>
            </a:ln>
          </p:spPr>
          <p:style>
            <a:lnRef idx="0"/>
            <a:fillRef idx="0"/>
            <a:effectRef idx="0"/>
            <a:fontRef idx="minor"/>
          </p:style>
        </p:sp>
        <p:sp>
          <p:nvSpPr>
            <p:cNvPr id="337" name="CustomShape 13"/>
            <p:cNvSpPr/>
            <p:nvPr/>
          </p:nvSpPr>
          <p:spPr>
            <a:xfrm>
              <a:off x="4656600" y="3767760"/>
              <a:ext cx="6895800" cy="956160"/>
            </a:xfrm>
            <a:prstGeom prst="rect">
              <a:avLst/>
            </a:prstGeom>
            <a:noFill/>
            <a:ln w="0">
              <a:noFill/>
            </a:ln>
          </p:spPr>
          <p:style>
            <a:lnRef idx="0"/>
            <a:fillRef idx="0"/>
            <a:effectRef idx="0"/>
            <a:fontRef idx="minor"/>
          </p:style>
          <p:txBody>
            <a:bodyPr lIns="76320" rIns="76320" tIns="76320" bIns="76320">
              <a:noAutofit/>
            </a:bodyPr>
            <a:p>
              <a:pPr>
                <a:lnSpc>
                  <a:spcPct val="90000"/>
                </a:lnSpc>
                <a:spcAft>
                  <a:spcPts val="700"/>
                </a:spcAft>
                <a:tabLst>
                  <a:tab algn="l" pos="0"/>
                </a:tabLst>
              </a:pPr>
              <a:endParaRPr b="0" lang="hr-HR" sz="1800" spc="-1" strike="noStrike">
                <a:latin typeface="Arial"/>
              </a:endParaRPr>
            </a:p>
            <a:p>
              <a:pPr>
                <a:lnSpc>
                  <a:spcPct val="90000"/>
                </a:lnSpc>
                <a:spcAft>
                  <a:spcPts val="700"/>
                </a:spcAft>
                <a:tabLst>
                  <a:tab algn="l" pos="0"/>
                </a:tabLst>
              </a:pPr>
              <a:r>
                <a:rPr b="0" lang="hr-HR" sz="2000" spc="-1" strike="noStrike">
                  <a:solidFill>
                    <a:srgbClr val="000000"/>
                  </a:solidFill>
                  <a:latin typeface="Calibri"/>
                  <a:ea typeface="DejaVu Sans"/>
                </a:rPr>
                <a:t>Povezati ishode učenja s dominantnim nastavnim sustavom i    načinom i primjerom provjere</a:t>
              </a:r>
              <a:endParaRPr b="0" lang="hr-HR" sz="2000" spc="-1" strike="noStrike">
                <a:latin typeface="Arial"/>
              </a:endParaRPr>
            </a:p>
          </p:txBody>
        </p:sp>
        <p:sp>
          <p:nvSpPr>
            <p:cNvPr id="338" name="Line 14"/>
            <p:cNvSpPr/>
            <p:nvPr/>
          </p:nvSpPr>
          <p:spPr>
            <a:xfrm>
              <a:off x="4655880" y="4939200"/>
              <a:ext cx="6900480" cy="0"/>
            </a:xfrm>
            <a:prstGeom prst="line">
              <a:avLst/>
            </a:prstGeom>
            <a:ln w="12600">
              <a:solidFill>
                <a:srgbClr val="8bc145"/>
              </a:solidFill>
              <a:miter/>
            </a:ln>
          </p:spPr>
          <p:style>
            <a:lnRef idx="0"/>
            <a:fillRef idx="0"/>
            <a:effectRef idx="0"/>
            <a:fontRef idx="minor"/>
          </p:style>
        </p:sp>
        <p:sp>
          <p:nvSpPr>
            <p:cNvPr id="339" name="CustomShape 15"/>
            <p:cNvSpPr/>
            <p:nvPr/>
          </p:nvSpPr>
          <p:spPr>
            <a:xfrm>
              <a:off x="4656600" y="4597920"/>
              <a:ext cx="6895800" cy="956160"/>
            </a:xfrm>
            <a:prstGeom prst="rect">
              <a:avLst/>
            </a:prstGeom>
            <a:noFill/>
            <a:ln w="0">
              <a:noFill/>
            </a:ln>
          </p:spPr>
          <p:style>
            <a:lnRef idx="0"/>
            <a:fillRef idx="0"/>
            <a:effectRef idx="0"/>
            <a:fontRef idx="minor"/>
          </p:style>
          <p:txBody>
            <a:bodyPr lIns="76320" rIns="76320" tIns="76320" bIns="76320">
              <a:noAutofit/>
            </a:bodyPr>
            <a:p>
              <a:pPr>
                <a:lnSpc>
                  <a:spcPct val="90000"/>
                </a:lnSpc>
                <a:spcAft>
                  <a:spcPts val="700"/>
                </a:spcAft>
                <a:tabLst>
                  <a:tab algn="l" pos="0"/>
                </a:tabLst>
              </a:pPr>
              <a:endParaRPr b="0" lang="hr-HR" sz="1800" spc="-1" strike="noStrike">
                <a:latin typeface="Arial"/>
              </a:endParaRPr>
            </a:p>
            <a:p>
              <a:pPr>
                <a:lnSpc>
                  <a:spcPct val="90000"/>
                </a:lnSpc>
                <a:spcAft>
                  <a:spcPts val="700"/>
                </a:spcAft>
                <a:tabLst>
                  <a:tab algn="l" pos="0"/>
                </a:tabLst>
              </a:pPr>
              <a:r>
                <a:rPr b="0" lang="hr-HR" sz="2000" spc="-1" strike="noStrike">
                  <a:solidFill>
                    <a:srgbClr val="000000"/>
                  </a:solidFill>
                  <a:latin typeface="Calibri"/>
                  <a:ea typeface="DejaVu Sans"/>
                </a:rPr>
                <a:t>Izraditi zadatak, primjere aktivnosti i vrednovanje na zadanom primjeru modula</a:t>
              </a:r>
              <a:endParaRPr b="0" lang="hr-HR" sz="2000" spc="-1" strike="noStrike">
                <a:latin typeface="Arial"/>
              </a:endParaRPr>
            </a:p>
          </p:txBody>
        </p:sp>
        <p:sp>
          <p:nvSpPr>
            <p:cNvPr id="340" name="Line 16"/>
            <p:cNvSpPr/>
            <p:nvPr/>
          </p:nvSpPr>
          <p:spPr>
            <a:xfrm>
              <a:off x="4655880" y="5930280"/>
              <a:ext cx="6900480" cy="0"/>
            </a:xfrm>
            <a:prstGeom prst="line">
              <a:avLst/>
            </a:prstGeom>
            <a:ln w="12600">
              <a:solidFill>
                <a:srgbClr val="36afce"/>
              </a:solidFill>
              <a:miter/>
            </a:ln>
          </p:spPr>
          <p:style>
            <a:lnRef idx="0"/>
            <a:fillRef idx="0"/>
            <a:effectRef idx="0"/>
            <a:fontRef idx="minor"/>
          </p:style>
        </p:sp>
        <p:sp>
          <p:nvSpPr>
            <p:cNvPr id="341" name="CustomShape 17"/>
            <p:cNvSpPr/>
            <p:nvPr/>
          </p:nvSpPr>
          <p:spPr>
            <a:xfrm>
              <a:off x="4656600" y="5559120"/>
              <a:ext cx="6895800" cy="956160"/>
            </a:xfrm>
            <a:prstGeom prst="rect">
              <a:avLst/>
            </a:prstGeom>
            <a:noFill/>
            <a:ln w="0">
              <a:noFill/>
            </a:ln>
          </p:spPr>
          <p:style>
            <a:lnRef idx="0"/>
            <a:fillRef idx="0"/>
            <a:effectRef idx="0"/>
            <a:fontRef idx="minor"/>
          </p:style>
        </p:sp>
      </p:grpSp>
    </p:spTree>
  </p:cSld>
  <p:transition spd="slow">
    <p:push dir="u"/>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9" name="" descr=""/>
          <p:cNvPicPr/>
          <p:nvPr/>
        </p:nvPicPr>
        <p:blipFill>
          <a:blip r:embed="rId1"/>
          <a:stretch/>
        </p:blipFill>
        <p:spPr>
          <a:xfrm>
            <a:off x="720000" y="1260000"/>
            <a:ext cx="4497840" cy="5383080"/>
          </a:xfrm>
          <a:prstGeom prst="rect">
            <a:avLst/>
          </a:prstGeom>
          <a:ln w="0">
            <a:noFill/>
          </a:ln>
        </p:spPr>
      </p:pic>
      <p:pic>
        <p:nvPicPr>
          <p:cNvPr id="580" name="" descr=""/>
          <p:cNvPicPr/>
          <p:nvPr/>
        </p:nvPicPr>
        <p:blipFill>
          <a:blip r:embed="rId2"/>
          <a:stretch/>
        </p:blipFill>
        <p:spPr>
          <a:xfrm>
            <a:off x="5220000" y="1440000"/>
            <a:ext cx="5801040" cy="4137840"/>
          </a:xfrm>
          <a:prstGeom prst="rect">
            <a:avLst/>
          </a:prstGeom>
          <a:ln w="0">
            <a:noFill/>
          </a:ln>
        </p:spPr>
      </p:pic>
      <p:sp>
        <p:nvSpPr>
          <p:cNvPr id="581" name="CustomShape 1"/>
          <p:cNvSpPr/>
          <p:nvPr/>
        </p:nvSpPr>
        <p:spPr>
          <a:xfrm>
            <a:off x="1387800" y="154080"/>
            <a:ext cx="5630040" cy="1103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hr-HR" sz="4000" spc="-1" strike="noStrike">
                <a:solidFill>
                  <a:srgbClr val="c00000"/>
                </a:solidFill>
                <a:latin typeface="Calibri Light"/>
                <a:ea typeface="DejaVu Sans"/>
              </a:rPr>
              <a:t>Strukovni kurikul</a:t>
            </a:r>
            <a:endParaRPr b="0" lang="hr-HR" sz="4000" spc="-1" strike="noStrike">
              <a:latin typeface="Arial"/>
            </a:endParaRPr>
          </a:p>
          <a:p>
            <a:pPr>
              <a:lnSpc>
                <a:spcPct val="100000"/>
              </a:lnSpc>
            </a:pPr>
            <a:r>
              <a:rPr b="1" lang="hr-HR" sz="4000" spc="-1" strike="noStrike">
                <a:solidFill>
                  <a:srgbClr val="c00000"/>
                </a:solidFill>
                <a:latin typeface="Calibri Light"/>
                <a:ea typeface="DejaVu Sans"/>
              </a:rPr>
              <a:t>Modul: Osnove strojarstva </a:t>
            </a:r>
            <a:endParaRPr b="0" lang="hr-HR" sz="40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2" name="Picture 7" descr=""/>
          <p:cNvPicPr/>
          <p:nvPr/>
        </p:nvPicPr>
        <p:blipFill>
          <a:blip r:embed="rId1"/>
          <a:srcRect l="0" t="0" r="0" b="41278"/>
          <a:stretch/>
        </p:blipFill>
        <p:spPr>
          <a:xfrm>
            <a:off x="0" y="0"/>
            <a:ext cx="7281000" cy="5042880"/>
          </a:xfrm>
          <a:prstGeom prst="rect">
            <a:avLst/>
          </a:prstGeom>
          <a:ln w="0">
            <a:noFill/>
          </a:ln>
        </p:spPr>
      </p:pic>
      <p:pic>
        <p:nvPicPr>
          <p:cNvPr id="583" name="Picture 7" descr=""/>
          <p:cNvPicPr/>
          <p:nvPr/>
        </p:nvPicPr>
        <p:blipFill>
          <a:blip r:embed="rId2"/>
          <a:srcRect l="-50" t="58611" r="50" b="0"/>
          <a:stretch/>
        </p:blipFill>
        <p:spPr>
          <a:xfrm>
            <a:off x="4552920" y="3467160"/>
            <a:ext cx="7634160" cy="3725640"/>
          </a:xfrm>
          <a:prstGeom prst="rect">
            <a:avLst/>
          </a:prstGeom>
          <a:ln w="0">
            <a:noFill/>
          </a:ln>
        </p:spPr>
      </p:pic>
      <p:sp>
        <p:nvSpPr>
          <p:cNvPr id="584" name="CustomShape 1"/>
          <p:cNvSpPr/>
          <p:nvPr/>
        </p:nvSpPr>
        <p:spPr>
          <a:xfrm>
            <a:off x="8142480" y="415800"/>
            <a:ext cx="3674880" cy="2310840"/>
          </a:xfrm>
          <a:prstGeom prst="rect">
            <a:avLst/>
          </a:prstGeom>
          <a:noFill/>
          <a:ln w="0">
            <a:noFill/>
          </a:ln>
        </p:spPr>
        <p:style>
          <a:lnRef idx="0"/>
          <a:fillRef idx="0"/>
          <a:effectRef idx="0"/>
          <a:fontRef idx="minor"/>
        </p:style>
        <p:txBody>
          <a:bodyPr lIns="90000" rIns="90000" tIns="45000" bIns="45000" anchor="ctr">
            <a:spAutoFit/>
          </a:bodyPr>
          <a:p>
            <a:pPr algn="ctr">
              <a:lnSpc>
                <a:spcPct val="90000"/>
              </a:lnSpc>
              <a:tabLst>
                <a:tab algn="l" pos="0"/>
              </a:tabLst>
            </a:pPr>
            <a:r>
              <a:rPr b="1" lang="hr-HR" sz="5400" spc="-1" strike="noStrike">
                <a:solidFill>
                  <a:srgbClr val="c00000"/>
                </a:solidFill>
                <a:latin typeface="Calibri Light"/>
                <a:ea typeface="DejaVu Sans"/>
              </a:rPr>
              <a:t>Kako čitati i primijeniti modul? </a:t>
            </a:r>
            <a:endParaRPr b="0" lang="hr-HR" sz="5400" spc="-1" strike="noStrike">
              <a:latin typeface="Arial"/>
            </a:endParaRPr>
          </a:p>
        </p:txBody>
      </p:sp>
    </p:spTree>
  </p:cSld>
  <p:transition spd="slow">
    <p:push dir="u"/>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CustomShape 1"/>
          <p:cNvSpPr/>
          <p:nvPr/>
        </p:nvSpPr>
        <p:spPr>
          <a:xfrm>
            <a:off x="1260000" y="3281400"/>
            <a:ext cx="7980120" cy="483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hr-HR" sz="2800" spc="-1" strike="noStrike" u="sng">
                <a:solidFill>
                  <a:srgbClr val="0000ff"/>
                </a:solidFill>
                <a:uFillTx/>
                <a:latin typeface="Times New Roman"/>
                <a:hlinkClick r:id="rId1"/>
              </a:rPr>
              <a:t>https://www.youtube.com/watch?v=J9c9g7kMrvY</a:t>
            </a:r>
            <a:endParaRPr b="0" lang="hr-HR" sz="2800" spc="-1" strike="noStrike">
              <a:latin typeface="Arial"/>
            </a:endParaRPr>
          </a:p>
        </p:txBody>
      </p:sp>
    </p:spTree>
  </p:cSld>
  <p:transition spd="slow">
    <p:push dir="u"/>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86" name="Table 1"/>
          <p:cNvGraphicFramePr/>
          <p:nvPr/>
        </p:nvGraphicFramePr>
        <p:xfrm>
          <a:off x="582840" y="1637640"/>
          <a:ext cx="11172240" cy="2741400"/>
        </p:xfrm>
        <a:graphic>
          <a:graphicData uri="http://schemas.openxmlformats.org/drawingml/2006/table">
            <a:tbl>
              <a:tblPr/>
              <a:tblGrid>
                <a:gridCol w="2792160"/>
                <a:gridCol w="2793240"/>
                <a:gridCol w="2793240"/>
                <a:gridCol w="2793960"/>
              </a:tblGrid>
              <a:tr h="803880">
                <a:tc>
                  <a:txBody>
                    <a:bodyPr lIns="36000" rIns="36000">
                      <a:noAutofit/>
                    </a:bodyPr>
                    <a:p>
                      <a:pPr algn="ctr">
                        <a:lnSpc>
                          <a:spcPct val="115000"/>
                        </a:lnSpc>
                        <a:spcAft>
                          <a:spcPts val="799"/>
                        </a:spcAft>
                      </a:pPr>
                      <a:r>
                        <a:rPr b="1" lang="hr-HR" sz="2400" spc="-1" strike="noStrike">
                          <a:solidFill>
                            <a:srgbClr val="ffffff"/>
                          </a:solidFill>
                          <a:latin typeface="Calibri"/>
                        </a:rPr>
                        <a:t>Obujam modula (CSVET bodovi)</a:t>
                      </a:r>
                      <a:endParaRPr b="0" lang="hr-HR" sz="2400" spc="-1" strike="noStrike">
                        <a:latin typeface="Arial"/>
                      </a:endParaRPr>
                    </a:p>
                  </a:txBody>
                  <a:tcPr marL="36000" marR="360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c gridSpan="3">
                  <a:txBody>
                    <a:bodyPr lIns="36000" rIns="36000">
                      <a:noAutofit/>
                    </a:bodyPr>
                    <a:p>
                      <a:pPr>
                        <a:lnSpc>
                          <a:spcPct val="115000"/>
                        </a:lnSpc>
                        <a:spcAft>
                          <a:spcPts val="799"/>
                        </a:spcAft>
                      </a:pPr>
                      <a:r>
                        <a:rPr b="1" lang="hr-HR" sz="2400" spc="-1" strike="noStrike">
                          <a:solidFill>
                            <a:srgbClr val="ffffff"/>
                          </a:solidFill>
                          <a:latin typeface="Calibri"/>
                        </a:rPr>
                        <a:t> </a:t>
                      </a:r>
                      <a:endParaRPr b="0" lang="hr-HR" sz="2400" spc="-1" strike="noStrike">
                        <a:latin typeface="Arial"/>
                      </a:endParaRPr>
                    </a:p>
                  </a:txBody>
                  <a:tcPr marL="36000" marR="360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c hMerge="1">
                  <a:tcPr marL="90000" marR="90000">
                    <a:solidFill>
                      <a:srgbClr val="729fcf"/>
                    </a:solidFill>
                  </a:tcPr>
                </a:tc>
                <a:tc hMerge="1">
                  <a:tcPr marL="90000" marR="90000">
                    <a:solidFill>
                      <a:srgbClr val="729fcf"/>
                    </a:solidFill>
                  </a:tcPr>
                </a:tc>
              </a:tr>
              <a:tr h="1205640">
                <a:tc rowSpan="2">
                  <a:txBody>
                    <a:bodyPr lIns="36000" rIns="36000">
                      <a:noAutofit/>
                    </a:bodyPr>
                    <a:p>
                      <a:pPr algn="ctr">
                        <a:lnSpc>
                          <a:spcPct val="115000"/>
                        </a:lnSpc>
                        <a:spcAft>
                          <a:spcPts val="799"/>
                        </a:spcAft>
                      </a:pPr>
                      <a:r>
                        <a:rPr b="1" lang="hr-HR" sz="2400" spc="-1" strike="noStrike">
                          <a:solidFill>
                            <a:srgbClr val="ffffff"/>
                          </a:solidFill>
                          <a:latin typeface="Calibri"/>
                        </a:rPr>
                        <a:t>Načini stjecanja ishoda učenja (od –do, postotak)</a:t>
                      </a:r>
                      <a:endParaRPr b="0" lang="hr-HR" sz="2400" spc="-1" strike="noStrike">
                        <a:latin typeface="Arial"/>
                      </a:endParaRPr>
                    </a:p>
                  </a:txBody>
                  <a:tcPr marL="36000" marR="360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c>
                  <a:txBody>
                    <a:bodyPr lIns="36000" rIns="36000">
                      <a:noAutofit/>
                    </a:bodyPr>
                    <a:p>
                      <a:pPr algn="ctr">
                        <a:lnSpc>
                          <a:spcPct val="115000"/>
                        </a:lnSpc>
                        <a:spcAft>
                          <a:spcPts val="799"/>
                        </a:spcAft>
                      </a:pPr>
                      <a:r>
                        <a:rPr b="1" lang="hr-HR" sz="2400" spc="-1" strike="noStrike">
                          <a:solidFill>
                            <a:srgbClr val="ffffff"/>
                          </a:solidFill>
                          <a:latin typeface="Calibri"/>
                        </a:rPr>
                        <a:t>Vođeni proces učenja i poučavanja</a:t>
                      </a:r>
                      <a:endParaRPr b="0" lang="hr-HR" sz="2400" spc="-1" strike="noStrike">
                        <a:latin typeface="Arial"/>
                      </a:endParaRPr>
                    </a:p>
                  </a:txBody>
                  <a:tcPr marL="36000" marR="360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c>
                  <a:txBody>
                    <a:bodyPr lIns="68400" rIns="68400">
                      <a:noAutofit/>
                    </a:bodyPr>
                    <a:p>
                      <a:pPr algn="ctr">
                        <a:lnSpc>
                          <a:spcPct val="115000"/>
                        </a:lnSpc>
                        <a:spcAft>
                          <a:spcPts val="799"/>
                        </a:spcAft>
                      </a:pPr>
                      <a:r>
                        <a:rPr b="1" lang="hr-HR" sz="2400" spc="-1" strike="noStrike">
                          <a:solidFill>
                            <a:srgbClr val="ffffff"/>
                          </a:solidFill>
                          <a:latin typeface="Calibri"/>
                        </a:rPr>
                        <a:t>Oblici učenja temeljenog na radu</a:t>
                      </a:r>
                      <a:endParaRPr b="0" lang="hr-HR" sz="2400" spc="-1" strike="noStrike">
                        <a:latin typeface="Arial"/>
                      </a:endParaRPr>
                    </a:p>
                  </a:txBody>
                  <a:tcPr marL="68400" marR="684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c>
                  <a:txBody>
                    <a:bodyPr lIns="68400" rIns="68400">
                      <a:noAutofit/>
                    </a:bodyPr>
                    <a:p>
                      <a:pPr algn="ctr">
                        <a:lnSpc>
                          <a:spcPct val="115000"/>
                        </a:lnSpc>
                        <a:spcAft>
                          <a:spcPts val="799"/>
                        </a:spcAft>
                      </a:pPr>
                      <a:r>
                        <a:rPr b="1" lang="hr-HR" sz="2400" spc="-1" strike="noStrike">
                          <a:solidFill>
                            <a:srgbClr val="ffffff"/>
                          </a:solidFill>
                          <a:latin typeface="Calibri"/>
                        </a:rPr>
                        <a:t>Samostalne aktivnosti učenika/polaznika</a:t>
                      </a:r>
                      <a:endParaRPr b="0" lang="hr-HR" sz="2400" spc="-1" strike="noStrike">
                        <a:latin typeface="Arial"/>
                      </a:endParaRPr>
                    </a:p>
                  </a:txBody>
                  <a:tcPr marL="68400" marR="684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r>
              <a:tr h="732240">
                <a:tc vMerge="1">
                  <a:tcPr marL="90000" marR="90000">
                    <a:solidFill>
                      <a:srgbClr val="729fcf"/>
                    </a:solidFill>
                  </a:tcPr>
                </a:tc>
                <a:tc>
                  <a:txBody>
                    <a:bodyPr lIns="36000" rIns="36000">
                      <a:noAutofit/>
                    </a:bodyPr>
                    <a:p>
                      <a:pPr algn="ctr">
                        <a:lnSpc>
                          <a:spcPct val="115000"/>
                        </a:lnSpc>
                        <a:spcAft>
                          <a:spcPts val="799"/>
                        </a:spcAft>
                      </a:pPr>
                      <a:r>
                        <a:rPr b="1" lang="hr-HR" sz="2400" spc="-1" strike="noStrike">
                          <a:solidFill>
                            <a:srgbClr val="ffffff"/>
                          </a:solidFill>
                          <a:latin typeface="Calibri"/>
                        </a:rPr>
                        <a:t> </a:t>
                      </a:r>
                      <a:r>
                        <a:rPr b="1" lang="hr-HR" sz="2400" spc="-1" strike="noStrike">
                          <a:solidFill>
                            <a:srgbClr val="ffffff"/>
                          </a:solidFill>
                          <a:latin typeface="Calibri"/>
                        </a:rPr>
                        <a:t>30 – 40 %</a:t>
                      </a:r>
                      <a:endParaRPr b="0" lang="hr-HR" sz="2400" spc="-1" strike="noStrike">
                        <a:latin typeface="Arial"/>
                      </a:endParaRPr>
                    </a:p>
                  </a:txBody>
                  <a:tcPr marL="36000" marR="360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c>
                  <a:txBody>
                    <a:bodyPr lIns="68400" rIns="68400">
                      <a:noAutofit/>
                    </a:bodyPr>
                    <a:p>
                      <a:pPr algn="ctr">
                        <a:lnSpc>
                          <a:spcPct val="115000"/>
                        </a:lnSpc>
                        <a:spcAft>
                          <a:spcPts val="799"/>
                        </a:spcAft>
                      </a:pPr>
                      <a:r>
                        <a:rPr b="1" lang="hr-HR" sz="2400" spc="-1" strike="noStrike">
                          <a:solidFill>
                            <a:srgbClr val="ffffff"/>
                          </a:solidFill>
                          <a:latin typeface="Calibri"/>
                        </a:rPr>
                        <a:t> </a:t>
                      </a:r>
                      <a:r>
                        <a:rPr b="1" lang="hr-HR" sz="2400" spc="-1" strike="noStrike">
                          <a:solidFill>
                            <a:srgbClr val="ffffff"/>
                          </a:solidFill>
                          <a:latin typeface="Calibri"/>
                        </a:rPr>
                        <a:t>40 -50 %</a:t>
                      </a:r>
                      <a:endParaRPr b="0" lang="hr-HR" sz="2400" spc="-1" strike="noStrike">
                        <a:latin typeface="Arial"/>
                      </a:endParaRPr>
                    </a:p>
                  </a:txBody>
                  <a:tcPr marL="68400" marR="684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c>
                  <a:txBody>
                    <a:bodyPr lIns="68400" rIns="68400">
                      <a:noAutofit/>
                    </a:bodyPr>
                    <a:p>
                      <a:pPr algn="ctr">
                        <a:lnSpc>
                          <a:spcPct val="115000"/>
                        </a:lnSpc>
                        <a:spcAft>
                          <a:spcPts val="799"/>
                        </a:spcAft>
                      </a:pPr>
                      <a:r>
                        <a:rPr b="1" lang="hr-HR" sz="2400" spc="-1" strike="noStrike">
                          <a:solidFill>
                            <a:srgbClr val="ffffff"/>
                          </a:solidFill>
                          <a:latin typeface="Calibri"/>
                        </a:rPr>
                        <a:t> </a:t>
                      </a:r>
                      <a:r>
                        <a:rPr b="1" lang="hr-HR" sz="2400" spc="-1" strike="noStrike">
                          <a:solidFill>
                            <a:srgbClr val="ffffff"/>
                          </a:solidFill>
                          <a:latin typeface="Calibri"/>
                        </a:rPr>
                        <a:t>10 – 30 %</a:t>
                      </a:r>
                      <a:endParaRPr b="0" lang="hr-HR" sz="2400" spc="-1" strike="noStrike">
                        <a:latin typeface="Arial"/>
                      </a:endParaRPr>
                    </a:p>
                  </a:txBody>
                  <a:tcPr marL="68400" marR="68400">
                    <a:lnL w="28080">
                      <a:solidFill>
                        <a:srgbClr val="ffffff"/>
                      </a:solidFill>
                    </a:lnL>
                    <a:lnR w="28080">
                      <a:solidFill>
                        <a:srgbClr val="ffffff"/>
                      </a:solidFill>
                    </a:lnR>
                    <a:lnT w="28080">
                      <a:solidFill>
                        <a:srgbClr val="ffffff"/>
                      </a:solidFill>
                    </a:lnT>
                    <a:lnB w="28080">
                      <a:solidFill>
                        <a:srgbClr val="ffffff"/>
                      </a:solidFill>
                    </a:lnB>
                    <a:solidFill>
                      <a:srgbClr val="3770c3"/>
                    </a:solidFill>
                  </a:tcPr>
                </a:tc>
              </a:tr>
            </a:tbl>
          </a:graphicData>
        </a:graphic>
      </p:graphicFrame>
      <p:sp>
        <p:nvSpPr>
          <p:cNvPr id="587" name="CustomShape 2"/>
          <p:cNvSpPr/>
          <p:nvPr/>
        </p:nvSpPr>
        <p:spPr>
          <a:xfrm>
            <a:off x="436320" y="553680"/>
            <a:ext cx="10996920" cy="1157040"/>
          </a:xfrm>
          <a:prstGeom prst="rect">
            <a:avLst/>
          </a:prstGeom>
          <a:noFill/>
          <a:ln w="0">
            <a:noFill/>
          </a:ln>
        </p:spPr>
        <p:style>
          <a:lnRef idx="0"/>
          <a:fillRef idx="0"/>
          <a:effectRef idx="0"/>
          <a:fontRef idx="minor"/>
        </p:style>
        <p:txBody>
          <a:bodyPr lIns="90000" rIns="90000" tIns="45000" bIns="45000">
            <a:noAutofit/>
          </a:bodyPr>
          <a:p>
            <a:pPr marL="228600" indent="-223920">
              <a:lnSpc>
                <a:spcPts val="2801"/>
              </a:lnSpc>
              <a:spcBef>
                <a:spcPts val="1001"/>
              </a:spcBef>
              <a:buClr>
                <a:srgbClr val="000000"/>
              </a:buClr>
              <a:buFont typeface="Arial"/>
              <a:buChar char="•"/>
            </a:pPr>
            <a:r>
              <a:rPr b="0" lang="hr-HR" sz="2400" spc="-1" strike="noStrike">
                <a:solidFill>
                  <a:srgbClr val="000000"/>
                </a:solidFill>
                <a:latin typeface="Calibri"/>
                <a:ea typeface="DejaVu Sans"/>
              </a:rPr>
              <a:t>Jedan CSVET bod obuhvaća </a:t>
            </a:r>
            <a:r>
              <a:rPr b="1" lang="hr-HR" sz="2400" spc="-1" strike="noStrike">
                <a:solidFill>
                  <a:srgbClr val="000000"/>
                </a:solidFill>
                <a:latin typeface="Calibri"/>
                <a:ea typeface="DejaVu Sans"/>
              </a:rPr>
              <a:t>25 radnih sati </a:t>
            </a:r>
            <a:r>
              <a:rPr b="0" lang="hr-HR" sz="2400" spc="-1" strike="noStrike">
                <a:solidFill>
                  <a:srgbClr val="000000"/>
                </a:solidFill>
                <a:latin typeface="Calibri"/>
                <a:ea typeface="DejaVu Sans"/>
              </a:rPr>
              <a:t>u trajanju od 60 minuta potrebnih za ostvarenje odgovarajućih ishoda učenja.</a:t>
            </a:r>
            <a:endParaRPr b="0" lang="hr-HR" sz="2400" spc="-1" strike="noStrike">
              <a:latin typeface="Arial"/>
            </a:endParaRPr>
          </a:p>
        </p:txBody>
      </p:sp>
      <p:sp>
        <p:nvSpPr>
          <p:cNvPr id="588" name="CustomShape 3"/>
          <p:cNvSpPr/>
          <p:nvPr/>
        </p:nvSpPr>
        <p:spPr>
          <a:xfrm>
            <a:off x="1164600" y="5175000"/>
            <a:ext cx="1810440" cy="9126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1800" spc="-1" strike="noStrike">
                <a:solidFill>
                  <a:srgbClr val="000000"/>
                </a:solidFill>
                <a:latin typeface="Calibri"/>
                <a:ea typeface="DejaVu Sans"/>
              </a:rPr>
              <a:t>Naglasak je na aktivnostima učenika</a:t>
            </a:r>
            <a:endParaRPr b="0" lang="hr-HR" sz="1800" spc="-1" strike="noStrike">
              <a:latin typeface="Arial"/>
            </a:endParaRPr>
          </a:p>
        </p:txBody>
      </p:sp>
      <p:sp>
        <p:nvSpPr>
          <p:cNvPr id="589" name="CustomShape 4"/>
          <p:cNvSpPr/>
          <p:nvPr/>
        </p:nvSpPr>
        <p:spPr>
          <a:xfrm>
            <a:off x="3970800" y="5063760"/>
            <a:ext cx="1961640" cy="14612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1800" spc="-1" strike="noStrike">
                <a:solidFill>
                  <a:srgbClr val="000000"/>
                </a:solidFill>
                <a:latin typeface="Calibri"/>
                <a:ea typeface="DejaVu Sans"/>
              </a:rPr>
              <a:t>I</a:t>
            </a:r>
            <a:r>
              <a:rPr b="1" lang="pt-BR" sz="1800" spc="-1" strike="noStrike">
                <a:solidFill>
                  <a:srgbClr val="000000"/>
                </a:solidFill>
                <a:latin typeface="Calibri"/>
                <a:ea typeface="DejaVu Sans"/>
              </a:rPr>
              <a:t>zravan proces učenja i poučavanja, vježbe, prezentiranje</a:t>
            </a:r>
            <a:r>
              <a:rPr b="1" lang="hr-HR" sz="1800" spc="-1" strike="noStrike">
                <a:solidFill>
                  <a:srgbClr val="000000"/>
                </a:solidFill>
                <a:latin typeface="Calibri"/>
                <a:ea typeface="DejaVu Sans"/>
              </a:rPr>
              <a:t>...</a:t>
            </a:r>
            <a:endParaRPr b="0" lang="hr-HR" sz="1800" spc="-1" strike="noStrike">
              <a:latin typeface="Arial"/>
            </a:endParaRPr>
          </a:p>
        </p:txBody>
      </p:sp>
      <p:sp>
        <p:nvSpPr>
          <p:cNvPr id="590" name="CustomShape 5"/>
          <p:cNvSpPr/>
          <p:nvPr/>
        </p:nvSpPr>
        <p:spPr>
          <a:xfrm>
            <a:off x="6393960" y="5063760"/>
            <a:ext cx="2690640" cy="17355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1800" spc="-1" strike="noStrike">
                <a:solidFill>
                  <a:srgbClr val="000000"/>
                </a:solidFill>
                <a:latin typeface="Calibri"/>
                <a:ea typeface="DejaVu Sans"/>
              </a:rPr>
              <a:t>Svijet rada, ustanova, regionalni centri kompetentnosti, simulacije i stvarni projektni zadatci u poslovnom sektoru </a:t>
            </a:r>
            <a:endParaRPr b="0" lang="hr-HR" sz="1800" spc="-1" strike="noStrike">
              <a:latin typeface="Arial"/>
            </a:endParaRPr>
          </a:p>
        </p:txBody>
      </p:sp>
      <p:sp>
        <p:nvSpPr>
          <p:cNvPr id="591" name="CustomShape 6"/>
          <p:cNvSpPr/>
          <p:nvPr/>
        </p:nvSpPr>
        <p:spPr>
          <a:xfrm>
            <a:off x="9254880" y="5063760"/>
            <a:ext cx="2560680" cy="17355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1800" spc="-1" strike="noStrike">
                <a:solidFill>
                  <a:srgbClr val="000000"/>
                </a:solidFill>
                <a:latin typeface="Calibri"/>
                <a:ea typeface="DejaVu Sans"/>
              </a:rPr>
              <a:t>Seminarski radovi, prezentacije, projekti, istraživanja, domaće zadaće, učenje za pisani i/ili usmeni ispit, e-učenje... </a:t>
            </a:r>
            <a:endParaRPr b="0" lang="hr-HR" sz="1800" spc="-1" strike="noStrike">
              <a:latin typeface="Arial"/>
            </a:endParaRPr>
          </a:p>
        </p:txBody>
      </p:sp>
      <p:sp>
        <p:nvSpPr>
          <p:cNvPr id="592" name="CustomShape 7"/>
          <p:cNvSpPr/>
          <p:nvPr/>
        </p:nvSpPr>
        <p:spPr>
          <a:xfrm>
            <a:off x="1915200" y="4797720"/>
            <a:ext cx="308880" cy="359640"/>
          </a:xfrm>
          <a:prstGeom prst="downArrow">
            <a:avLst>
              <a:gd name="adj1" fmla="val 50000"/>
              <a:gd name="adj2" fmla="val 50000"/>
            </a:avLst>
          </a:prstGeom>
          <a:solidFill>
            <a:srgbClr val="ff0000"/>
          </a:solidFill>
          <a:ln w="12600">
            <a:solidFill>
              <a:srgbClr val="157158"/>
            </a:solidFill>
            <a:miter/>
          </a:ln>
        </p:spPr>
        <p:style>
          <a:lnRef idx="0"/>
          <a:fillRef idx="0"/>
          <a:effectRef idx="0"/>
          <a:fontRef idx="minor"/>
        </p:style>
      </p:sp>
      <p:sp>
        <p:nvSpPr>
          <p:cNvPr id="593" name="CustomShape 8"/>
          <p:cNvSpPr/>
          <p:nvPr/>
        </p:nvSpPr>
        <p:spPr>
          <a:xfrm>
            <a:off x="4729680" y="4797720"/>
            <a:ext cx="308880" cy="359640"/>
          </a:xfrm>
          <a:prstGeom prst="downArrow">
            <a:avLst>
              <a:gd name="adj1" fmla="val 50000"/>
              <a:gd name="adj2" fmla="val 50000"/>
            </a:avLst>
          </a:prstGeom>
          <a:solidFill>
            <a:srgbClr val="ff0000"/>
          </a:solidFill>
          <a:ln w="12600">
            <a:solidFill>
              <a:srgbClr val="157158"/>
            </a:solidFill>
            <a:miter/>
          </a:ln>
        </p:spPr>
        <p:style>
          <a:lnRef idx="0"/>
          <a:fillRef idx="0"/>
          <a:effectRef idx="0"/>
          <a:fontRef idx="minor"/>
        </p:style>
      </p:sp>
      <p:sp>
        <p:nvSpPr>
          <p:cNvPr id="594" name="CustomShape 9"/>
          <p:cNvSpPr/>
          <p:nvPr/>
        </p:nvSpPr>
        <p:spPr>
          <a:xfrm>
            <a:off x="7585200" y="4797720"/>
            <a:ext cx="308880" cy="359640"/>
          </a:xfrm>
          <a:prstGeom prst="downArrow">
            <a:avLst>
              <a:gd name="adj1" fmla="val 50000"/>
              <a:gd name="adj2" fmla="val 50000"/>
            </a:avLst>
          </a:prstGeom>
          <a:solidFill>
            <a:srgbClr val="ff0000"/>
          </a:solidFill>
          <a:ln w="12600">
            <a:solidFill>
              <a:srgbClr val="157158"/>
            </a:solidFill>
            <a:miter/>
          </a:ln>
        </p:spPr>
        <p:style>
          <a:lnRef idx="0"/>
          <a:fillRef idx="0"/>
          <a:effectRef idx="0"/>
          <a:fontRef idx="minor"/>
        </p:style>
      </p:sp>
      <p:sp>
        <p:nvSpPr>
          <p:cNvPr id="595" name="CustomShape 10"/>
          <p:cNvSpPr/>
          <p:nvPr/>
        </p:nvSpPr>
        <p:spPr>
          <a:xfrm>
            <a:off x="10224000" y="4797720"/>
            <a:ext cx="308880" cy="359640"/>
          </a:xfrm>
          <a:prstGeom prst="downArrow">
            <a:avLst>
              <a:gd name="adj1" fmla="val 50000"/>
              <a:gd name="adj2" fmla="val 50000"/>
            </a:avLst>
          </a:prstGeom>
          <a:solidFill>
            <a:srgbClr val="ff0000"/>
          </a:solidFill>
          <a:ln w="12600">
            <a:solidFill>
              <a:srgbClr val="157158"/>
            </a:solidFill>
            <a:miter/>
          </a:ln>
        </p:spPr>
        <p:style>
          <a:lnRef idx="0"/>
          <a:fillRef idx="0"/>
          <a:effectRef idx="0"/>
          <a:fontRef idx="minor"/>
        </p:style>
      </p:sp>
    </p:spTree>
  </p:cSld>
  <p:transition spd="slow">
    <p:push dir="u"/>
  </p:transition>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96" name="Group 1"/>
          <p:cNvGrpSpPr/>
          <p:nvPr/>
        </p:nvGrpSpPr>
        <p:grpSpPr>
          <a:xfrm>
            <a:off x="298800" y="1479960"/>
            <a:ext cx="9112320" cy="4695480"/>
            <a:chOff x="298800" y="1479960"/>
            <a:chExt cx="9112320" cy="4695480"/>
          </a:xfrm>
        </p:grpSpPr>
        <p:grpSp>
          <p:nvGrpSpPr>
            <p:cNvPr id="597" name="Group 2"/>
            <p:cNvGrpSpPr/>
            <p:nvPr/>
          </p:nvGrpSpPr>
          <p:grpSpPr>
            <a:xfrm>
              <a:off x="3946320" y="4929480"/>
              <a:ext cx="4361760" cy="580320"/>
              <a:chOff x="3946320" y="4929480"/>
              <a:chExt cx="4361760" cy="580320"/>
            </a:xfrm>
          </p:grpSpPr>
          <p:sp>
            <p:nvSpPr>
              <p:cNvPr id="598" name="CustomShape 3"/>
              <p:cNvSpPr/>
              <p:nvPr/>
            </p:nvSpPr>
            <p:spPr>
              <a:xfrm>
                <a:off x="3946320" y="4929480"/>
                <a:ext cx="4361760" cy="580320"/>
              </a:xfrm>
              <a:prstGeom prst="roundRect">
                <a:avLst>
                  <a:gd name="adj" fmla="val 16667"/>
                </a:avLst>
              </a:prstGeom>
              <a:solidFill>
                <a:srgbClr val="893713"/>
              </a:solidFill>
              <a:ln w="12600">
                <a:solidFill>
                  <a:srgbClr val="ffffff"/>
                </a:solidFill>
                <a:miter/>
              </a:ln>
            </p:spPr>
            <p:style>
              <a:lnRef idx="0"/>
              <a:fillRef idx="0"/>
              <a:effectRef idx="0"/>
              <a:fontRef idx="minor"/>
            </p:style>
          </p:sp>
          <p:sp>
            <p:nvSpPr>
              <p:cNvPr id="599" name="CustomShape 4"/>
              <p:cNvSpPr/>
              <p:nvPr/>
            </p:nvSpPr>
            <p:spPr>
              <a:xfrm>
                <a:off x="3974760" y="4957920"/>
                <a:ext cx="4304520" cy="523080"/>
              </a:xfrm>
              <a:prstGeom prst="rect">
                <a:avLst/>
              </a:prstGeom>
              <a:solidFill>
                <a:srgbClr val="893713"/>
              </a:solidFill>
              <a:ln w="0">
                <a:noFill/>
              </a:ln>
            </p:spPr>
            <p:style>
              <a:lnRef idx="0"/>
              <a:fillRef idx="0"/>
              <a:effectRef idx="0"/>
              <a:fontRef idx="minor"/>
            </p:style>
            <p:txBody>
              <a:bodyPr lIns="95400" rIns="95400" tIns="95400" bIns="95400" anchor="ctr">
                <a:noAutofit/>
              </a:bodyPr>
              <a:p>
                <a:pPr>
                  <a:lnSpc>
                    <a:spcPct val="90000"/>
                  </a:lnSpc>
                  <a:spcAft>
                    <a:spcPts val="876"/>
                  </a:spcAft>
                  <a:tabLst>
                    <a:tab algn="l" pos="0"/>
                  </a:tabLst>
                </a:pPr>
                <a:r>
                  <a:rPr b="0" lang="hr-HR" sz="2500" spc="-1" strike="noStrike">
                    <a:solidFill>
                      <a:srgbClr val="ffffff"/>
                    </a:solidFill>
                    <a:latin typeface="Calibri"/>
                    <a:ea typeface="DejaVu Sans"/>
                  </a:rPr>
                  <a:t>Mentorska nastava</a:t>
                </a:r>
                <a:endParaRPr b="0" lang="hr-HR" sz="2500" spc="-1" strike="noStrike">
                  <a:latin typeface="Arial"/>
                </a:endParaRPr>
              </a:p>
            </p:txBody>
          </p:sp>
        </p:grpSp>
        <p:grpSp>
          <p:nvGrpSpPr>
            <p:cNvPr id="600" name="Group 5"/>
            <p:cNvGrpSpPr/>
            <p:nvPr/>
          </p:nvGrpSpPr>
          <p:grpSpPr>
            <a:xfrm>
              <a:off x="897480" y="2176560"/>
              <a:ext cx="4361760" cy="580320"/>
              <a:chOff x="897480" y="2176560"/>
              <a:chExt cx="4361760" cy="580320"/>
            </a:xfrm>
          </p:grpSpPr>
          <p:sp>
            <p:nvSpPr>
              <p:cNvPr id="601" name="CustomShape 6"/>
              <p:cNvSpPr/>
              <p:nvPr/>
            </p:nvSpPr>
            <p:spPr>
              <a:xfrm>
                <a:off x="897480" y="2176560"/>
                <a:ext cx="4361760" cy="580320"/>
              </a:xfrm>
              <a:prstGeom prst="roundRect">
                <a:avLst>
                  <a:gd name="adj" fmla="val 16667"/>
                </a:avLst>
              </a:prstGeom>
              <a:solidFill>
                <a:srgbClr val="002060"/>
              </a:solidFill>
              <a:ln w="12600">
                <a:solidFill>
                  <a:srgbClr val="ffffff"/>
                </a:solidFill>
                <a:miter/>
              </a:ln>
            </p:spPr>
            <p:style>
              <a:lnRef idx="0"/>
              <a:fillRef idx="0"/>
              <a:effectRef idx="0"/>
              <a:fontRef idx="minor"/>
            </p:style>
          </p:sp>
          <p:sp>
            <p:nvSpPr>
              <p:cNvPr id="602" name="CustomShape 7"/>
              <p:cNvSpPr/>
              <p:nvPr/>
            </p:nvSpPr>
            <p:spPr>
              <a:xfrm>
                <a:off x="925920" y="2205000"/>
                <a:ext cx="4304520" cy="523080"/>
              </a:xfrm>
              <a:prstGeom prst="rect">
                <a:avLst/>
              </a:prstGeom>
              <a:solidFill>
                <a:srgbClr val="002060"/>
              </a:solidFill>
              <a:ln w="0">
                <a:noFill/>
              </a:ln>
            </p:spPr>
            <p:style>
              <a:lnRef idx="0"/>
              <a:fillRef idx="0"/>
              <a:effectRef idx="0"/>
              <a:fontRef idx="minor"/>
            </p:style>
            <p:txBody>
              <a:bodyPr lIns="95400" rIns="95400" tIns="95400" bIns="95400" anchor="ctr">
                <a:noAutofit/>
              </a:bodyPr>
              <a:p>
                <a:pPr>
                  <a:lnSpc>
                    <a:spcPct val="90000"/>
                  </a:lnSpc>
                  <a:spcAft>
                    <a:spcPts val="876"/>
                  </a:spcAft>
                  <a:tabLst>
                    <a:tab algn="l" pos="0"/>
                  </a:tabLst>
                </a:pPr>
                <a:r>
                  <a:rPr b="1" lang="hr-HR" sz="2500" spc="-1" strike="noStrike">
                    <a:solidFill>
                      <a:srgbClr val="ff0000"/>
                    </a:solidFill>
                    <a:latin typeface="Calibri"/>
                    <a:ea typeface="DejaVu Sans"/>
                  </a:rPr>
                  <a:t>Heuristička nastava</a:t>
                </a:r>
                <a:endParaRPr b="0" lang="hr-HR" sz="2500" spc="-1" strike="noStrike">
                  <a:latin typeface="Arial"/>
                </a:endParaRPr>
              </a:p>
            </p:txBody>
          </p:sp>
        </p:grpSp>
        <p:grpSp>
          <p:nvGrpSpPr>
            <p:cNvPr id="603" name="Group 8"/>
            <p:cNvGrpSpPr/>
            <p:nvPr/>
          </p:nvGrpSpPr>
          <p:grpSpPr>
            <a:xfrm>
              <a:off x="1623600" y="2867040"/>
              <a:ext cx="4361760" cy="580320"/>
              <a:chOff x="1623600" y="2867040"/>
              <a:chExt cx="4361760" cy="580320"/>
            </a:xfrm>
          </p:grpSpPr>
          <p:sp>
            <p:nvSpPr>
              <p:cNvPr id="604" name="CustomShape 9"/>
              <p:cNvSpPr/>
              <p:nvPr/>
            </p:nvSpPr>
            <p:spPr>
              <a:xfrm>
                <a:off x="1623600" y="2867040"/>
                <a:ext cx="4361760" cy="580320"/>
              </a:xfrm>
              <a:prstGeom prst="roundRect">
                <a:avLst>
                  <a:gd name="adj" fmla="val 16667"/>
                </a:avLst>
              </a:prstGeom>
              <a:solidFill>
                <a:srgbClr val="002060"/>
              </a:solidFill>
              <a:ln w="12600">
                <a:solidFill>
                  <a:srgbClr val="893713"/>
                </a:solidFill>
                <a:miter/>
              </a:ln>
            </p:spPr>
            <p:style>
              <a:lnRef idx="0"/>
              <a:fillRef idx="0"/>
              <a:effectRef idx="0"/>
              <a:fontRef idx="minor"/>
            </p:style>
          </p:sp>
          <p:sp>
            <p:nvSpPr>
              <p:cNvPr id="605" name="CustomShape 10"/>
              <p:cNvSpPr/>
              <p:nvPr/>
            </p:nvSpPr>
            <p:spPr>
              <a:xfrm>
                <a:off x="1652040" y="2895840"/>
                <a:ext cx="4304520" cy="523080"/>
              </a:xfrm>
              <a:prstGeom prst="rect">
                <a:avLst/>
              </a:prstGeom>
              <a:solidFill>
                <a:srgbClr val="002060"/>
              </a:solidFill>
              <a:ln w="0">
                <a:solidFill>
                  <a:srgbClr val="893713"/>
                </a:solidFill>
              </a:ln>
            </p:spPr>
            <p:style>
              <a:lnRef idx="0"/>
              <a:fillRef idx="0"/>
              <a:effectRef idx="0"/>
              <a:fontRef idx="minor"/>
            </p:style>
            <p:txBody>
              <a:bodyPr lIns="95400" rIns="95400" tIns="95400" bIns="95400" anchor="ctr">
                <a:noAutofit/>
              </a:bodyPr>
              <a:p>
                <a:pPr>
                  <a:lnSpc>
                    <a:spcPct val="90000"/>
                  </a:lnSpc>
                  <a:spcAft>
                    <a:spcPts val="876"/>
                  </a:spcAft>
                  <a:tabLst>
                    <a:tab algn="l" pos="0"/>
                  </a:tabLst>
                </a:pPr>
                <a:r>
                  <a:rPr b="0" lang="hr-HR" sz="2500" spc="-1" strike="noStrike">
                    <a:solidFill>
                      <a:srgbClr val="ffffff"/>
                    </a:solidFill>
                    <a:latin typeface="Calibri"/>
                    <a:ea typeface="DejaVu Sans"/>
                  </a:rPr>
                  <a:t>Programirana nastava</a:t>
                </a:r>
                <a:endParaRPr b="0" lang="hr-HR" sz="2500" spc="-1" strike="noStrike">
                  <a:latin typeface="Arial"/>
                </a:endParaRPr>
              </a:p>
            </p:txBody>
          </p:sp>
        </p:grpSp>
        <p:grpSp>
          <p:nvGrpSpPr>
            <p:cNvPr id="606" name="Group 11"/>
            <p:cNvGrpSpPr/>
            <p:nvPr/>
          </p:nvGrpSpPr>
          <p:grpSpPr>
            <a:xfrm>
              <a:off x="3398400" y="4280040"/>
              <a:ext cx="4361760" cy="580320"/>
              <a:chOff x="3398400" y="4280040"/>
              <a:chExt cx="4361760" cy="580320"/>
            </a:xfrm>
          </p:grpSpPr>
          <p:sp>
            <p:nvSpPr>
              <p:cNvPr id="607" name="CustomShape 12"/>
              <p:cNvSpPr/>
              <p:nvPr/>
            </p:nvSpPr>
            <p:spPr>
              <a:xfrm>
                <a:off x="3398400" y="4280040"/>
                <a:ext cx="4361760" cy="580320"/>
              </a:xfrm>
              <a:prstGeom prst="roundRect">
                <a:avLst>
                  <a:gd name="adj" fmla="val 16667"/>
                </a:avLst>
              </a:prstGeom>
              <a:solidFill>
                <a:srgbClr val="893713"/>
              </a:solidFill>
              <a:ln w="12600">
                <a:solidFill>
                  <a:srgbClr val="ffffff"/>
                </a:solidFill>
                <a:miter/>
              </a:ln>
            </p:spPr>
            <p:style>
              <a:lnRef idx="0"/>
              <a:fillRef idx="0"/>
              <a:effectRef idx="0"/>
              <a:fontRef idx="minor"/>
            </p:style>
          </p:sp>
          <p:sp>
            <p:nvSpPr>
              <p:cNvPr id="608" name="CustomShape 13"/>
              <p:cNvSpPr/>
              <p:nvPr/>
            </p:nvSpPr>
            <p:spPr>
              <a:xfrm>
                <a:off x="3426840" y="4308480"/>
                <a:ext cx="4304520" cy="523080"/>
              </a:xfrm>
              <a:prstGeom prst="rect">
                <a:avLst/>
              </a:prstGeom>
              <a:solidFill>
                <a:srgbClr val="893713"/>
              </a:solidFill>
              <a:ln w="0">
                <a:solidFill>
                  <a:srgbClr val="ff0000"/>
                </a:solidFill>
              </a:ln>
            </p:spPr>
            <p:style>
              <a:lnRef idx="0"/>
              <a:fillRef idx="0"/>
              <a:effectRef idx="0"/>
              <a:fontRef idx="minor"/>
            </p:style>
            <p:txBody>
              <a:bodyPr lIns="95400" rIns="95400" tIns="95400" bIns="95400" anchor="ctr">
                <a:noAutofit/>
              </a:bodyPr>
              <a:p>
                <a:pPr>
                  <a:lnSpc>
                    <a:spcPct val="90000"/>
                  </a:lnSpc>
                  <a:spcAft>
                    <a:spcPts val="876"/>
                  </a:spcAft>
                  <a:tabLst>
                    <a:tab algn="l" pos="0"/>
                  </a:tabLst>
                </a:pPr>
                <a:r>
                  <a:rPr b="0" lang="hr-HR" sz="2500" spc="-1" strike="noStrike">
                    <a:solidFill>
                      <a:srgbClr val="ffffff"/>
                    </a:solidFill>
                    <a:latin typeface="Calibri"/>
                    <a:ea typeface="DejaVu Sans"/>
                  </a:rPr>
                  <a:t>Egzemplarna nastava</a:t>
                </a:r>
                <a:endParaRPr b="0" lang="hr-HR" sz="2500" spc="-1" strike="noStrike">
                  <a:latin typeface="Arial"/>
                </a:endParaRPr>
              </a:p>
            </p:txBody>
          </p:sp>
        </p:grpSp>
        <p:grpSp>
          <p:nvGrpSpPr>
            <p:cNvPr id="609" name="Group 14"/>
            <p:cNvGrpSpPr/>
            <p:nvPr/>
          </p:nvGrpSpPr>
          <p:grpSpPr>
            <a:xfrm>
              <a:off x="2453400" y="3594240"/>
              <a:ext cx="4361760" cy="580320"/>
              <a:chOff x="2453400" y="3594240"/>
              <a:chExt cx="4361760" cy="580320"/>
            </a:xfrm>
          </p:grpSpPr>
          <p:sp>
            <p:nvSpPr>
              <p:cNvPr id="610" name="CustomShape 15"/>
              <p:cNvSpPr/>
              <p:nvPr/>
            </p:nvSpPr>
            <p:spPr>
              <a:xfrm>
                <a:off x="2453400" y="3594240"/>
                <a:ext cx="4361760" cy="580320"/>
              </a:xfrm>
              <a:prstGeom prst="roundRect">
                <a:avLst>
                  <a:gd name="adj" fmla="val 16667"/>
                </a:avLst>
              </a:prstGeom>
              <a:solidFill>
                <a:srgbClr val="893713"/>
              </a:solidFill>
              <a:ln w="12600">
                <a:solidFill>
                  <a:srgbClr val="893713"/>
                </a:solidFill>
                <a:miter/>
              </a:ln>
            </p:spPr>
            <p:style>
              <a:lnRef idx="0"/>
              <a:fillRef idx="0"/>
              <a:effectRef idx="0"/>
              <a:fontRef idx="minor"/>
            </p:style>
          </p:sp>
          <p:sp>
            <p:nvSpPr>
              <p:cNvPr id="611" name="CustomShape 16"/>
              <p:cNvSpPr/>
              <p:nvPr/>
            </p:nvSpPr>
            <p:spPr>
              <a:xfrm>
                <a:off x="2481840" y="3623040"/>
                <a:ext cx="4304520" cy="523080"/>
              </a:xfrm>
              <a:prstGeom prst="rect">
                <a:avLst/>
              </a:prstGeom>
              <a:solidFill>
                <a:srgbClr val="002060"/>
              </a:solidFill>
              <a:ln w="0">
                <a:solidFill>
                  <a:srgbClr val="ffffff"/>
                </a:solidFill>
              </a:ln>
            </p:spPr>
            <p:style>
              <a:lnRef idx="0"/>
              <a:fillRef idx="0"/>
              <a:effectRef idx="0"/>
              <a:fontRef idx="minor"/>
            </p:style>
            <p:txBody>
              <a:bodyPr lIns="95400" rIns="95400" tIns="95400" bIns="95400" anchor="ctr">
                <a:noAutofit/>
              </a:bodyPr>
              <a:p>
                <a:pPr>
                  <a:lnSpc>
                    <a:spcPct val="90000"/>
                  </a:lnSpc>
                  <a:spcAft>
                    <a:spcPts val="876"/>
                  </a:spcAft>
                  <a:tabLst>
                    <a:tab algn="l" pos="0"/>
                  </a:tabLst>
                </a:pPr>
                <a:r>
                  <a:rPr b="0" lang="hr-HR" sz="2500" spc="-1" strike="noStrike">
                    <a:solidFill>
                      <a:srgbClr val="ffffff"/>
                    </a:solidFill>
                    <a:latin typeface="Calibri"/>
                    <a:ea typeface="DejaVu Sans"/>
                  </a:rPr>
                  <a:t>Problemska nastava</a:t>
                </a:r>
                <a:endParaRPr b="0" lang="hr-HR" sz="2500" spc="-1" strike="noStrike">
                  <a:latin typeface="Arial"/>
                </a:endParaRPr>
              </a:p>
            </p:txBody>
          </p:sp>
        </p:grpSp>
        <p:grpSp>
          <p:nvGrpSpPr>
            <p:cNvPr id="612" name="Group 17"/>
            <p:cNvGrpSpPr/>
            <p:nvPr/>
          </p:nvGrpSpPr>
          <p:grpSpPr>
            <a:xfrm>
              <a:off x="298800" y="1479960"/>
              <a:ext cx="4361760" cy="580320"/>
              <a:chOff x="298800" y="1479960"/>
              <a:chExt cx="4361760" cy="580320"/>
            </a:xfrm>
          </p:grpSpPr>
          <p:sp>
            <p:nvSpPr>
              <p:cNvPr id="613" name="CustomShape 18"/>
              <p:cNvSpPr/>
              <p:nvPr/>
            </p:nvSpPr>
            <p:spPr>
              <a:xfrm>
                <a:off x="298800" y="1479960"/>
                <a:ext cx="4361760" cy="580320"/>
              </a:xfrm>
              <a:prstGeom prst="roundRect">
                <a:avLst>
                  <a:gd name="adj" fmla="val 16667"/>
                </a:avLst>
              </a:prstGeom>
              <a:solidFill>
                <a:srgbClr val="002060"/>
              </a:solidFill>
              <a:ln w="12600">
                <a:solidFill>
                  <a:srgbClr val="ffffff"/>
                </a:solidFill>
                <a:miter/>
              </a:ln>
            </p:spPr>
            <p:style>
              <a:lnRef idx="0"/>
              <a:fillRef idx="0"/>
              <a:effectRef idx="0"/>
              <a:fontRef idx="minor"/>
            </p:style>
          </p:sp>
          <p:sp>
            <p:nvSpPr>
              <p:cNvPr id="614" name="CustomShape 19"/>
              <p:cNvSpPr/>
              <p:nvPr/>
            </p:nvSpPr>
            <p:spPr>
              <a:xfrm>
                <a:off x="327240" y="1537200"/>
                <a:ext cx="4304520" cy="523080"/>
              </a:xfrm>
              <a:prstGeom prst="rect">
                <a:avLst/>
              </a:prstGeom>
              <a:solidFill>
                <a:srgbClr val="002060"/>
              </a:solidFill>
              <a:ln w="0">
                <a:noFill/>
              </a:ln>
            </p:spPr>
            <p:style>
              <a:lnRef idx="0"/>
              <a:fillRef idx="0"/>
              <a:effectRef idx="0"/>
              <a:fontRef idx="minor"/>
            </p:style>
            <p:txBody>
              <a:bodyPr lIns="95400" rIns="95400" tIns="95400" bIns="95400" anchor="ctr">
                <a:noAutofit/>
              </a:bodyPr>
              <a:p>
                <a:pPr>
                  <a:lnSpc>
                    <a:spcPct val="90000"/>
                  </a:lnSpc>
                  <a:spcAft>
                    <a:spcPts val="876"/>
                  </a:spcAft>
                  <a:tabLst>
                    <a:tab algn="l" pos="0"/>
                  </a:tabLst>
                </a:pPr>
                <a:r>
                  <a:rPr b="1" lang="hr-HR" sz="2500" spc="-1" strike="noStrike">
                    <a:solidFill>
                      <a:srgbClr val="ff0000"/>
                    </a:solidFill>
                    <a:latin typeface="Calibri"/>
                    <a:ea typeface="DejaVu Sans"/>
                  </a:rPr>
                  <a:t>Projektna nastava</a:t>
                </a:r>
                <a:endParaRPr b="0" lang="hr-HR" sz="2500" spc="-1" strike="noStrike">
                  <a:latin typeface="Arial"/>
                </a:endParaRPr>
              </a:p>
            </p:txBody>
          </p:sp>
        </p:grpSp>
        <p:grpSp>
          <p:nvGrpSpPr>
            <p:cNvPr id="615" name="Group 20"/>
            <p:cNvGrpSpPr/>
            <p:nvPr/>
          </p:nvGrpSpPr>
          <p:grpSpPr>
            <a:xfrm>
              <a:off x="5049360" y="5595120"/>
              <a:ext cx="4361760" cy="580320"/>
              <a:chOff x="5049360" y="5595120"/>
              <a:chExt cx="4361760" cy="580320"/>
            </a:xfrm>
          </p:grpSpPr>
          <p:sp>
            <p:nvSpPr>
              <p:cNvPr id="616" name="CustomShape 21"/>
              <p:cNvSpPr/>
              <p:nvPr/>
            </p:nvSpPr>
            <p:spPr>
              <a:xfrm>
                <a:off x="5049360" y="5595120"/>
                <a:ext cx="4361760" cy="580320"/>
              </a:xfrm>
              <a:prstGeom prst="roundRect">
                <a:avLst>
                  <a:gd name="adj" fmla="val 16667"/>
                </a:avLst>
              </a:prstGeom>
              <a:solidFill>
                <a:srgbClr val="00b050"/>
              </a:solidFill>
              <a:ln w="12600">
                <a:solidFill>
                  <a:srgbClr val="ffffff"/>
                </a:solidFill>
                <a:miter/>
              </a:ln>
            </p:spPr>
            <p:style>
              <a:lnRef idx="0"/>
              <a:fillRef idx="0"/>
              <a:effectRef idx="0"/>
              <a:fontRef idx="minor"/>
            </p:style>
          </p:sp>
          <p:sp>
            <p:nvSpPr>
              <p:cNvPr id="617" name="CustomShape 22"/>
              <p:cNvSpPr/>
              <p:nvPr/>
            </p:nvSpPr>
            <p:spPr>
              <a:xfrm>
                <a:off x="5077800" y="5623560"/>
                <a:ext cx="4304520" cy="523080"/>
              </a:xfrm>
              <a:prstGeom prst="rect">
                <a:avLst/>
              </a:prstGeom>
              <a:solidFill>
                <a:srgbClr val="00b050"/>
              </a:solidFill>
              <a:ln w="0">
                <a:noFill/>
              </a:ln>
            </p:spPr>
            <p:style>
              <a:lnRef idx="0"/>
              <a:fillRef idx="0"/>
              <a:effectRef idx="0"/>
              <a:fontRef idx="minor"/>
            </p:style>
            <p:txBody>
              <a:bodyPr lIns="95400" rIns="95400" tIns="95400" bIns="95400" anchor="ctr">
                <a:noAutofit/>
              </a:bodyPr>
              <a:p>
                <a:pPr>
                  <a:lnSpc>
                    <a:spcPct val="90000"/>
                  </a:lnSpc>
                  <a:spcAft>
                    <a:spcPts val="876"/>
                  </a:spcAft>
                  <a:tabLst>
                    <a:tab algn="l" pos="0"/>
                  </a:tabLst>
                </a:pPr>
                <a:r>
                  <a:rPr b="0" lang="hr-HR" sz="2500" spc="-1" strike="noStrike">
                    <a:solidFill>
                      <a:srgbClr val="ffffff"/>
                    </a:solidFill>
                    <a:latin typeface="Calibri"/>
                    <a:ea typeface="DejaVu Sans"/>
                  </a:rPr>
                  <a:t>Učenje temeljeno na radu</a:t>
                </a:r>
                <a:endParaRPr b="0" lang="hr-HR" sz="2500" spc="-1" strike="noStrike">
                  <a:latin typeface="Arial"/>
                </a:endParaRPr>
              </a:p>
            </p:txBody>
          </p:sp>
        </p:grpSp>
      </p:grpSp>
      <p:grpSp>
        <p:nvGrpSpPr>
          <p:cNvPr id="618" name="Group 23"/>
          <p:cNvGrpSpPr/>
          <p:nvPr/>
        </p:nvGrpSpPr>
        <p:grpSpPr>
          <a:xfrm>
            <a:off x="9576720" y="2588400"/>
            <a:ext cx="1978920" cy="998640"/>
            <a:chOff x="9576720" y="2588400"/>
            <a:chExt cx="1978920" cy="998640"/>
          </a:xfrm>
        </p:grpSpPr>
        <p:sp>
          <p:nvSpPr>
            <p:cNvPr id="619" name="CustomShape 24"/>
            <p:cNvSpPr/>
            <p:nvPr/>
          </p:nvSpPr>
          <p:spPr>
            <a:xfrm>
              <a:off x="9576720" y="2588400"/>
              <a:ext cx="1978920" cy="998640"/>
            </a:xfrm>
            <a:prstGeom prst="roundRect">
              <a:avLst>
                <a:gd name="adj" fmla="val 16667"/>
              </a:avLst>
            </a:prstGeom>
            <a:solidFill>
              <a:srgbClr val="bc770b"/>
            </a:solidFill>
            <a:ln w="12600">
              <a:solidFill>
                <a:srgbClr val="ffffff"/>
              </a:solidFill>
              <a:miter/>
            </a:ln>
          </p:spPr>
          <p:style>
            <a:lnRef idx="0"/>
            <a:fillRef idx="0"/>
            <a:effectRef idx="0"/>
            <a:fontRef idx="minor"/>
          </p:style>
          <p:txBody>
            <a:bodyPr lIns="90000" rIns="90000" tIns="45000" bIns="45000">
              <a:noAutofit/>
            </a:bodyPr>
            <a:p>
              <a:pPr algn="ctr">
                <a:lnSpc>
                  <a:spcPct val="100000"/>
                </a:lnSpc>
              </a:pPr>
              <a:r>
                <a:rPr b="0" lang="hr-HR" sz="2500" spc="-1" strike="noStrike">
                  <a:solidFill>
                    <a:srgbClr val="ffffff"/>
                  </a:solidFill>
                  <a:latin typeface="Calibri"/>
                  <a:ea typeface="DejaVu Sans"/>
                </a:rPr>
                <a:t>PRIMJER</a:t>
              </a:r>
              <a:endParaRPr b="0" lang="hr-HR" sz="2500" spc="-1" strike="noStrike">
                <a:latin typeface="Arial"/>
              </a:endParaRPr>
            </a:p>
          </p:txBody>
        </p:sp>
        <p:sp>
          <p:nvSpPr>
            <p:cNvPr id="620" name="CustomShape 25"/>
            <p:cNvSpPr/>
            <p:nvPr/>
          </p:nvSpPr>
          <p:spPr>
            <a:xfrm>
              <a:off x="10391400" y="3205800"/>
              <a:ext cx="500760" cy="235800"/>
            </a:xfrm>
            <a:prstGeom prst="rightArrow">
              <a:avLst>
                <a:gd name="adj1" fmla="val 50000"/>
                <a:gd name="adj2" fmla="val 50000"/>
              </a:avLst>
            </a:prstGeom>
            <a:solidFill>
              <a:srgbClr val="ffffff"/>
            </a:solidFill>
            <a:ln w="12600">
              <a:solidFill>
                <a:srgbClr val="ffffff"/>
              </a:solidFill>
              <a:miter/>
            </a:ln>
          </p:spPr>
          <p:style>
            <a:lnRef idx="0"/>
            <a:fillRef idx="0"/>
            <a:effectRef idx="0"/>
            <a:fontRef idx="minor"/>
          </p:style>
        </p:sp>
      </p:grpSp>
      <p:sp>
        <p:nvSpPr>
          <p:cNvPr id="621" name="CustomShape 26"/>
          <p:cNvSpPr/>
          <p:nvPr/>
        </p:nvSpPr>
        <p:spPr>
          <a:xfrm>
            <a:off x="764640" y="-12960"/>
            <a:ext cx="10510920" cy="1320840"/>
          </a:xfrm>
          <a:prstGeom prst="rect">
            <a:avLst/>
          </a:prstGeom>
          <a:noFill/>
          <a:ln w="0">
            <a:noFill/>
          </a:ln>
        </p:spPr>
        <p:style>
          <a:lnRef idx="0"/>
          <a:fillRef idx="0"/>
          <a:effectRef idx="0"/>
          <a:fontRef idx="minor"/>
        </p:style>
        <p:txBody>
          <a:bodyPr lIns="90000" rIns="90000" tIns="45000" bIns="45000" anchor="b">
            <a:normAutofit/>
          </a:bodyPr>
          <a:p>
            <a:pPr>
              <a:lnSpc>
                <a:spcPts val="4000"/>
              </a:lnSpc>
            </a:pPr>
            <a:r>
              <a:rPr b="1" lang="hr-HR" sz="5400" spc="-1" strike="noStrike">
                <a:solidFill>
                  <a:srgbClr val="c00000"/>
                </a:solidFill>
                <a:latin typeface="Calibri Light"/>
                <a:ea typeface="DejaVu Sans"/>
              </a:rPr>
              <a:t>Dominantan nastavni sustav</a:t>
            </a:r>
            <a:endParaRPr b="0" lang="hr-HR" sz="5400" spc="-1" strike="noStrike">
              <a:latin typeface="Arial"/>
            </a:endParaRPr>
          </a:p>
        </p:txBody>
      </p:sp>
    </p:spTree>
  </p:cSld>
  <p:transition spd="slow">
    <p:push dir="u"/>
  </p:transition>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2" name="" descr=""/>
          <p:cNvPicPr/>
          <p:nvPr/>
        </p:nvPicPr>
        <p:blipFill>
          <a:blip r:embed="rId1"/>
          <a:stretch/>
        </p:blipFill>
        <p:spPr>
          <a:xfrm>
            <a:off x="1616400" y="703080"/>
            <a:ext cx="8279640" cy="5412960"/>
          </a:xfrm>
          <a:prstGeom prst="rect">
            <a:avLst/>
          </a:prstGeom>
          <a:ln w="0">
            <a:noFill/>
          </a:ln>
        </p:spPr>
      </p:pic>
      <p:sp>
        <p:nvSpPr>
          <p:cNvPr id="623" name="CustomShape 1"/>
          <p:cNvSpPr/>
          <p:nvPr/>
        </p:nvSpPr>
        <p:spPr>
          <a:xfrm>
            <a:off x="6840000" y="6480000"/>
            <a:ext cx="5216040" cy="312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hr-HR" sz="1600" spc="-1" strike="noStrike">
                <a:solidFill>
                  <a:srgbClr val="000000"/>
                </a:solidFill>
                <a:latin typeface="Arial"/>
                <a:ea typeface="DejaVu Sans"/>
              </a:rPr>
              <a:t>Autor: izv.prof.dr.sc. Morana Koludrović</a:t>
            </a:r>
            <a:endParaRPr b="0" lang="hr-HR" sz="1600" spc="-1" strike="noStrike">
              <a:latin typeface="Arial"/>
            </a:endParaRPr>
          </a:p>
        </p:txBody>
      </p:sp>
    </p:spTree>
  </p:cSld>
  <p:transition spd="slow">
    <p:push dir="u"/>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4" name="" descr=""/>
          <p:cNvPicPr/>
          <p:nvPr/>
        </p:nvPicPr>
        <p:blipFill>
          <a:blip r:embed="rId1"/>
          <a:stretch/>
        </p:blipFill>
        <p:spPr>
          <a:xfrm>
            <a:off x="1260000" y="900000"/>
            <a:ext cx="9716040" cy="4665240"/>
          </a:xfrm>
          <a:prstGeom prst="rect">
            <a:avLst/>
          </a:prstGeom>
          <a:ln w="0">
            <a:noFill/>
          </a:ln>
        </p:spPr>
      </p:pic>
      <p:sp>
        <p:nvSpPr>
          <p:cNvPr id="625" name="CustomShape 1"/>
          <p:cNvSpPr/>
          <p:nvPr/>
        </p:nvSpPr>
        <p:spPr>
          <a:xfrm>
            <a:off x="8349840" y="6480000"/>
            <a:ext cx="3706200" cy="312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hr-HR" sz="1600" spc="-1" strike="noStrike">
                <a:solidFill>
                  <a:srgbClr val="000000"/>
                </a:solidFill>
                <a:latin typeface="Arial"/>
                <a:ea typeface="DejaVu Sans"/>
              </a:rPr>
              <a:t>Autor: izv.prof.dr.sc. Morana Koludrović</a:t>
            </a:r>
            <a:endParaRPr b="0" lang="hr-HR" sz="1600" spc="-1" strike="noStrike">
              <a:latin typeface="Arial"/>
            </a:endParaRPr>
          </a:p>
        </p:txBody>
      </p:sp>
    </p:spTree>
  </p:cSld>
  <p:transition spd="slow">
    <p:push dir="u"/>
  </p:transition>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6" name="" descr=""/>
          <p:cNvPicPr/>
          <p:nvPr/>
        </p:nvPicPr>
        <p:blipFill>
          <a:blip r:embed="rId1"/>
          <a:stretch/>
        </p:blipFill>
        <p:spPr>
          <a:xfrm>
            <a:off x="1114200" y="1147320"/>
            <a:ext cx="9861840" cy="4788720"/>
          </a:xfrm>
          <a:prstGeom prst="rect">
            <a:avLst/>
          </a:prstGeom>
          <a:ln w="0">
            <a:noFill/>
          </a:ln>
        </p:spPr>
      </p:pic>
      <p:sp>
        <p:nvSpPr>
          <p:cNvPr id="627" name="CustomShape 1"/>
          <p:cNvSpPr/>
          <p:nvPr/>
        </p:nvSpPr>
        <p:spPr>
          <a:xfrm>
            <a:off x="8412120" y="6480000"/>
            <a:ext cx="3776040" cy="3423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hr-HR" sz="1600" spc="-1" strike="noStrike">
                <a:solidFill>
                  <a:srgbClr val="000000"/>
                </a:solidFill>
                <a:latin typeface="Arial"/>
                <a:ea typeface="DejaVu Sans"/>
              </a:rPr>
              <a:t>Autor: izv.prof.dr.sc. Morana Koludrović</a:t>
            </a:r>
            <a:endParaRPr b="0" lang="hr-HR" sz="1600" spc="-1" strike="noStrike">
              <a:latin typeface="Arial"/>
            </a:endParaRPr>
          </a:p>
        </p:txBody>
      </p:sp>
    </p:spTree>
  </p:cSld>
  <p:transition spd="slow">
    <p:push dir="u"/>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8" name="" descr=""/>
          <p:cNvPicPr/>
          <p:nvPr/>
        </p:nvPicPr>
        <p:blipFill>
          <a:blip r:embed="rId1"/>
          <a:stretch/>
        </p:blipFill>
        <p:spPr>
          <a:xfrm>
            <a:off x="1620000" y="720000"/>
            <a:ext cx="8970840" cy="4856040"/>
          </a:xfrm>
          <a:prstGeom prst="rect">
            <a:avLst/>
          </a:prstGeom>
          <a:ln w="0">
            <a:noFill/>
          </a:ln>
        </p:spPr>
      </p:pic>
      <p:sp>
        <p:nvSpPr>
          <p:cNvPr id="629" name="CustomShape 1"/>
          <p:cNvSpPr/>
          <p:nvPr/>
        </p:nvSpPr>
        <p:spPr>
          <a:xfrm>
            <a:off x="8412120" y="6480000"/>
            <a:ext cx="3776040" cy="3423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hr-HR" sz="1600" spc="-1" strike="noStrike">
                <a:solidFill>
                  <a:srgbClr val="000000"/>
                </a:solidFill>
                <a:latin typeface="Arial"/>
                <a:ea typeface="DejaVu Sans"/>
              </a:rPr>
              <a:t>Autor: izv.prof.dr.sc. Morana Koludrović</a:t>
            </a:r>
            <a:endParaRPr b="0" lang="hr-HR" sz="1600" spc="-1" strike="noStrike">
              <a:latin typeface="Arial"/>
            </a:endParaRPr>
          </a:p>
        </p:txBody>
      </p:sp>
    </p:spTree>
  </p:cSld>
  <p:transition spd="slow">
    <p:push dir="u"/>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0" name="" descr=""/>
          <p:cNvPicPr/>
          <p:nvPr/>
        </p:nvPicPr>
        <p:blipFill>
          <a:blip r:embed="rId1"/>
          <a:stretch/>
        </p:blipFill>
        <p:spPr>
          <a:xfrm>
            <a:off x="739080" y="542880"/>
            <a:ext cx="10778040" cy="5802120"/>
          </a:xfrm>
          <a:prstGeom prst="rect">
            <a:avLst/>
          </a:prstGeom>
          <a:ln w="0">
            <a:noFill/>
          </a:ln>
        </p:spPr>
      </p:pic>
    </p:spTree>
  </p:cSld>
  <p:transition spd="slow">
    <p:push dir="u"/>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2" name="CustomShape 1"/>
          <p:cNvSpPr/>
          <p:nvPr/>
        </p:nvSpPr>
        <p:spPr>
          <a:xfrm>
            <a:off x="635040" y="640800"/>
            <a:ext cx="3413880" cy="55785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hr-HR" sz="4600" spc="-1" strike="noStrike">
                <a:solidFill>
                  <a:srgbClr val="c00000"/>
                </a:solidFill>
                <a:latin typeface="Calibri Light"/>
                <a:ea typeface="DejaVu Sans"/>
              </a:rPr>
              <a:t>SADRŽAJ</a:t>
            </a:r>
            <a:endParaRPr b="0" lang="hr-HR" sz="4600" spc="-1" strike="noStrike">
              <a:latin typeface="Arial"/>
            </a:endParaRPr>
          </a:p>
        </p:txBody>
      </p:sp>
      <p:grpSp>
        <p:nvGrpSpPr>
          <p:cNvPr id="343" name="Group 2"/>
          <p:cNvGrpSpPr/>
          <p:nvPr/>
        </p:nvGrpSpPr>
        <p:grpSpPr>
          <a:xfrm>
            <a:off x="5068440" y="1443960"/>
            <a:ext cx="6139080" cy="4346640"/>
            <a:chOff x="5068440" y="1443960"/>
            <a:chExt cx="6139080" cy="4346640"/>
          </a:xfrm>
        </p:grpSpPr>
        <p:sp>
          <p:nvSpPr>
            <p:cNvPr id="344" name="CustomShape 3"/>
            <p:cNvSpPr/>
            <p:nvPr/>
          </p:nvSpPr>
          <p:spPr>
            <a:xfrm>
              <a:off x="5069160" y="1443960"/>
              <a:ext cx="6134040" cy="4346640"/>
            </a:xfrm>
            <a:prstGeom prst="rect">
              <a:avLst/>
            </a:prstGeom>
            <a:noFill/>
            <a:ln w="0">
              <a:noFill/>
            </a:ln>
          </p:spPr>
          <p:style>
            <a:lnRef idx="0"/>
            <a:fillRef idx="0"/>
            <a:effectRef idx="0"/>
            <a:fontRef idx="minor"/>
          </p:style>
        </p:sp>
        <p:sp>
          <p:nvSpPr>
            <p:cNvPr id="345" name="Line 4"/>
            <p:cNvSpPr/>
            <p:nvPr/>
          </p:nvSpPr>
          <p:spPr>
            <a:xfrm>
              <a:off x="5068440" y="1446480"/>
              <a:ext cx="6139080" cy="0"/>
            </a:xfrm>
            <a:prstGeom prst="line">
              <a:avLst/>
            </a:prstGeom>
            <a:ln w="12600">
              <a:solidFill>
                <a:srgbClr val="1d9a78"/>
              </a:solidFill>
              <a:miter/>
            </a:ln>
          </p:spPr>
          <p:style>
            <a:lnRef idx="0"/>
            <a:fillRef idx="0"/>
            <a:effectRef idx="0"/>
            <a:fontRef idx="minor"/>
          </p:style>
        </p:sp>
        <p:sp>
          <p:nvSpPr>
            <p:cNvPr id="346" name="CustomShape 5"/>
            <p:cNvSpPr/>
            <p:nvPr/>
          </p:nvSpPr>
          <p:spPr>
            <a:xfrm>
              <a:off x="5069160" y="1447200"/>
              <a:ext cx="6134040" cy="568080"/>
            </a:xfrm>
            <a:prstGeom prst="rect">
              <a:avLst/>
            </a:prstGeom>
            <a:noFill/>
            <a:ln w="0">
              <a:noFill/>
            </a:ln>
          </p:spPr>
          <p:style>
            <a:lnRef idx="0"/>
            <a:fillRef idx="0"/>
            <a:effectRef idx="0"/>
            <a:fontRef idx="minor"/>
          </p:style>
          <p:txBody>
            <a:bodyPr lIns="90000" rIns="90000" tIns="91440" bIns="91440">
              <a:noAutofit/>
            </a:bodyPr>
            <a:p>
              <a:pPr>
                <a:lnSpc>
                  <a:spcPct val="90000"/>
                </a:lnSpc>
                <a:spcAft>
                  <a:spcPts val="839"/>
                </a:spcAft>
                <a:tabLst>
                  <a:tab algn="l" pos="0"/>
                </a:tabLst>
              </a:pPr>
              <a:r>
                <a:rPr b="0" lang="hr-HR" sz="2400" spc="-1" strike="noStrike">
                  <a:solidFill>
                    <a:srgbClr val="000000"/>
                  </a:solidFill>
                  <a:latin typeface="Calibri"/>
                  <a:ea typeface="DejaVu Sans"/>
                </a:rPr>
                <a:t>Kurikulski dokumenti i njihova povezanost</a:t>
              </a:r>
              <a:endParaRPr b="0" lang="hr-HR" sz="2400" spc="-1" strike="noStrike">
                <a:latin typeface="Arial"/>
              </a:endParaRPr>
            </a:p>
          </p:txBody>
        </p:sp>
        <p:sp>
          <p:nvSpPr>
            <p:cNvPr id="347" name="Line 6"/>
            <p:cNvSpPr/>
            <p:nvPr/>
          </p:nvSpPr>
          <p:spPr>
            <a:xfrm>
              <a:off x="5068440" y="2019600"/>
              <a:ext cx="6139080" cy="0"/>
            </a:xfrm>
            <a:prstGeom prst="line">
              <a:avLst/>
            </a:prstGeom>
            <a:ln w="12600">
              <a:solidFill>
                <a:srgbClr val="1d9a78"/>
              </a:solidFill>
              <a:miter/>
            </a:ln>
          </p:spPr>
          <p:style>
            <a:lnRef idx="0"/>
            <a:fillRef idx="0"/>
            <a:effectRef idx="0"/>
            <a:fontRef idx="minor"/>
          </p:style>
        </p:sp>
        <p:sp>
          <p:nvSpPr>
            <p:cNvPr id="348" name="CustomShape 7"/>
            <p:cNvSpPr/>
            <p:nvPr/>
          </p:nvSpPr>
          <p:spPr>
            <a:xfrm>
              <a:off x="5069160" y="2019600"/>
              <a:ext cx="6134040" cy="568080"/>
            </a:xfrm>
            <a:prstGeom prst="rect">
              <a:avLst/>
            </a:prstGeom>
            <a:noFill/>
            <a:ln w="0">
              <a:noFill/>
            </a:ln>
          </p:spPr>
          <p:style>
            <a:lnRef idx="0"/>
            <a:fillRef idx="0"/>
            <a:effectRef idx="0"/>
            <a:fontRef idx="minor"/>
          </p:style>
          <p:txBody>
            <a:bodyPr lIns="90000" rIns="90000" tIns="91440" bIns="91440">
              <a:noAutofit/>
            </a:bodyPr>
            <a:p>
              <a:pPr>
                <a:lnSpc>
                  <a:spcPct val="90000"/>
                </a:lnSpc>
                <a:spcAft>
                  <a:spcPts val="839"/>
                </a:spcAft>
                <a:tabLst>
                  <a:tab algn="l" pos="0"/>
                </a:tabLst>
              </a:pPr>
              <a:r>
                <a:rPr b="0" lang="hr-HR" sz="2400" spc="-1" strike="noStrike">
                  <a:solidFill>
                    <a:srgbClr val="000000"/>
                  </a:solidFill>
                  <a:latin typeface="Calibri"/>
                  <a:ea typeface="DejaVu Sans"/>
                </a:rPr>
                <a:t>Standard zanimanja</a:t>
              </a:r>
              <a:endParaRPr b="0" lang="hr-HR" sz="2400" spc="-1" strike="noStrike">
                <a:latin typeface="Arial"/>
              </a:endParaRPr>
            </a:p>
          </p:txBody>
        </p:sp>
        <p:sp>
          <p:nvSpPr>
            <p:cNvPr id="349" name="Line 8"/>
            <p:cNvSpPr/>
            <p:nvPr/>
          </p:nvSpPr>
          <p:spPr>
            <a:xfrm>
              <a:off x="5068440" y="2592000"/>
              <a:ext cx="6139080" cy="0"/>
            </a:xfrm>
            <a:prstGeom prst="line">
              <a:avLst/>
            </a:prstGeom>
            <a:ln w="12600">
              <a:solidFill>
                <a:srgbClr val="1d9a78"/>
              </a:solidFill>
              <a:miter/>
            </a:ln>
          </p:spPr>
          <p:style>
            <a:lnRef idx="0"/>
            <a:fillRef idx="0"/>
            <a:effectRef idx="0"/>
            <a:fontRef idx="minor"/>
          </p:style>
        </p:sp>
        <p:sp>
          <p:nvSpPr>
            <p:cNvPr id="350" name="CustomShape 9"/>
            <p:cNvSpPr/>
            <p:nvPr/>
          </p:nvSpPr>
          <p:spPr>
            <a:xfrm>
              <a:off x="5069160" y="2592360"/>
              <a:ext cx="6134040" cy="568080"/>
            </a:xfrm>
            <a:prstGeom prst="rect">
              <a:avLst/>
            </a:prstGeom>
            <a:noFill/>
            <a:ln w="0">
              <a:noFill/>
            </a:ln>
          </p:spPr>
          <p:style>
            <a:lnRef idx="0"/>
            <a:fillRef idx="0"/>
            <a:effectRef idx="0"/>
            <a:fontRef idx="minor"/>
          </p:style>
          <p:txBody>
            <a:bodyPr lIns="90000" rIns="90000" tIns="91440" bIns="91440">
              <a:noAutofit/>
            </a:bodyPr>
            <a:p>
              <a:pPr>
                <a:lnSpc>
                  <a:spcPct val="90000"/>
                </a:lnSpc>
                <a:spcAft>
                  <a:spcPts val="839"/>
                </a:spcAft>
                <a:tabLst>
                  <a:tab algn="l" pos="0"/>
                </a:tabLst>
              </a:pPr>
              <a:r>
                <a:rPr b="0" lang="hr-HR" sz="2400" spc="-1" strike="noStrike">
                  <a:solidFill>
                    <a:srgbClr val="000000"/>
                  </a:solidFill>
                  <a:latin typeface="Calibri"/>
                  <a:ea typeface="DejaVu Sans"/>
                </a:rPr>
                <a:t>Standard kvalifikacije </a:t>
              </a:r>
              <a:endParaRPr b="0" lang="hr-HR" sz="2400" spc="-1" strike="noStrike">
                <a:latin typeface="Arial"/>
              </a:endParaRPr>
            </a:p>
          </p:txBody>
        </p:sp>
        <p:sp>
          <p:nvSpPr>
            <p:cNvPr id="351" name="Line 10"/>
            <p:cNvSpPr/>
            <p:nvPr/>
          </p:nvSpPr>
          <p:spPr>
            <a:xfrm>
              <a:off x="5068440" y="3164760"/>
              <a:ext cx="6139080" cy="0"/>
            </a:xfrm>
            <a:prstGeom prst="line">
              <a:avLst/>
            </a:prstGeom>
            <a:ln w="12600">
              <a:solidFill>
                <a:srgbClr val="1d9a78"/>
              </a:solidFill>
              <a:miter/>
            </a:ln>
          </p:spPr>
          <p:style>
            <a:lnRef idx="0"/>
            <a:fillRef idx="0"/>
            <a:effectRef idx="0"/>
            <a:fontRef idx="minor"/>
          </p:style>
        </p:sp>
        <p:sp>
          <p:nvSpPr>
            <p:cNvPr id="352" name="CustomShape 11"/>
            <p:cNvSpPr/>
            <p:nvPr/>
          </p:nvSpPr>
          <p:spPr>
            <a:xfrm>
              <a:off x="5069160" y="3164760"/>
              <a:ext cx="6134040" cy="568080"/>
            </a:xfrm>
            <a:prstGeom prst="rect">
              <a:avLst/>
            </a:prstGeom>
            <a:noFill/>
            <a:ln w="0">
              <a:noFill/>
            </a:ln>
          </p:spPr>
          <p:style>
            <a:lnRef idx="0"/>
            <a:fillRef idx="0"/>
            <a:effectRef idx="0"/>
            <a:fontRef idx="minor"/>
          </p:style>
          <p:txBody>
            <a:bodyPr lIns="90000" rIns="90000" tIns="91440" bIns="91440">
              <a:noAutofit/>
            </a:bodyPr>
            <a:p>
              <a:pPr>
                <a:lnSpc>
                  <a:spcPct val="90000"/>
                </a:lnSpc>
                <a:spcAft>
                  <a:spcPts val="839"/>
                </a:spcAft>
                <a:tabLst>
                  <a:tab algn="l" pos="0"/>
                </a:tabLst>
              </a:pPr>
              <a:r>
                <a:rPr b="0" lang="hr-HR" sz="2400" spc="-1" strike="noStrike">
                  <a:solidFill>
                    <a:srgbClr val="000000"/>
                  </a:solidFill>
                  <a:latin typeface="Calibri"/>
                  <a:ea typeface="DejaVu Sans"/>
                </a:rPr>
                <a:t>Sektorski kurikulum</a:t>
              </a:r>
              <a:endParaRPr b="0" lang="hr-HR" sz="2400" spc="-1" strike="noStrike">
                <a:latin typeface="Arial"/>
              </a:endParaRPr>
            </a:p>
          </p:txBody>
        </p:sp>
        <p:sp>
          <p:nvSpPr>
            <p:cNvPr id="353" name="Line 12"/>
            <p:cNvSpPr/>
            <p:nvPr/>
          </p:nvSpPr>
          <p:spPr>
            <a:xfrm>
              <a:off x="5068440" y="3737160"/>
              <a:ext cx="6139080" cy="0"/>
            </a:xfrm>
            <a:prstGeom prst="line">
              <a:avLst/>
            </a:prstGeom>
            <a:ln w="12600">
              <a:solidFill>
                <a:srgbClr val="1d9a78"/>
              </a:solidFill>
              <a:miter/>
            </a:ln>
          </p:spPr>
          <p:style>
            <a:lnRef idx="0"/>
            <a:fillRef idx="0"/>
            <a:effectRef idx="0"/>
            <a:fontRef idx="minor"/>
          </p:style>
        </p:sp>
        <p:sp>
          <p:nvSpPr>
            <p:cNvPr id="354" name="CustomShape 13"/>
            <p:cNvSpPr/>
            <p:nvPr/>
          </p:nvSpPr>
          <p:spPr>
            <a:xfrm>
              <a:off x="5069160" y="3737520"/>
              <a:ext cx="6134040" cy="568080"/>
            </a:xfrm>
            <a:prstGeom prst="rect">
              <a:avLst/>
            </a:prstGeom>
            <a:noFill/>
            <a:ln w="0">
              <a:noFill/>
            </a:ln>
          </p:spPr>
          <p:style>
            <a:lnRef idx="0"/>
            <a:fillRef idx="0"/>
            <a:effectRef idx="0"/>
            <a:fontRef idx="minor"/>
          </p:style>
          <p:txBody>
            <a:bodyPr lIns="90000" rIns="90000" tIns="91440" bIns="91440">
              <a:noAutofit/>
            </a:bodyPr>
            <a:p>
              <a:pPr>
                <a:lnSpc>
                  <a:spcPct val="90000"/>
                </a:lnSpc>
                <a:spcAft>
                  <a:spcPts val="839"/>
                </a:spcAft>
                <a:tabLst>
                  <a:tab algn="l" pos="0"/>
                </a:tabLst>
              </a:pPr>
              <a:r>
                <a:rPr b="0" lang="hr-HR" sz="2400" spc="-1" strike="noStrike">
                  <a:solidFill>
                    <a:srgbClr val="000000"/>
                  </a:solidFill>
                  <a:latin typeface="Calibri"/>
                  <a:ea typeface="DejaVu Sans"/>
                </a:rPr>
                <a:t>Sastavnice strukovnih kurikula, moduli</a:t>
              </a:r>
              <a:endParaRPr b="0" lang="hr-HR" sz="2400" spc="-1" strike="noStrike">
                <a:latin typeface="Arial"/>
              </a:endParaRPr>
            </a:p>
          </p:txBody>
        </p:sp>
        <p:sp>
          <p:nvSpPr>
            <p:cNvPr id="355" name="Line 14"/>
            <p:cNvSpPr/>
            <p:nvPr/>
          </p:nvSpPr>
          <p:spPr>
            <a:xfrm>
              <a:off x="5068440" y="4309920"/>
              <a:ext cx="6139080" cy="0"/>
            </a:xfrm>
            <a:prstGeom prst="line">
              <a:avLst/>
            </a:prstGeom>
            <a:ln w="12600">
              <a:solidFill>
                <a:srgbClr val="1d9a78"/>
              </a:solidFill>
              <a:miter/>
            </a:ln>
          </p:spPr>
          <p:style>
            <a:lnRef idx="0"/>
            <a:fillRef idx="0"/>
            <a:effectRef idx="0"/>
            <a:fontRef idx="minor"/>
          </p:style>
        </p:sp>
        <p:sp>
          <p:nvSpPr>
            <p:cNvPr id="356" name="CustomShape 15"/>
            <p:cNvSpPr/>
            <p:nvPr/>
          </p:nvSpPr>
          <p:spPr>
            <a:xfrm>
              <a:off x="5069160" y="4309920"/>
              <a:ext cx="6127920" cy="904320"/>
            </a:xfrm>
            <a:prstGeom prst="rect">
              <a:avLst/>
            </a:prstGeom>
            <a:noFill/>
            <a:ln w="0">
              <a:noFill/>
            </a:ln>
          </p:spPr>
          <p:style>
            <a:lnRef idx="0"/>
            <a:fillRef idx="0"/>
            <a:effectRef idx="0"/>
            <a:fontRef idx="minor"/>
          </p:style>
          <p:txBody>
            <a:bodyPr lIns="90000" rIns="90000" tIns="91440" bIns="91440">
              <a:noAutofit/>
            </a:bodyPr>
            <a:p>
              <a:pPr>
                <a:lnSpc>
                  <a:spcPct val="90000"/>
                </a:lnSpc>
                <a:spcAft>
                  <a:spcPts val="839"/>
                </a:spcAft>
                <a:tabLst>
                  <a:tab algn="l" pos="0"/>
                </a:tabLst>
              </a:pPr>
              <a:r>
                <a:rPr b="0" lang="hr-HR" sz="2400" spc="-1" strike="noStrike">
                  <a:solidFill>
                    <a:srgbClr val="000000"/>
                  </a:solidFill>
                  <a:latin typeface="Calibri"/>
                  <a:ea typeface="DejaVu Sans"/>
                </a:rPr>
                <a:t>Planiranje modularnog procesa učenja i poučavanja</a:t>
              </a:r>
              <a:endParaRPr b="0" lang="hr-HR" sz="2400" spc="-1" strike="noStrike">
                <a:latin typeface="Arial"/>
              </a:endParaRPr>
            </a:p>
          </p:txBody>
        </p:sp>
        <p:sp>
          <p:nvSpPr>
            <p:cNvPr id="357" name="Line 16"/>
            <p:cNvSpPr/>
            <p:nvPr/>
          </p:nvSpPr>
          <p:spPr>
            <a:xfrm>
              <a:off x="5068440" y="5218920"/>
              <a:ext cx="6139080" cy="0"/>
            </a:xfrm>
            <a:prstGeom prst="line">
              <a:avLst/>
            </a:prstGeom>
            <a:ln w="12600">
              <a:solidFill>
                <a:srgbClr val="1d9a78"/>
              </a:solidFill>
              <a:miter/>
            </a:ln>
          </p:spPr>
          <p:style>
            <a:lnRef idx="0"/>
            <a:fillRef idx="0"/>
            <a:effectRef idx="0"/>
            <a:fontRef idx="minor"/>
          </p:style>
        </p:sp>
        <p:sp>
          <p:nvSpPr>
            <p:cNvPr id="358" name="CustomShape 17"/>
            <p:cNvSpPr/>
            <p:nvPr/>
          </p:nvSpPr>
          <p:spPr>
            <a:xfrm>
              <a:off x="5069160" y="5219280"/>
              <a:ext cx="6134040" cy="568080"/>
            </a:xfrm>
            <a:prstGeom prst="rect">
              <a:avLst/>
            </a:prstGeom>
            <a:noFill/>
            <a:ln w="0">
              <a:noFill/>
            </a:ln>
          </p:spPr>
          <p:style>
            <a:lnRef idx="0"/>
            <a:fillRef idx="0"/>
            <a:effectRef idx="0"/>
            <a:fontRef idx="minor"/>
          </p:style>
          <p:txBody>
            <a:bodyPr lIns="90000" rIns="90000" tIns="91440" bIns="91440">
              <a:noAutofit/>
            </a:bodyPr>
            <a:p>
              <a:pPr>
                <a:lnSpc>
                  <a:spcPct val="90000"/>
                </a:lnSpc>
                <a:spcAft>
                  <a:spcPts val="839"/>
                </a:spcAft>
                <a:tabLst>
                  <a:tab algn="l" pos="0"/>
                </a:tabLst>
              </a:pPr>
              <a:r>
                <a:rPr b="0" lang="hr-HR" sz="2400" spc="-1" strike="noStrike">
                  <a:solidFill>
                    <a:srgbClr val="000000"/>
                  </a:solidFill>
                  <a:latin typeface="Calibri"/>
                  <a:ea typeface="DejaVu Sans"/>
                </a:rPr>
                <a:t>Smjernice za primjenu strukovnih kurikula</a:t>
              </a:r>
              <a:endParaRPr b="0" lang="hr-HR" sz="2400" spc="-1" strike="noStrike">
                <a:latin typeface="Arial"/>
              </a:endParaRPr>
            </a:p>
          </p:txBody>
        </p:sp>
      </p:grpSp>
    </p:spTree>
  </p:cSld>
  <p:transition spd="slow">
    <p:push dir="u"/>
  </p:transition>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CustomShape 1"/>
          <p:cNvSpPr/>
          <p:nvPr/>
        </p:nvSpPr>
        <p:spPr>
          <a:xfrm>
            <a:off x="847080" y="213120"/>
            <a:ext cx="10492920" cy="1044720"/>
          </a:xfrm>
          <a:prstGeom prst="rect">
            <a:avLst/>
          </a:prstGeom>
          <a:noFill/>
          <a:ln w="0">
            <a:noFill/>
          </a:ln>
        </p:spPr>
        <p:style>
          <a:lnRef idx="0"/>
          <a:fillRef idx="0"/>
          <a:effectRef idx="0"/>
          <a:fontRef idx="minor"/>
        </p:style>
        <p:txBody>
          <a:bodyPr lIns="90000" rIns="90000" tIns="45000" bIns="45000">
            <a:noAutofit/>
          </a:bodyPr>
          <a:p>
            <a:pPr algn="ctr">
              <a:lnSpc>
                <a:spcPct val="90000"/>
              </a:lnSpc>
            </a:pPr>
            <a:r>
              <a:rPr b="1" lang="hr-HR" sz="3600" spc="-1" strike="noStrike">
                <a:solidFill>
                  <a:srgbClr val="c00000"/>
                </a:solidFill>
                <a:latin typeface="Calibri Light"/>
                <a:ea typeface="DejaVu Sans"/>
              </a:rPr>
              <a:t>Strukovni kurikul: Serviser-monter za OIE</a:t>
            </a:r>
            <a:br/>
            <a:r>
              <a:rPr b="1" lang="hr-HR" sz="3600" spc="-1" strike="noStrike">
                <a:solidFill>
                  <a:srgbClr val="c00000"/>
                </a:solidFill>
                <a:latin typeface="Calibri Light"/>
                <a:ea typeface="DejaVu Sans"/>
              </a:rPr>
              <a:t> </a:t>
            </a:r>
            <a:r>
              <a:rPr b="1" lang="hr-HR" sz="3600" spc="-1" strike="noStrike">
                <a:solidFill>
                  <a:srgbClr val="00b0f0"/>
                </a:solidFill>
                <a:latin typeface="Calibri Light"/>
                <a:ea typeface="DejaVu Sans"/>
              </a:rPr>
              <a:t>PRIMJER IZVEDBE MODULA PO GODINI</a:t>
            </a:r>
            <a:endParaRPr b="0" lang="hr-HR" sz="3600" spc="-1" strike="noStrike">
              <a:latin typeface="Arial"/>
            </a:endParaRPr>
          </a:p>
        </p:txBody>
      </p:sp>
      <p:pic>
        <p:nvPicPr>
          <p:cNvPr id="632" name="Slika 4_1" descr=""/>
          <p:cNvPicPr/>
          <p:nvPr/>
        </p:nvPicPr>
        <p:blipFill>
          <a:blip r:embed="rId1"/>
          <a:stretch/>
        </p:blipFill>
        <p:spPr>
          <a:xfrm>
            <a:off x="458280" y="1469520"/>
            <a:ext cx="11285280" cy="5170680"/>
          </a:xfrm>
          <a:prstGeom prst="rect">
            <a:avLst/>
          </a:prstGeom>
          <a:ln w="0">
            <a:noFill/>
          </a:ln>
        </p:spPr>
      </p:pic>
    </p:spTree>
  </p:cSld>
  <p:transition spd="slow">
    <p:push dir="u"/>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3" name="CustomShape 1"/>
          <p:cNvSpPr/>
          <p:nvPr/>
        </p:nvSpPr>
        <p:spPr>
          <a:xfrm>
            <a:off x="2880" y="0"/>
            <a:ext cx="12184200" cy="6853320"/>
          </a:xfrm>
          <a:prstGeom prst="rect">
            <a:avLst/>
          </a:prstGeom>
          <a:solidFill>
            <a:srgbClr val="ffffff"/>
          </a:solidFill>
          <a:ln w="12600">
            <a:noFill/>
          </a:ln>
        </p:spPr>
        <p:style>
          <a:lnRef idx="0"/>
          <a:fillRef idx="0"/>
          <a:effectRef idx="0"/>
          <a:fontRef idx="minor"/>
        </p:style>
      </p:sp>
      <p:pic>
        <p:nvPicPr>
          <p:cNvPr id="634" name="Picture 4" descr="An arrow pointing right"/>
          <p:cNvPicPr/>
          <p:nvPr/>
        </p:nvPicPr>
        <p:blipFill>
          <a:blip r:embed="rId1"/>
          <a:srcRect l="0" t="0" r="6588" b="0"/>
          <a:stretch/>
        </p:blipFill>
        <p:spPr>
          <a:xfrm>
            <a:off x="2522520" y="0"/>
            <a:ext cx="9664920" cy="6853320"/>
          </a:xfrm>
          <a:prstGeom prst="rect">
            <a:avLst/>
          </a:prstGeom>
          <a:ln w="0">
            <a:noFill/>
          </a:ln>
        </p:spPr>
      </p:pic>
      <p:sp>
        <p:nvSpPr>
          <p:cNvPr id="635" name="CustomShape 2"/>
          <p:cNvSpPr/>
          <p:nvPr/>
        </p:nvSpPr>
        <p:spPr>
          <a:xfrm>
            <a:off x="0" y="0"/>
            <a:ext cx="7385760" cy="6853320"/>
          </a:xfrm>
          <a:prstGeom prst="rect">
            <a:avLst/>
          </a:prstGeom>
          <a:gradFill rotWithShape="0">
            <a:gsLst>
              <a:gs pos="52000">
                <a:srgbClr val="ffffff"/>
              </a:gs>
              <a:gs pos="100000">
                <a:srgbClr val="ffffff">
                  <a:alpha val="0"/>
                </a:srgbClr>
              </a:gs>
            </a:gsLst>
            <a:lin ang="0"/>
          </a:gradFill>
          <a:ln w="12600">
            <a:noFill/>
          </a:ln>
        </p:spPr>
        <p:style>
          <a:lnRef idx="0"/>
          <a:fillRef idx="0"/>
          <a:effectRef idx="0"/>
          <a:fontRef idx="minor"/>
        </p:style>
      </p:sp>
      <p:sp>
        <p:nvSpPr>
          <p:cNvPr id="636" name="CustomShape 3"/>
          <p:cNvSpPr/>
          <p:nvPr/>
        </p:nvSpPr>
        <p:spPr>
          <a:xfrm>
            <a:off x="838080" y="365040"/>
            <a:ext cx="3817440" cy="1895400"/>
          </a:xfrm>
          <a:prstGeom prst="rect">
            <a:avLst/>
          </a:prstGeom>
          <a:noFill/>
          <a:ln w="0">
            <a:noFill/>
          </a:ln>
        </p:spPr>
        <p:style>
          <a:lnRef idx="0"/>
          <a:fillRef idx="0"/>
          <a:effectRef idx="0"/>
          <a:fontRef idx="minor"/>
        </p:style>
      </p:sp>
      <p:sp>
        <p:nvSpPr>
          <p:cNvPr id="637" name="CustomShape 4"/>
          <p:cNvSpPr/>
          <p:nvPr/>
        </p:nvSpPr>
        <p:spPr>
          <a:xfrm>
            <a:off x="838080" y="1208160"/>
            <a:ext cx="9476640" cy="373824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endParaRPr b="0" lang="hr-HR" sz="1800" spc="-1" strike="noStrike">
              <a:latin typeface="Arial"/>
            </a:endParaRPr>
          </a:p>
          <a:p>
            <a:pPr marL="228600" indent="-223920" algn="just">
              <a:lnSpc>
                <a:spcPct val="115000"/>
              </a:lnSpc>
              <a:spcBef>
                <a:spcPts val="1001"/>
              </a:spcBef>
              <a:spcAft>
                <a:spcPts val="1001"/>
              </a:spcAft>
              <a:buClr>
                <a:srgbClr val="000000"/>
              </a:buClr>
              <a:buFont typeface="Arial"/>
              <a:buChar char="•"/>
              <a:tabLst>
                <a:tab algn="l" pos="0"/>
              </a:tabLst>
            </a:pPr>
            <a:r>
              <a:rPr b="1" lang="hr-HR" sz="3200" spc="-1" strike="noStrike">
                <a:solidFill>
                  <a:srgbClr val="000000"/>
                </a:solidFill>
                <a:latin typeface="Calibri"/>
                <a:ea typeface="Calibri"/>
              </a:rPr>
              <a:t>Aktivnost 3: Osnove modularnih strukovnih kurikula</a:t>
            </a:r>
            <a:endParaRPr b="0" lang="hr-HR" sz="3200" spc="-1" strike="noStrike">
              <a:latin typeface="Arial"/>
            </a:endParaRPr>
          </a:p>
          <a:p>
            <a:pPr>
              <a:lnSpc>
                <a:spcPct val="90000"/>
              </a:lnSpc>
              <a:spcBef>
                <a:spcPts val="1001"/>
              </a:spcBef>
              <a:spcAft>
                <a:spcPts val="1001"/>
              </a:spcAft>
              <a:tabLst>
                <a:tab algn="l" pos="0"/>
              </a:tabLst>
            </a:pPr>
            <a:r>
              <a:rPr b="1" lang="hr-HR" sz="2000" spc="-1" strike="noStrike">
                <a:solidFill>
                  <a:srgbClr val="000000"/>
                </a:solidFill>
                <a:latin typeface="Calibri"/>
                <a:ea typeface="Calibri"/>
              </a:rPr>
              <a:t>Grupni rad (15 minuta): </a:t>
            </a:r>
            <a:endParaRPr b="0" lang="hr-HR" sz="2000" spc="-1" strike="noStrike">
              <a:latin typeface="Arial"/>
            </a:endParaRPr>
          </a:p>
          <a:p>
            <a:pPr>
              <a:lnSpc>
                <a:spcPct val="90000"/>
              </a:lnSpc>
              <a:spcBef>
                <a:spcPts val="1001"/>
              </a:spcBef>
              <a:spcAft>
                <a:spcPts val="1001"/>
              </a:spcAft>
              <a:tabLst>
                <a:tab algn="l" pos="0"/>
              </a:tabLst>
            </a:pPr>
            <a:r>
              <a:rPr b="1" lang="hr-HR" sz="2000" spc="-1" strike="noStrike">
                <a:solidFill>
                  <a:srgbClr val="000000"/>
                </a:solidFill>
                <a:latin typeface="Calibri"/>
                <a:ea typeface="Calibri"/>
              </a:rPr>
              <a:t>Završna razmatranja i pitanja (15 minuta)</a:t>
            </a:r>
            <a:endParaRPr b="0" lang="hr-HR" sz="2000" spc="-1" strike="noStrike">
              <a:latin typeface="Arial"/>
            </a:endParaRPr>
          </a:p>
          <a:p>
            <a:pPr>
              <a:lnSpc>
                <a:spcPct val="90000"/>
              </a:lnSpc>
              <a:spcBef>
                <a:spcPts val="1001"/>
              </a:spcBef>
              <a:spcAft>
                <a:spcPts val="1001"/>
              </a:spcAft>
              <a:tabLst>
                <a:tab algn="l" pos="0"/>
              </a:tabLst>
            </a:pPr>
            <a:br/>
            <a:r>
              <a:rPr b="1" lang="hr-HR" sz="2000" spc="-1" strike="noStrike">
                <a:solidFill>
                  <a:srgbClr val="000000"/>
                </a:solidFill>
                <a:latin typeface="Calibri"/>
                <a:ea typeface="Calibri"/>
              </a:rPr>
              <a:t> </a:t>
            </a:r>
            <a:endParaRPr b="0" lang="hr-HR" sz="2000" spc="-1" strike="noStrike">
              <a:latin typeface="Arial"/>
            </a:endParaRPr>
          </a:p>
          <a:p>
            <a:pPr>
              <a:lnSpc>
                <a:spcPct val="90000"/>
              </a:lnSpc>
              <a:spcBef>
                <a:spcPts val="1001"/>
              </a:spcBef>
              <a:tabLst>
                <a:tab algn="l" pos="0"/>
              </a:tabLst>
            </a:pP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CustomShape 1"/>
          <p:cNvSpPr/>
          <p:nvPr/>
        </p:nvSpPr>
        <p:spPr>
          <a:xfrm>
            <a:off x="838080" y="365040"/>
            <a:ext cx="10510920" cy="132084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hr-HR" sz="4800" spc="-1" strike="noStrike">
                <a:solidFill>
                  <a:srgbClr val="c00000"/>
                </a:solidFill>
                <a:latin typeface="Calibri Light"/>
                <a:ea typeface="DejaVu Sans"/>
              </a:rPr>
              <a:t>Usporedba – prednosti, nedostaci, razlike</a:t>
            </a:r>
            <a:endParaRPr b="0" lang="hr-HR" sz="4800" spc="-1" strike="noStrike">
              <a:latin typeface="Arial"/>
            </a:endParaRPr>
          </a:p>
        </p:txBody>
      </p:sp>
      <p:sp>
        <p:nvSpPr>
          <p:cNvPr id="639" name="CustomShape 2"/>
          <p:cNvSpPr/>
          <p:nvPr/>
        </p:nvSpPr>
        <p:spPr>
          <a:xfrm>
            <a:off x="7053840" y="2683080"/>
            <a:ext cx="979920" cy="588240"/>
          </a:xfrm>
          <a:prstGeom prst="rightArrow">
            <a:avLst>
              <a:gd name="adj1" fmla="val 50000"/>
              <a:gd name="adj2" fmla="val 50000"/>
            </a:avLst>
          </a:prstGeom>
          <a:solidFill>
            <a:srgbClr val="1d9a78"/>
          </a:solidFill>
          <a:ln w="12600">
            <a:solidFill>
              <a:srgbClr val="0c4334"/>
            </a:solidFill>
            <a:miter/>
          </a:ln>
        </p:spPr>
        <p:style>
          <a:lnRef idx="0"/>
          <a:fillRef idx="0"/>
          <a:effectRef idx="0"/>
          <a:fontRef idx="minor"/>
        </p:style>
      </p:sp>
      <p:sp>
        <p:nvSpPr>
          <p:cNvPr id="640" name="CustomShape 3"/>
          <p:cNvSpPr/>
          <p:nvPr/>
        </p:nvSpPr>
        <p:spPr>
          <a:xfrm rot="10800000">
            <a:off x="7058880" y="4281120"/>
            <a:ext cx="979920" cy="588240"/>
          </a:xfrm>
          <a:prstGeom prst="rightArrow">
            <a:avLst>
              <a:gd name="adj1" fmla="val 50000"/>
              <a:gd name="adj2" fmla="val 50000"/>
            </a:avLst>
          </a:prstGeom>
          <a:solidFill>
            <a:srgbClr val="1d9a78"/>
          </a:solidFill>
          <a:ln w="12600">
            <a:solidFill>
              <a:srgbClr val="0c4334"/>
            </a:solidFill>
            <a:miter/>
          </a:ln>
        </p:spPr>
        <p:style>
          <a:lnRef idx="0"/>
          <a:fillRef idx="0"/>
          <a:effectRef idx="0"/>
          <a:fontRef idx="minor"/>
        </p:style>
      </p:sp>
      <p:pic>
        <p:nvPicPr>
          <p:cNvPr id="641" name="Slika 7" descr=""/>
          <p:cNvPicPr/>
          <p:nvPr/>
        </p:nvPicPr>
        <p:blipFill>
          <a:blip r:embed="rId1"/>
          <a:stretch/>
        </p:blipFill>
        <p:spPr>
          <a:xfrm>
            <a:off x="282960" y="1790280"/>
            <a:ext cx="6657480" cy="4410000"/>
          </a:xfrm>
          <a:prstGeom prst="rect">
            <a:avLst/>
          </a:prstGeom>
          <a:ln w="0">
            <a:noFill/>
          </a:ln>
        </p:spPr>
      </p:pic>
      <p:pic>
        <p:nvPicPr>
          <p:cNvPr id="642" name="Slika 9" descr=""/>
          <p:cNvPicPr/>
          <p:nvPr/>
        </p:nvPicPr>
        <p:blipFill>
          <a:blip r:embed="rId2"/>
          <a:stretch/>
        </p:blipFill>
        <p:spPr>
          <a:xfrm>
            <a:off x="8414640" y="2405880"/>
            <a:ext cx="3043440" cy="3794400"/>
          </a:xfrm>
          <a:prstGeom prst="rect">
            <a:avLst/>
          </a:prstGeom>
          <a:ln w="0">
            <a:noFill/>
          </a:ln>
        </p:spPr>
      </p:pic>
      <p:pic>
        <p:nvPicPr>
          <p:cNvPr id="643" name="" descr=""/>
          <p:cNvPicPr/>
          <p:nvPr/>
        </p:nvPicPr>
        <p:blipFill>
          <a:blip r:embed="rId3"/>
          <a:stretch/>
        </p:blipFill>
        <p:spPr>
          <a:xfrm>
            <a:off x="9180000" y="1494360"/>
            <a:ext cx="2284560" cy="228456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CustomShape 1"/>
          <p:cNvSpPr/>
          <p:nvPr/>
        </p:nvSpPr>
        <p:spPr>
          <a:xfrm>
            <a:off x="838080" y="365040"/>
            <a:ext cx="10510920" cy="132084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4400" spc="-1" strike="noStrike">
                <a:solidFill>
                  <a:srgbClr val="c00000"/>
                </a:solidFill>
                <a:latin typeface="Calibri Light"/>
                <a:ea typeface="DejaVu Sans"/>
              </a:rPr>
              <a:t>Z</a:t>
            </a:r>
            <a:r>
              <a:rPr b="1" lang="pl-PL" sz="4400" spc="-1" strike="noStrike">
                <a:solidFill>
                  <a:srgbClr val="c00000"/>
                </a:solidFill>
                <a:latin typeface="Calibri Light"/>
                <a:ea typeface="DejaVu Sans"/>
              </a:rPr>
              <a:t>adaci za diskusiju unutar grupa</a:t>
            </a:r>
            <a:r>
              <a:rPr b="1" lang="hr-HR" sz="4400" spc="-1" strike="noStrike">
                <a:solidFill>
                  <a:srgbClr val="c00000"/>
                </a:solidFill>
                <a:latin typeface="Calibri Light"/>
                <a:ea typeface="DejaVu Sans"/>
              </a:rPr>
              <a:t> (15 minuta)</a:t>
            </a:r>
            <a:endParaRPr b="0" lang="hr-HR" sz="4400" spc="-1" strike="noStrike">
              <a:latin typeface="Arial"/>
            </a:endParaRPr>
          </a:p>
        </p:txBody>
      </p:sp>
      <p:sp>
        <p:nvSpPr>
          <p:cNvPr id="645" name="CustomShape 2"/>
          <p:cNvSpPr/>
          <p:nvPr/>
        </p:nvSpPr>
        <p:spPr>
          <a:xfrm>
            <a:off x="565920" y="1468800"/>
            <a:ext cx="11055600" cy="478584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pPr>
            <a:endParaRPr b="0" lang="hr-HR" sz="1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Navedite strukovne kurikule koji bi se izvodili u vašoj školi s obzirom na trenutačne materijalne i kadrovske uvjete. </a:t>
            </a:r>
            <a:endParaRPr b="0" lang="hr-HR" sz="2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Povežite skupove ishoda učenja i module s nastavnim planom i programom / kurikulom koji izvodite. </a:t>
            </a:r>
            <a:endParaRPr b="0" lang="hr-HR" sz="2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Koje su sličnosti, razlike? </a:t>
            </a:r>
            <a:endParaRPr b="0" lang="hr-HR" sz="2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Navedite uočene prednosti i moguće nedostatke.</a:t>
            </a:r>
            <a:endParaRPr b="0" lang="hr-HR" sz="2800" spc="-1" strike="noStrike">
              <a:latin typeface="Arial"/>
            </a:endParaRPr>
          </a:p>
          <a:p>
            <a:pPr>
              <a:lnSpc>
                <a:spcPct val="90000"/>
              </a:lnSpc>
              <a:spcBef>
                <a:spcPts val="1001"/>
              </a:spcBef>
            </a:pPr>
            <a:endParaRPr b="0" lang="hr-HR" sz="2800" spc="-1" strike="noStrike">
              <a:latin typeface="Arial"/>
            </a:endParaRPr>
          </a:p>
          <a:p>
            <a:pPr>
              <a:lnSpc>
                <a:spcPct val="90000"/>
              </a:lnSpc>
              <a:spcBef>
                <a:spcPts val="1001"/>
              </a:spcBef>
            </a:pPr>
            <a:endParaRPr b="0" lang="hr-HR" sz="2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Odgovore na pitanja zapišite u obliku mentalne mape na </a:t>
            </a:r>
            <a:r>
              <a:rPr b="0" i="1" lang="hr-HR" sz="2800" spc="-1" strike="noStrike">
                <a:solidFill>
                  <a:srgbClr val="000000"/>
                </a:solidFill>
                <a:latin typeface="Calibri"/>
                <a:ea typeface="DejaVu Sans"/>
              </a:rPr>
              <a:t>flip chart</a:t>
            </a:r>
            <a:r>
              <a:rPr b="0" lang="hr-HR" sz="2800" spc="-1" strike="noStrike">
                <a:solidFill>
                  <a:srgbClr val="000000"/>
                </a:solidFill>
                <a:latin typeface="Calibri"/>
                <a:ea typeface="DejaVu Sans"/>
              </a:rPr>
              <a:t>.</a:t>
            </a:r>
            <a:endParaRPr b="0" lang="hr-HR" sz="2800" spc="-1" strike="noStrike">
              <a:latin typeface="Arial"/>
            </a:endParaRPr>
          </a:p>
          <a:p>
            <a:pPr>
              <a:lnSpc>
                <a:spcPct val="90000"/>
              </a:lnSpc>
              <a:spcBef>
                <a:spcPts val="1001"/>
              </a:spcBef>
              <a:tabLst>
                <a:tab algn="l" pos="0"/>
              </a:tabLst>
            </a:pPr>
            <a:endParaRPr b="0" lang="hr-HR" sz="2800" spc="-1" strike="noStrike">
              <a:latin typeface="Arial"/>
            </a:endParaRPr>
          </a:p>
        </p:txBody>
      </p:sp>
    </p:spTree>
  </p:cSld>
  <p:transition spd="slow">
    <p:push dir="u"/>
  </p:transition>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6" name="Picture 2" descr="Wall Mural Photo Wallpaper Coffee Break"/>
          <p:cNvPicPr/>
          <p:nvPr/>
        </p:nvPicPr>
        <p:blipFill>
          <a:blip r:embed="rId1"/>
          <a:srcRect l="0" t="15732" r="0" b="0"/>
          <a:stretch/>
        </p:blipFill>
        <p:spPr>
          <a:xfrm>
            <a:off x="0" y="0"/>
            <a:ext cx="12187440" cy="6853320"/>
          </a:xfrm>
          <a:prstGeom prst="rect">
            <a:avLst/>
          </a:prstGeom>
          <a:ln w="0">
            <a:noFill/>
          </a:ln>
        </p:spPr>
      </p:pic>
    </p:spTree>
  </p:cSld>
  <p:transition spd="slow">
    <p:push dir="u"/>
  </p:transition>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7" name="CustomShape 1"/>
          <p:cNvSpPr/>
          <p:nvPr/>
        </p:nvSpPr>
        <p:spPr>
          <a:xfrm>
            <a:off x="2880" y="0"/>
            <a:ext cx="12184200" cy="6853320"/>
          </a:xfrm>
          <a:prstGeom prst="rect">
            <a:avLst/>
          </a:prstGeom>
          <a:solidFill>
            <a:srgbClr val="ffffff"/>
          </a:solidFill>
          <a:ln w="12600">
            <a:noFill/>
          </a:ln>
        </p:spPr>
        <p:style>
          <a:lnRef idx="0"/>
          <a:fillRef idx="0"/>
          <a:effectRef idx="0"/>
          <a:fontRef idx="minor"/>
        </p:style>
      </p:sp>
      <p:pic>
        <p:nvPicPr>
          <p:cNvPr id="648" name="Picture 4" descr="An arrow pointing right"/>
          <p:cNvPicPr/>
          <p:nvPr/>
        </p:nvPicPr>
        <p:blipFill>
          <a:blip r:embed="rId1"/>
          <a:srcRect l="0" t="0" r="6588" b="0"/>
          <a:stretch/>
        </p:blipFill>
        <p:spPr>
          <a:xfrm>
            <a:off x="2522520" y="0"/>
            <a:ext cx="9664920" cy="6853320"/>
          </a:xfrm>
          <a:prstGeom prst="rect">
            <a:avLst/>
          </a:prstGeom>
          <a:ln w="0">
            <a:noFill/>
          </a:ln>
        </p:spPr>
      </p:pic>
      <p:sp>
        <p:nvSpPr>
          <p:cNvPr id="649" name="CustomShape 2"/>
          <p:cNvSpPr/>
          <p:nvPr/>
        </p:nvSpPr>
        <p:spPr>
          <a:xfrm>
            <a:off x="0" y="0"/>
            <a:ext cx="7385760" cy="6853320"/>
          </a:xfrm>
          <a:prstGeom prst="rect">
            <a:avLst/>
          </a:prstGeom>
          <a:gradFill rotWithShape="0">
            <a:gsLst>
              <a:gs pos="52000">
                <a:srgbClr val="ffffff"/>
              </a:gs>
              <a:gs pos="100000">
                <a:srgbClr val="ffffff">
                  <a:alpha val="0"/>
                </a:srgbClr>
              </a:gs>
            </a:gsLst>
            <a:lin ang="0"/>
          </a:gradFill>
          <a:ln w="12600">
            <a:noFill/>
          </a:ln>
        </p:spPr>
        <p:style>
          <a:lnRef idx="0"/>
          <a:fillRef idx="0"/>
          <a:effectRef idx="0"/>
          <a:fontRef idx="minor"/>
        </p:style>
      </p:sp>
      <p:sp>
        <p:nvSpPr>
          <p:cNvPr id="650" name="CustomShape 3"/>
          <p:cNvSpPr/>
          <p:nvPr/>
        </p:nvSpPr>
        <p:spPr>
          <a:xfrm>
            <a:off x="838080" y="365040"/>
            <a:ext cx="3817440" cy="1895400"/>
          </a:xfrm>
          <a:prstGeom prst="rect">
            <a:avLst/>
          </a:prstGeom>
          <a:noFill/>
          <a:ln w="0">
            <a:noFill/>
          </a:ln>
        </p:spPr>
        <p:style>
          <a:lnRef idx="0"/>
          <a:fillRef idx="0"/>
          <a:effectRef idx="0"/>
          <a:fontRef idx="minor"/>
        </p:style>
      </p:sp>
      <p:sp>
        <p:nvSpPr>
          <p:cNvPr id="651" name="CustomShape 4"/>
          <p:cNvSpPr/>
          <p:nvPr/>
        </p:nvSpPr>
        <p:spPr>
          <a:xfrm>
            <a:off x="838080" y="1557720"/>
            <a:ext cx="10783080" cy="373824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endParaRPr b="0" lang="hr-HR" sz="1800" spc="-1" strike="noStrike">
              <a:latin typeface="Arial"/>
            </a:endParaRPr>
          </a:p>
          <a:p>
            <a:pPr>
              <a:lnSpc>
                <a:spcPct val="90000"/>
              </a:lnSpc>
              <a:spcBef>
                <a:spcPts val="1001"/>
              </a:spcBef>
              <a:spcAft>
                <a:spcPts val="1001"/>
              </a:spcAft>
              <a:tabLst>
                <a:tab algn="l" pos="0"/>
              </a:tabLst>
            </a:pPr>
            <a:r>
              <a:rPr b="1" lang="hr-HR" sz="3200" spc="-1" strike="noStrike">
                <a:solidFill>
                  <a:srgbClr val="000000"/>
                </a:solidFill>
                <a:latin typeface="Calibri"/>
                <a:ea typeface="Calibri"/>
              </a:rPr>
              <a:t>Aktivnost 4: Analiza modula strukovnog kurikula</a:t>
            </a:r>
            <a:endParaRPr b="0" lang="hr-HR" sz="3200" spc="-1" strike="noStrike">
              <a:latin typeface="Arial"/>
            </a:endParaRPr>
          </a:p>
          <a:p>
            <a:pPr>
              <a:lnSpc>
                <a:spcPct val="90000"/>
              </a:lnSpc>
              <a:spcBef>
                <a:spcPts val="1001"/>
              </a:spcBef>
              <a:spcAft>
                <a:spcPts val="1001"/>
              </a:spcAft>
              <a:tabLst>
                <a:tab algn="l" pos="0"/>
              </a:tabLst>
            </a:pPr>
            <a:r>
              <a:rPr b="1" lang="hr-HR" sz="2000" spc="-1" strike="noStrike">
                <a:solidFill>
                  <a:srgbClr val="000000"/>
                </a:solidFill>
                <a:latin typeface="Calibri"/>
                <a:ea typeface="Calibri"/>
              </a:rPr>
              <a:t>Grupni rad (40 minuta): </a:t>
            </a:r>
            <a:endParaRPr b="0" lang="hr-HR" sz="2000" spc="-1" strike="noStrike">
              <a:latin typeface="Arial"/>
            </a:endParaRPr>
          </a:p>
          <a:p>
            <a:pPr>
              <a:lnSpc>
                <a:spcPct val="90000"/>
              </a:lnSpc>
              <a:spcBef>
                <a:spcPts val="1001"/>
              </a:spcBef>
              <a:spcAft>
                <a:spcPts val="1001"/>
              </a:spcAft>
              <a:tabLst>
                <a:tab algn="l" pos="0"/>
              </a:tabLst>
            </a:pPr>
            <a:r>
              <a:rPr b="1" lang="hr-HR" sz="2000" spc="-1" strike="noStrike">
                <a:solidFill>
                  <a:srgbClr val="000000"/>
                </a:solidFill>
                <a:latin typeface="Calibri"/>
                <a:ea typeface="Calibri"/>
              </a:rPr>
              <a:t>Rasprava (20 minuta)</a:t>
            </a:r>
            <a:endParaRPr b="0" lang="hr-HR" sz="2000" spc="-1" strike="noStrike">
              <a:latin typeface="Arial"/>
            </a:endParaRPr>
          </a:p>
          <a:p>
            <a:pPr>
              <a:lnSpc>
                <a:spcPct val="90000"/>
              </a:lnSpc>
              <a:spcBef>
                <a:spcPts val="1001"/>
              </a:spcBef>
              <a:spcAft>
                <a:spcPts val="1001"/>
              </a:spcAft>
              <a:tabLst>
                <a:tab algn="l" pos="0"/>
              </a:tabLst>
            </a:pPr>
            <a:br/>
            <a:r>
              <a:rPr b="1" lang="hr-HR" sz="2000" spc="-1" strike="noStrike">
                <a:solidFill>
                  <a:srgbClr val="000000"/>
                </a:solidFill>
                <a:latin typeface="Calibri"/>
                <a:ea typeface="Calibri"/>
              </a:rPr>
              <a:t> </a:t>
            </a:r>
            <a:endParaRPr b="0" lang="hr-HR" sz="2000" spc="-1" strike="noStrike">
              <a:latin typeface="Arial"/>
            </a:endParaRPr>
          </a:p>
          <a:p>
            <a:pPr>
              <a:lnSpc>
                <a:spcPct val="90000"/>
              </a:lnSpc>
              <a:spcBef>
                <a:spcPts val="1001"/>
              </a:spcBef>
              <a:tabLst>
                <a:tab algn="l" pos="0"/>
              </a:tabLst>
            </a:pP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CustomShape 1"/>
          <p:cNvSpPr/>
          <p:nvPr/>
        </p:nvSpPr>
        <p:spPr>
          <a:xfrm>
            <a:off x="838080" y="210240"/>
            <a:ext cx="10510920" cy="132084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hr-HR" sz="4400" spc="-1" strike="noStrike">
                <a:solidFill>
                  <a:srgbClr val="c00000"/>
                </a:solidFill>
                <a:latin typeface="Calibri Light"/>
                <a:ea typeface="DejaVu Sans"/>
              </a:rPr>
              <a:t>Z</a:t>
            </a:r>
            <a:r>
              <a:rPr b="1" lang="pl-PL" sz="4400" spc="-1" strike="noStrike">
                <a:solidFill>
                  <a:srgbClr val="c00000"/>
                </a:solidFill>
                <a:latin typeface="Calibri Light"/>
                <a:ea typeface="DejaVu Sans"/>
              </a:rPr>
              <a:t>adaci za diskusiju unutar grupa</a:t>
            </a:r>
            <a:r>
              <a:rPr b="1" lang="hr-HR" sz="4400" spc="-1" strike="noStrike">
                <a:solidFill>
                  <a:srgbClr val="c00000"/>
                </a:solidFill>
                <a:latin typeface="Calibri Light"/>
                <a:ea typeface="DejaVu Sans"/>
              </a:rPr>
              <a:t> (40 minuta)</a:t>
            </a:r>
            <a:endParaRPr b="0" lang="hr-HR" sz="4400" spc="-1" strike="noStrike">
              <a:latin typeface="Arial"/>
            </a:endParaRPr>
          </a:p>
        </p:txBody>
      </p:sp>
      <p:sp>
        <p:nvSpPr>
          <p:cNvPr id="653" name="CustomShape 2"/>
          <p:cNvSpPr/>
          <p:nvPr/>
        </p:nvSpPr>
        <p:spPr>
          <a:xfrm>
            <a:off x="838080" y="1334880"/>
            <a:ext cx="10950840" cy="4785840"/>
          </a:xfrm>
          <a:prstGeom prst="rect">
            <a:avLst/>
          </a:prstGeom>
          <a:noFill/>
          <a:ln w="0">
            <a:noFill/>
          </a:ln>
        </p:spPr>
        <p:style>
          <a:lnRef idx="0"/>
          <a:fillRef idx="0"/>
          <a:effectRef idx="0"/>
          <a:fontRef idx="minor"/>
        </p:style>
        <p:txBody>
          <a:bodyPr lIns="90000" rIns="90000" tIns="45000" bIns="45000">
            <a:noAutofit/>
          </a:bodyPr>
          <a:p>
            <a:pPr lvl="1" marL="743040" indent="-281160" algn="just">
              <a:lnSpc>
                <a:spcPct val="115000"/>
              </a:lnSpc>
              <a:spcBef>
                <a:spcPts val="499"/>
              </a:spcBef>
              <a:spcAft>
                <a:spcPts val="1001"/>
              </a:spcAft>
              <a:buClr>
                <a:srgbClr val="000000"/>
              </a:buClr>
              <a:buFont typeface="Symbol"/>
              <a:buChar char=""/>
            </a:pPr>
            <a:r>
              <a:rPr b="0" lang="hr-HR" sz="2000" spc="-1" strike="noStrike">
                <a:solidFill>
                  <a:srgbClr val="000000"/>
                </a:solidFill>
                <a:latin typeface="Calibri"/>
                <a:ea typeface="Calibri"/>
              </a:rPr>
              <a:t>Mogu li se navedenim ishodima učenja postići kompetencije učenika dobivene analizom potreba tržišta rada (navedene u standardu zanimanja)?</a:t>
            </a:r>
            <a:endParaRPr b="0" lang="hr-HR" sz="2000" spc="-1" strike="noStrike">
              <a:latin typeface="Arial"/>
            </a:endParaRPr>
          </a:p>
          <a:p>
            <a:pPr lvl="1" marL="743040" indent="-281160" algn="just">
              <a:lnSpc>
                <a:spcPct val="115000"/>
              </a:lnSpc>
              <a:spcBef>
                <a:spcPts val="499"/>
              </a:spcBef>
              <a:spcAft>
                <a:spcPts val="1001"/>
              </a:spcAft>
              <a:buClr>
                <a:srgbClr val="000000"/>
              </a:buClr>
              <a:buFont typeface="Symbol"/>
              <a:buChar char=""/>
            </a:pPr>
            <a:r>
              <a:rPr b="0" lang="hr-HR" sz="2000" spc="-1" strike="noStrike">
                <a:solidFill>
                  <a:srgbClr val="000000"/>
                </a:solidFill>
                <a:latin typeface="Calibri"/>
                <a:ea typeface="Calibri"/>
              </a:rPr>
              <a:t>Na koji način ishodi učenja ovog SIU/modula doprinose cjelokupnom kurikulu?</a:t>
            </a:r>
            <a:endParaRPr b="0" lang="hr-HR" sz="2000" spc="-1" strike="noStrike">
              <a:latin typeface="Arial"/>
            </a:endParaRPr>
          </a:p>
          <a:p>
            <a:pPr lvl="1" marL="743040" indent="-281160" algn="just">
              <a:lnSpc>
                <a:spcPct val="115000"/>
              </a:lnSpc>
              <a:spcBef>
                <a:spcPts val="499"/>
              </a:spcBef>
              <a:spcAft>
                <a:spcPts val="1001"/>
              </a:spcAft>
              <a:buClr>
                <a:srgbClr val="000000"/>
              </a:buClr>
              <a:buFont typeface="Symbol"/>
              <a:buChar char=""/>
            </a:pPr>
            <a:r>
              <a:rPr b="0" lang="hr-HR" sz="2000" spc="-1" strike="noStrike">
                <a:solidFill>
                  <a:srgbClr val="000000"/>
                </a:solidFill>
                <a:latin typeface="Calibri"/>
                <a:ea typeface="Calibri"/>
              </a:rPr>
              <a:t>Koji nastavni sustav, metode rada i pristupi najbolje podržavaju postizanje ishoda učenja ovog modula? Analizirajte navedene prijedloge za svaki SIU modula.</a:t>
            </a:r>
            <a:endParaRPr b="0" lang="hr-HR" sz="2000" spc="-1" strike="noStrike">
              <a:latin typeface="Arial"/>
            </a:endParaRPr>
          </a:p>
          <a:p>
            <a:pPr lvl="1" marL="743040" indent="-281160" algn="just">
              <a:lnSpc>
                <a:spcPct val="115000"/>
              </a:lnSpc>
              <a:spcBef>
                <a:spcPts val="499"/>
              </a:spcBef>
              <a:spcAft>
                <a:spcPts val="1001"/>
              </a:spcAft>
              <a:buClr>
                <a:srgbClr val="000000"/>
              </a:buClr>
              <a:buFont typeface="Symbol"/>
              <a:buChar char=""/>
            </a:pPr>
            <a:r>
              <a:rPr b="0" lang="hr-HR" sz="2000" spc="-1" strike="noStrike">
                <a:solidFill>
                  <a:srgbClr val="000000"/>
                </a:solidFill>
                <a:latin typeface="Calibri"/>
                <a:ea typeface="Calibri"/>
              </a:rPr>
              <a:t>Kako se teorijska znanja integriraju s praktičnim vještinama unutar ovog modula? Na čemu je naglasak?</a:t>
            </a:r>
            <a:endParaRPr b="0" lang="hr-HR" sz="2000" spc="-1" strike="noStrike">
              <a:latin typeface="Arial"/>
            </a:endParaRPr>
          </a:p>
          <a:p>
            <a:pPr lvl="1" marL="743040" indent="-281160" algn="just">
              <a:lnSpc>
                <a:spcPct val="115000"/>
              </a:lnSpc>
              <a:spcBef>
                <a:spcPts val="499"/>
              </a:spcBef>
              <a:spcAft>
                <a:spcPts val="1001"/>
              </a:spcAft>
              <a:buClr>
                <a:srgbClr val="000000"/>
              </a:buClr>
              <a:buFont typeface="Symbol"/>
              <a:buChar char=""/>
            </a:pPr>
            <a:r>
              <a:rPr b="0" lang="hr-HR" sz="2000" spc="-1" strike="noStrike">
                <a:solidFill>
                  <a:srgbClr val="000000"/>
                </a:solidFill>
                <a:latin typeface="Calibri"/>
                <a:ea typeface="Calibri"/>
              </a:rPr>
              <a:t>Koje metode vrednovanja su navedene za postizanje ishoda učenja? S čim su one povezane?</a:t>
            </a:r>
            <a:endParaRPr b="0" lang="hr-HR" sz="2000" spc="-1" strike="noStrike">
              <a:latin typeface="Arial"/>
            </a:endParaRPr>
          </a:p>
          <a:p>
            <a:pPr lvl="1" marL="743040" indent="-281160" algn="just">
              <a:lnSpc>
                <a:spcPct val="115000"/>
              </a:lnSpc>
              <a:spcBef>
                <a:spcPts val="499"/>
              </a:spcBef>
              <a:spcAft>
                <a:spcPts val="1001"/>
              </a:spcAft>
              <a:buClr>
                <a:srgbClr val="000000"/>
              </a:buClr>
              <a:buFont typeface="Symbol"/>
              <a:buChar char=""/>
            </a:pPr>
            <a:r>
              <a:rPr b="0" lang="hr-HR" sz="2000" spc="-1" strike="noStrike">
                <a:solidFill>
                  <a:srgbClr val="000000"/>
                </a:solidFill>
                <a:latin typeface="Calibri"/>
                <a:ea typeface="Calibri"/>
              </a:rPr>
              <a:t>Kako se praktični rad i teorijsko znanje odražavaju u kriterijima vrednovanja?</a:t>
            </a:r>
            <a:endParaRPr b="0" lang="hr-HR" sz="2000" spc="-1" strike="noStrike">
              <a:latin typeface="Arial"/>
            </a:endParaRPr>
          </a:p>
          <a:p>
            <a:pPr>
              <a:lnSpc>
                <a:spcPct val="100000"/>
              </a:lnSpc>
              <a:spcBef>
                <a:spcPts val="1001"/>
              </a:spcBef>
              <a:tabLst>
                <a:tab algn="l" pos="0"/>
              </a:tabLst>
            </a:pPr>
            <a:r>
              <a:rPr b="1" lang="hr-HR" sz="2000" spc="-1" strike="noStrike">
                <a:solidFill>
                  <a:srgbClr val="000000"/>
                </a:solidFill>
                <a:latin typeface="Calibri"/>
                <a:ea typeface="Calibri"/>
              </a:rPr>
              <a:t>Odgovore na pitanja zapišite na </a:t>
            </a:r>
            <a:r>
              <a:rPr b="1" i="1" lang="hr-HR" sz="2000" spc="-1" strike="noStrike">
                <a:solidFill>
                  <a:srgbClr val="000000"/>
                </a:solidFill>
                <a:latin typeface="Calibri"/>
                <a:ea typeface="Calibri"/>
              </a:rPr>
              <a:t>flip chart.</a:t>
            </a:r>
            <a:endParaRPr b="0" lang="hr-HR" sz="2000" spc="-1" strike="noStrike">
              <a:latin typeface="Arial"/>
            </a:endParaRPr>
          </a:p>
          <a:p>
            <a:pPr>
              <a:lnSpc>
                <a:spcPct val="100000"/>
              </a:lnSpc>
              <a:spcBef>
                <a:spcPts val="1001"/>
              </a:spcBef>
              <a:tabLst>
                <a:tab algn="l" pos="0"/>
              </a:tabLst>
            </a:pPr>
            <a:endParaRPr b="0" lang="hr-HR" sz="2000" spc="-1" strike="noStrike">
              <a:latin typeface="Arial"/>
            </a:endParaRPr>
          </a:p>
        </p:txBody>
      </p:sp>
      <p:sp>
        <p:nvSpPr>
          <p:cNvPr id="654" name="CustomShape 3"/>
          <p:cNvSpPr/>
          <p:nvPr/>
        </p:nvSpPr>
        <p:spPr>
          <a:xfrm>
            <a:off x="10126440" y="5669640"/>
            <a:ext cx="1754640" cy="973800"/>
          </a:xfrm>
          <a:prstGeom prst="roundRect">
            <a:avLst>
              <a:gd name="adj" fmla="val 16667"/>
            </a:avLst>
          </a:prstGeom>
          <a:solidFill>
            <a:srgbClr val="bc770b"/>
          </a:solidFill>
          <a:ln w="12600">
            <a:solidFill>
              <a:srgbClr val="ffffff"/>
            </a:solidFill>
            <a:miter/>
          </a:ln>
        </p:spPr>
        <p:style>
          <a:lnRef idx="0"/>
          <a:fillRef idx="0"/>
          <a:effectRef idx="0"/>
          <a:fontRef idx="minor"/>
        </p:style>
        <p:txBody>
          <a:bodyPr lIns="90000" rIns="90000" tIns="45000" bIns="45000">
            <a:noAutofit/>
          </a:bodyPr>
          <a:p>
            <a:pPr algn="ctr">
              <a:lnSpc>
                <a:spcPct val="100000"/>
              </a:lnSpc>
            </a:pPr>
            <a:r>
              <a:rPr b="0" lang="hr-HR" sz="2500" spc="-1" strike="noStrike">
                <a:solidFill>
                  <a:srgbClr val="ffffff"/>
                </a:solidFill>
                <a:latin typeface="Calibri"/>
                <a:ea typeface="DejaVu Sans"/>
              </a:rPr>
              <a:t>RASPRAVA</a:t>
            </a:r>
            <a:endParaRPr b="0" lang="hr-HR" sz="2500" spc="-1" strike="noStrike">
              <a:latin typeface="Arial"/>
            </a:endParaRPr>
          </a:p>
          <a:p>
            <a:pPr algn="ctr">
              <a:lnSpc>
                <a:spcPct val="100000"/>
              </a:lnSpc>
            </a:pPr>
            <a:r>
              <a:rPr b="0" lang="hr-HR" sz="2500" spc="-1" strike="noStrike">
                <a:solidFill>
                  <a:srgbClr val="ffffff"/>
                </a:solidFill>
                <a:latin typeface="Calibri"/>
                <a:ea typeface="DejaVu Sans"/>
              </a:rPr>
              <a:t>10 minuta</a:t>
            </a:r>
            <a:endParaRPr b="0" lang="hr-HR" sz="2500" spc="-1" strike="noStrike">
              <a:latin typeface="Arial"/>
            </a:endParaRPr>
          </a:p>
        </p:txBody>
      </p:sp>
    </p:spTree>
  </p:cSld>
  <p:transition spd="slow">
    <p:push dir="u"/>
  </p:transition>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CustomShape 1"/>
          <p:cNvSpPr/>
          <p:nvPr/>
        </p:nvSpPr>
        <p:spPr>
          <a:xfrm>
            <a:off x="838080" y="365040"/>
            <a:ext cx="10510920" cy="132084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4400" spc="-1" strike="noStrike">
                <a:solidFill>
                  <a:srgbClr val="c00000"/>
                </a:solidFill>
                <a:latin typeface="Calibri Light"/>
                <a:ea typeface="DejaVu Sans"/>
              </a:rPr>
              <a:t>Z</a:t>
            </a:r>
            <a:r>
              <a:rPr b="1" lang="pl-PL" sz="4400" spc="-1" strike="noStrike">
                <a:solidFill>
                  <a:srgbClr val="c00000"/>
                </a:solidFill>
                <a:latin typeface="Calibri Light"/>
                <a:ea typeface="DejaVu Sans"/>
              </a:rPr>
              <a:t>adaci za diskusiju unutar grupa</a:t>
            </a:r>
            <a:r>
              <a:rPr b="1" lang="hr-HR" sz="4400" spc="-1" strike="noStrike">
                <a:solidFill>
                  <a:srgbClr val="c00000"/>
                </a:solidFill>
                <a:latin typeface="Calibri Light"/>
                <a:ea typeface="DejaVu Sans"/>
              </a:rPr>
              <a:t> (20 minuta)</a:t>
            </a:r>
            <a:endParaRPr b="0" lang="hr-HR" sz="4400" spc="-1" strike="noStrike">
              <a:latin typeface="Arial"/>
            </a:endParaRPr>
          </a:p>
        </p:txBody>
      </p:sp>
      <p:sp>
        <p:nvSpPr>
          <p:cNvPr id="656" name="CustomShape 2"/>
          <p:cNvSpPr/>
          <p:nvPr/>
        </p:nvSpPr>
        <p:spPr>
          <a:xfrm>
            <a:off x="565920" y="1468800"/>
            <a:ext cx="11055600" cy="478584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pPr>
            <a:endParaRPr b="0" lang="hr-HR" sz="1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Kako biste prilagodili izvođenje ovog primjera modula svojoj školi? </a:t>
            </a:r>
            <a:endParaRPr b="0" lang="hr-HR" sz="2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Koje biste aktivnosti proveli? </a:t>
            </a:r>
            <a:endParaRPr b="0" lang="hr-HR" sz="2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Kakva bi se suradnje mogle ostvariti unutar ovog modula u vašoj školi?</a:t>
            </a:r>
            <a:endParaRPr b="0" lang="hr-HR" sz="2800" spc="-1" strike="noStrike">
              <a:latin typeface="Arial"/>
            </a:endParaRPr>
          </a:p>
          <a:p>
            <a:pPr marL="228600" indent="-223920">
              <a:lnSpc>
                <a:spcPct val="90000"/>
              </a:lnSpc>
              <a:spcBef>
                <a:spcPts val="1001"/>
              </a:spcBef>
              <a:buClr>
                <a:srgbClr val="000000"/>
              </a:buClr>
              <a:buFont typeface="Arial"/>
              <a:buChar char="•"/>
            </a:pPr>
            <a:r>
              <a:rPr b="0" lang="hr-HR" sz="2800" spc="-1" strike="noStrike">
                <a:solidFill>
                  <a:srgbClr val="000000"/>
                </a:solidFill>
                <a:latin typeface="Calibri"/>
                <a:ea typeface="DejaVu Sans"/>
              </a:rPr>
              <a:t>Koji su izazovi i prednosti </a:t>
            </a:r>
            <a:r>
              <a:rPr b="0" lang="hr-HR" sz="2800" spc="-1" strike="noStrike">
                <a:solidFill>
                  <a:srgbClr val="000000"/>
                </a:solidFill>
                <a:latin typeface="Calibri"/>
                <a:ea typeface="Calibri"/>
              </a:rPr>
              <a:t>provedbe ovog modula?</a:t>
            </a:r>
            <a:endParaRPr b="0" lang="hr-HR" sz="2800" spc="-1" strike="noStrike">
              <a:latin typeface="Arial"/>
            </a:endParaRPr>
          </a:p>
          <a:p>
            <a:pPr>
              <a:lnSpc>
                <a:spcPct val="90000"/>
              </a:lnSpc>
              <a:spcBef>
                <a:spcPts val="1001"/>
              </a:spcBef>
            </a:pPr>
            <a:endParaRPr b="0" lang="hr-HR" sz="2800" spc="-1" strike="noStrike">
              <a:latin typeface="Arial"/>
            </a:endParaRPr>
          </a:p>
          <a:p>
            <a:pPr>
              <a:lnSpc>
                <a:spcPct val="90000"/>
              </a:lnSpc>
              <a:spcBef>
                <a:spcPts val="1001"/>
              </a:spcBef>
            </a:pPr>
            <a:endParaRPr b="0" lang="hr-HR" sz="2800" spc="-1" strike="noStrike">
              <a:latin typeface="Arial"/>
            </a:endParaRPr>
          </a:p>
          <a:p>
            <a:pPr>
              <a:lnSpc>
                <a:spcPct val="90000"/>
              </a:lnSpc>
              <a:spcBef>
                <a:spcPts val="1001"/>
              </a:spcBef>
              <a:tabLst>
                <a:tab algn="l" pos="0"/>
              </a:tabLst>
            </a:pPr>
            <a:r>
              <a:rPr b="0" lang="hr-HR" sz="2800" spc="-1" strike="noStrike">
                <a:solidFill>
                  <a:srgbClr val="000000"/>
                </a:solidFill>
                <a:latin typeface="Calibri"/>
                <a:ea typeface="Calibri"/>
              </a:rPr>
              <a:t>Odgovore na pitanja zapišite na </a:t>
            </a:r>
            <a:r>
              <a:rPr b="0" i="1" lang="hr-HR" sz="2800" spc="-1" strike="noStrike">
                <a:solidFill>
                  <a:srgbClr val="000000"/>
                </a:solidFill>
                <a:latin typeface="Calibri"/>
                <a:ea typeface="Calibri"/>
              </a:rPr>
              <a:t>flip chart</a:t>
            </a:r>
            <a:r>
              <a:rPr b="0" lang="hr-HR" sz="2800" spc="-1" strike="noStrike">
                <a:solidFill>
                  <a:srgbClr val="000000"/>
                </a:solidFill>
                <a:latin typeface="Calibri"/>
                <a:ea typeface="Calibri"/>
              </a:rPr>
              <a:t>.</a:t>
            </a:r>
            <a:endParaRPr b="0" lang="hr-HR" sz="2800" spc="-1" strike="noStrike">
              <a:latin typeface="Arial"/>
            </a:endParaRPr>
          </a:p>
          <a:p>
            <a:pPr>
              <a:lnSpc>
                <a:spcPct val="90000"/>
              </a:lnSpc>
              <a:spcBef>
                <a:spcPts val="1001"/>
              </a:spcBef>
              <a:tabLst>
                <a:tab algn="l" pos="0"/>
              </a:tabLst>
            </a:pPr>
            <a:endParaRPr b="0" lang="hr-HR" sz="2800" spc="-1" strike="noStrike">
              <a:latin typeface="Arial"/>
            </a:endParaRPr>
          </a:p>
        </p:txBody>
      </p:sp>
      <p:sp>
        <p:nvSpPr>
          <p:cNvPr id="657" name="CustomShape 3"/>
          <p:cNvSpPr/>
          <p:nvPr/>
        </p:nvSpPr>
        <p:spPr>
          <a:xfrm>
            <a:off x="10065960" y="5626080"/>
            <a:ext cx="1754640" cy="973800"/>
          </a:xfrm>
          <a:prstGeom prst="roundRect">
            <a:avLst>
              <a:gd name="adj" fmla="val 16667"/>
            </a:avLst>
          </a:prstGeom>
          <a:solidFill>
            <a:srgbClr val="bc770b"/>
          </a:solidFill>
          <a:ln w="12600">
            <a:solidFill>
              <a:srgbClr val="ffffff"/>
            </a:solidFill>
            <a:miter/>
          </a:ln>
        </p:spPr>
        <p:style>
          <a:lnRef idx="0"/>
          <a:fillRef idx="0"/>
          <a:effectRef idx="0"/>
          <a:fontRef idx="minor"/>
        </p:style>
        <p:txBody>
          <a:bodyPr lIns="90000" rIns="90000" tIns="45000" bIns="45000">
            <a:noAutofit/>
          </a:bodyPr>
          <a:p>
            <a:pPr algn="ctr">
              <a:lnSpc>
                <a:spcPct val="100000"/>
              </a:lnSpc>
            </a:pPr>
            <a:r>
              <a:rPr b="0" lang="hr-HR" sz="2500" spc="-1" strike="noStrike">
                <a:solidFill>
                  <a:srgbClr val="ffffff"/>
                </a:solidFill>
                <a:latin typeface="Calibri"/>
                <a:ea typeface="DejaVu Sans"/>
              </a:rPr>
              <a:t>RASPRAVA</a:t>
            </a:r>
            <a:endParaRPr b="0" lang="hr-HR" sz="2500" spc="-1" strike="noStrike">
              <a:latin typeface="Arial"/>
            </a:endParaRPr>
          </a:p>
          <a:p>
            <a:pPr algn="ctr">
              <a:lnSpc>
                <a:spcPct val="100000"/>
              </a:lnSpc>
            </a:pPr>
            <a:r>
              <a:rPr b="0" lang="hr-HR" sz="2500" spc="-1" strike="noStrike">
                <a:solidFill>
                  <a:srgbClr val="ffffff"/>
                </a:solidFill>
                <a:latin typeface="Calibri"/>
                <a:ea typeface="DejaVu Sans"/>
              </a:rPr>
              <a:t>10 minuta</a:t>
            </a:r>
            <a:endParaRPr b="0" lang="hr-HR" sz="2500" spc="-1" strike="noStrike">
              <a:latin typeface="Arial"/>
            </a:endParaRPr>
          </a:p>
        </p:txBody>
      </p:sp>
    </p:spTree>
  </p:cSld>
  <p:transition spd="slow">
    <p:push dir="u"/>
  </p:transition>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8" name="CustomShape 1"/>
          <p:cNvSpPr/>
          <p:nvPr/>
        </p:nvSpPr>
        <p:spPr>
          <a:xfrm>
            <a:off x="2880" y="0"/>
            <a:ext cx="12184200" cy="6853320"/>
          </a:xfrm>
          <a:prstGeom prst="rect">
            <a:avLst/>
          </a:prstGeom>
          <a:solidFill>
            <a:srgbClr val="ffffff"/>
          </a:solidFill>
          <a:ln w="12600">
            <a:noFill/>
          </a:ln>
        </p:spPr>
        <p:style>
          <a:lnRef idx="0"/>
          <a:fillRef idx="0"/>
          <a:effectRef idx="0"/>
          <a:fontRef idx="minor"/>
        </p:style>
      </p:sp>
      <p:pic>
        <p:nvPicPr>
          <p:cNvPr id="659" name="Picture 4" descr="An arrow pointing right"/>
          <p:cNvPicPr/>
          <p:nvPr/>
        </p:nvPicPr>
        <p:blipFill>
          <a:blip r:embed="rId1"/>
          <a:srcRect l="0" t="0" r="6588" b="0"/>
          <a:stretch/>
        </p:blipFill>
        <p:spPr>
          <a:xfrm>
            <a:off x="2522520" y="0"/>
            <a:ext cx="9664920" cy="6853320"/>
          </a:xfrm>
          <a:prstGeom prst="rect">
            <a:avLst/>
          </a:prstGeom>
          <a:ln w="0">
            <a:noFill/>
          </a:ln>
        </p:spPr>
      </p:pic>
      <p:sp>
        <p:nvSpPr>
          <p:cNvPr id="660" name="CustomShape 2"/>
          <p:cNvSpPr/>
          <p:nvPr/>
        </p:nvSpPr>
        <p:spPr>
          <a:xfrm>
            <a:off x="0" y="0"/>
            <a:ext cx="7385760" cy="6853320"/>
          </a:xfrm>
          <a:prstGeom prst="rect">
            <a:avLst/>
          </a:prstGeom>
          <a:gradFill rotWithShape="0">
            <a:gsLst>
              <a:gs pos="52000">
                <a:srgbClr val="ffffff"/>
              </a:gs>
              <a:gs pos="100000">
                <a:srgbClr val="ffffff">
                  <a:alpha val="0"/>
                </a:srgbClr>
              </a:gs>
            </a:gsLst>
            <a:lin ang="0"/>
          </a:gradFill>
          <a:ln w="12600">
            <a:noFill/>
          </a:ln>
        </p:spPr>
        <p:style>
          <a:lnRef idx="0"/>
          <a:fillRef idx="0"/>
          <a:effectRef idx="0"/>
          <a:fontRef idx="minor"/>
        </p:style>
      </p:sp>
      <p:sp>
        <p:nvSpPr>
          <p:cNvPr id="661" name="CustomShape 3"/>
          <p:cNvSpPr/>
          <p:nvPr/>
        </p:nvSpPr>
        <p:spPr>
          <a:xfrm>
            <a:off x="838080" y="365040"/>
            <a:ext cx="3817440" cy="1895400"/>
          </a:xfrm>
          <a:prstGeom prst="rect">
            <a:avLst/>
          </a:prstGeom>
          <a:noFill/>
          <a:ln w="0">
            <a:noFill/>
          </a:ln>
        </p:spPr>
        <p:style>
          <a:lnRef idx="0"/>
          <a:fillRef idx="0"/>
          <a:effectRef idx="0"/>
          <a:fontRef idx="minor"/>
        </p:style>
      </p:sp>
      <p:sp>
        <p:nvSpPr>
          <p:cNvPr id="662" name="CustomShape 4"/>
          <p:cNvSpPr/>
          <p:nvPr/>
        </p:nvSpPr>
        <p:spPr>
          <a:xfrm>
            <a:off x="1049040" y="1740960"/>
            <a:ext cx="10793160" cy="3738240"/>
          </a:xfrm>
          <a:prstGeom prst="rect">
            <a:avLst/>
          </a:prstGeom>
          <a:noFill/>
          <a:ln w="0">
            <a:noFill/>
          </a:ln>
        </p:spPr>
        <p:style>
          <a:lnRef idx="0"/>
          <a:fillRef idx="0"/>
          <a:effectRef idx="0"/>
          <a:fontRef idx="minor"/>
        </p:style>
        <p:txBody>
          <a:bodyPr lIns="90000" rIns="90000" tIns="45000" bIns="45000">
            <a:normAutofit fontScale="88000"/>
          </a:bodyPr>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endParaRPr b="0" lang="hr-HR" sz="1800" spc="-1" strike="noStrike">
              <a:latin typeface="Arial"/>
            </a:endParaRPr>
          </a:p>
          <a:p>
            <a:pPr>
              <a:lnSpc>
                <a:spcPct val="90000"/>
              </a:lnSpc>
              <a:spcBef>
                <a:spcPts val="1001"/>
              </a:spcBef>
              <a:spcAft>
                <a:spcPts val="1001"/>
              </a:spcAft>
              <a:tabLst>
                <a:tab algn="l" pos="0"/>
              </a:tabLst>
            </a:pPr>
            <a:r>
              <a:rPr b="1" lang="hr-HR" sz="3200" spc="-1" strike="noStrike">
                <a:solidFill>
                  <a:srgbClr val="000000"/>
                </a:solidFill>
                <a:latin typeface="Calibri"/>
                <a:ea typeface="Calibri"/>
              </a:rPr>
              <a:t>Aktivnost 5: Izrada zadatka i planiranje aktivnosti za ostvarenje     </a:t>
            </a:r>
            <a:endParaRPr b="0" lang="hr-HR" sz="3200" spc="-1" strike="noStrike">
              <a:latin typeface="Arial"/>
            </a:endParaRPr>
          </a:p>
          <a:p>
            <a:pPr>
              <a:lnSpc>
                <a:spcPct val="90000"/>
              </a:lnSpc>
              <a:spcBef>
                <a:spcPts val="1001"/>
              </a:spcBef>
              <a:spcAft>
                <a:spcPts val="1001"/>
              </a:spcAft>
              <a:tabLst>
                <a:tab algn="l" pos="0"/>
              </a:tabLst>
            </a:pPr>
            <a:r>
              <a:rPr b="1" lang="hr-HR" sz="3200" spc="-1" strike="noStrike">
                <a:solidFill>
                  <a:srgbClr val="000000"/>
                </a:solidFill>
                <a:latin typeface="Calibri"/>
                <a:ea typeface="Calibri"/>
              </a:rPr>
              <a:t>                       </a:t>
            </a:r>
            <a:r>
              <a:rPr b="1" lang="hr-HR" sz="3200" spc="-1" strike="noStrike">
                <a:solidFill>
                  <a:srgbClr val="000000"/>
                </a:solidFill>
                <a:latin typeface="Calibri"/>
                <a:ea typeface="Calibri"/>
              </a:rPr>
              <a:t>ishoda učenja jednog SIU</a:t>
            </a:r>
            <a:endParaRPr b="0" lang="hr-HR" sz="3200" spc="-1" strike="noStrike">
              <a:latin typeface="Arial"/>
            </a:endParaRPr>
          </a:p>
          <a:p>
            <a:pPr>
              <a:lnSpc>
                <a:spcPct val="90000"/>
              </a:lnSpc>
              <a:spcBef>
                <a:spcPts val="1001"/>
              </a:spcBef>
              <a:spcAft>
                <a:spcPts val="1001"/>
              </a:spcAft>
              <a:tabLst>
                <a:tab algn="l" pos="0"/>
              </a:tabLst>
            </a:pPr>
            <a:r>
              <a:rPr b="1" lang="hr-HR" sz="2000" spc="-1" strike="noStrike">
                <a:solidFill>
                  <a:srgbClr val="000000"/>
                </a:solidFill>
                <a:latin typeface="Calibri"/>
                <a:ea typeface="Calibri"/>
              </a:rPr>
              <a:t>Grupni rad (30 minuta): </a:t>
            </a:r>
            <a:endParaRPr b="0" lang="hr-HR" sz="2000" spc="-1" strike="noStrike">
              <a:latin typeface="Arial"/>
            </a:endParaRPr>
          </a:p>
          <a:p>
            <a:pPr>
              <a:lnSpc>
                <a:spcPct val="90000"/>
              </a:lnSpc>
              <a:spcBef>
                <a:spcPts val="1001"/>
              </a:spcBef>
              <a:spcAft>
                <a:spcPts val="1001"/>
              </a:spcAft>
              <a:tabLst>
                <a:tab algn="l" pos="0"/>
              </a:tabLst>
            </a:pPr>
            <a:r>
              <a:rPr b="1" lang="hr-HR" sz="2000" spc="-1" strike="noStrike">
                <a:solidFill>
                  <a:srgbClr val="000000"/>
                </a:solidFill>
                <a:latin typeface="Calibri"/>
                <a:ea typeface="Calibri"/>
              </a:rPr>
              <a:t>Rasprava (15 minuta)</a:t>
            </a:r>
            <a:endParaRPr b="0" lang="hr-HR" sz="2000" spc="-1" strike="noStrike">
              <a:latin typeface="Arial"/>
            </a:endParaRPr>
          </a:p>
          <a:p>
            <a:pPr>
              <a:lnSpc>
                <a:spcPct val="90000"/>
              </a:lnSpc>
              <a:spcBef>
                <a:spcPts val="1001"/>
              </a:spcBef>
              <a:spcAft>
                <a:spcPts val="1001"/>
              </a:spcAft>
              <a:tabLst>
                <a:tab algn="l" pos="0"/>
              </a:tabLst>
            </a:pPr>
            <a:br/>
            <a:r>
              <a:rPr b="1" lang="hr-HR" sz="2000" spc="-1" strike="noStrike">
                <a:solidFill>
                  <a:srgbClr val="000000"/>
                </a:solidFill>
                <a:latin typeface="Calibri"/>
                <a:ea typeface="Calibri"/>
              </a:rPr>
              <a:t> </a:t>
            </a:r>
            <a:endParaRPr b="0" lang="hr-HR" sz="2000" spc="-1" strike="noStrike">
              <a:latin typeface="Arial"/>
            </a:endParaRPr>
          </a:p>
          <a:p>
            <a:pPr>
              <a:lnSpc>
                <a:spcPct val="90000"/>
              </a:lnSpc>
              <a:spcBef>
                <a:spcPts val="1001"/>
              </a:spcBef>
              <a:tabLst>
                <a:tab algn="l" pos="0"/>
              </a:tabLst>
            </a:pP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CustomShape 1"/>
          <p:cNvSpPr/>
          <p:nvPr/>
        </p:nvSpPr>
        <p:spPr>
          <a:xfrm>
            <a:off x="838080" y="365040"/>
            <a:ext cx="10510920" cy="13208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90000"/>
              </a:lnSpc>
            </a:pPr>
            <a:r>
              <a:rPr b="1" lang="hr-HR" sz="4400" spc="-1" strike="noStrike">
                <a:solidFill>
                  <a:srgbClr val="c00000"/>
                </a:solidFill>
                <a:latin typeface="Calibri Light"/>
                <a:ea typeface="DejaVu Sans"/>
              </a:rPr>
              <a:t>Izrada zadatka i planiranje aktivnosti za ostvarenje ishoda učenja jednog SIU (30 minuta)</a:t>
            </a:r>
            <a:endParaRPr b="0" lang="hr-HR" sz="4400" spc="-1" strike="noStrike">
              <a:latin typeface="Arial"/>
            </a:endParaRPr>
          </a:p>
        </p:txBody>
      </p:sp>
      <p:sp>
        <p:nvSpPr>
          <p:cNvPr id="664" name="CustomShape 2"/>
          <p:cNvSpPr/>
          <p:nvPr/>
        </p:nvSpPr>
        <p:spPr>
          <a:xfrm>
            <a:off x="838080" y="1813680"/>
            <a:ext cx="10950840" cy="4785840"/>
          </a:xfrm>
          <a:prstGeom prst="rect">
            <a:avLst/>
          </a:prstGeom>
          <a:noFill/>
          <a:ln w="0">
            <a:noFill/>
          </a:ln>
        </p:spPr>
        <p:style>
          <a:lnRef idx="0"/>
          <a:fillRef idx="0"/>
          <a:effectRef idx="0"/>
          <a:fontRef idx="minor"/>
        </p:style>
        <p:txBody>
          <a:bodyPr lIns="90000" rIns="90000" tIns="45000" bIns="45000">
            <a:noAutofit/>
          </a:bodyPr>
          <a:p>
            <a:pPr marL="228600" indent="-223920">
              <a:lnSpc>
                <a:spcPct val="120000"/>
              </a:lnSpc>
              <a:spcBef>
                <a:spcPts val="1001"/>
              </a:spcBef>
              <a:buClr>
                <a:srgbClr val="000000"/>
              </a:buClr>
              <a:buFont typeface="Arial"/>
              <a:buChar char="•"/>
            </a:pPr>
            <a:r>
              <a:rPr b="0" lang="hr-HR" sz="2400" spc="-1" strike="noStrike">
                <a:solidFill>
                  <a:srgbClr val="000000"/>
                </a:solidFill>
                <a:latin typeface="Calibri"/>
                <a:ea typeface="DejaVu Sans"/>
              </a:rPr>
              <a:t>Odaberite skup ishoda učenja, odnosno ishode učenja.</a:t>
            </a:r>
            <a:endParaRPr b="0" lang="hr-HR" sz="2400" spc="-1" strike="noStrike">
              <a:latin typeface="Arial"/>
            </a:endParaRPr>
          </a:p>
          <a:p>
            <a:pPr marL="228600" indent="-223920">
              <a:lnSpc>
                <a:spcPct val="120000"/>
              </a:lnSpc>
              <a:spcBef>
                <a:spcPts val="1001"/>
              </a:spcBef>
              <a:buClr>
                <a:srgbClr val="000000"/>
              </a:buClr>
              <a:buFont typeface="Arial"/>
              <a:buChar char="•"/>
            </a:pPr>
            <a:r>
              <a:rPr b="0" lang="hr-HR" sz="2400" spc="-1" strike="noStrike">
                <a:solidFill>
                  <a:srgbClr val="000000"/>
                </a:solidFill>
                <a:latin typeface="Calibri"/>
                <a:ea typeface="DejaVu Sans"/>
              </a:rPr>
              <a:t>Izradite zadatak koji će učenici morati izvršiti kako bi pokazali znanje i vještine potrebne za ostvarenje odabranih ishoda učenja. </a:t>
            </a:r>
            <a:endParaRPr b="0" lang="hr-HR" sz="2400" spc="-1" strike="noStrike">
              <a:latin typeface="Arial"/>
            </a:endParaRPr>
          </a:p>
          <a:p>
            <a:pPr marL="228600" indent="-223920">
              <a:lnSpc>
                <a:spcPct val="120000"/>
              </a:lnSpc>
              <a:spcBef>
                <a:spcPts val="1001"/>
              </a:spcBef>
              <a:buClr>
                <a:srgbClr val="000000"/>
              </a:buClr>
              <a:buFont typeface="Arial"/>
              <a:buChar char="•"/>
            </a:pPr>
            <a:r>
              <a:rPr b="0" lang="hr-HR" sz="2400" spc="-1" strike="noStrike">
                <a:solidFill>
                  <a:srgbClr val="000000"/>
                </a:solidFill>
                <a:latin typeface="Calibri"/>
                <a:ea typeface="DejaVu Sans"/>
              </a:rPr>
              <a:t>Planirajte aktivnosti učenja i poučavanja koje će voditi učenike kroz proces učenja potreban za uspješno izvršenje zadatka. </a:t>
            </a:r>
            <a:endParaRPr b="0" lang="hr-HR" sz="2400" spc="-1" strike="noStrike">
              <a:latin typeface="Arial"/>
            </a:endParaRPr>
          </a:p>
          <a:p>
            <a:pPr marL="228600" indent="-223920">
              <a:lnSpc>
                <a:spcPct val="120000"/>
              </a:lnSpc>
              <a:spcBef>
                <a:spcPts val="1001"/>
              </a:spcBef>
              <a:buClr>
                <a:srgbClr val="000000"/>
              </a:buClr>
              <a:buFont typeface="Arial"/>
              <a:buChar char="•"/>
            </a:pPr>
            <a:r>
              <a:rPr b="0" lang="hr-HR" sz="2400" spc="-1" strike="noStrike">
                <a:solidFill>
                  <a:srgbClr val="000000"/>
                </a:solidFill>
                <a:latin typeface="Calibri"/>
                <a:ea typeface="DejaVu Sans"/>
              </a:rPr>
              <a:t>Predložite metode vrednovanja koje će se koristiti za procjenu učeničkog rada i postignuća, odnosno ostvarenosti ishoda učenja. </a:t>
            </a:r>
            <a:endParaRPr b="0" lang="hr-HR" sz="2400" spc="-1" strike="noStrike">
              <a:latin typeface="Arial"/>
            </a:endParaRPr>
          </a:p>
          <a:p>
            <a:pPr marL="228600" indent="-223920">
              <a:lnSpc>
                <a:spcPct val="120000"/>
              </a:lnSpc>
              <a:spcBef>
                <a:spcPts val="1001"/>
              </a:spcBef>
              <a:buClr>
                <a:srgbClr val="000000"/>
              </a:buClr>
              <a:buFont typeface="Arial"/>
              <a:buChar char="•"/>
            </a:pPr>
            <a:r>
              <a:rPr b="0" lang="hr-HR" sz="2400" spc="-1" strike="noStrike">
                <a:solidFill>
                  <a:srgbClr val="000000"/>
                </a:solidFill>
                <a:latin typeface="Calibri"/>
                <a:ea typeface="DejaVu Sans"/>
              </a:rPr>
              <a:t>Zapišite odgovore na pitanja.</a:t>
            </a:r>
            <a:endParaRPr b="0" lang="hr-HR" sz="2400" spc="-1" strike="noStrike">
              <a:latin typeface="Arial"/>
            </a:endParaRPr>
          </a:p>
          <a:p>
            <a:pPr>
              <a:lnSpc>
                <a:spcPct val="120000"/>
              </a:lnSpc>
              <a:spcBef>
                <a:spcPts val="1001"/>
              </a:spcBef>
            </a:pPr>
            <a:endParaRPr b="0" lang="hr-HR" sz="2400" spc="-1" strike="noStrike">
              <a:latin typeface="Arial"/>
            </a:endParaRPr>
          </a:p>
          <a:p>
            <a:pPr>
              <a:lnSpc>
                <a:spcPct val="120000"/>
              </a:lnSpc>
              <a:spcBef>
                <a:spcPts val="1001"/>
              </a:spcBef>
              <a:tabLst>
                <a:tab algn="l" pos="0"/>
              </a:tabLst>
            </a:pPr>
            <a:endParaRPr b="0" lang="hr-HR" sz="2400" spc="-1" strike="noStrike">
              <a:latin typeface="Arial"/>
            </a:endParaRPr>
          </a:p>
          <a:p>
            <a:pPr>
              <a:lnSpc>
                <a:spcPct val="120000"/>
              </a:lnSpc>
              <a:spcBef>
                <a:spcPts val="1001"/>
              </a:spcBef>
              <a:tabLst>
                <a:tab algn="l" pos="0"/>
              </a:tabLst>
            </a:pPr>
            <a:endParaRPr b="0" lang="hr-HR" sz="2400" spc="-1" strike="noStrike">
              <a:latin typeface="Arial"/>
            </a:endParaRPr>
          </a:p>
        </p:txBody>
      </p:sp>
      <p:sp>
        <p:nvSpPr>
          <p:cNvPr id="665" name="CustomShape 3"/>
          <p:cNvSpPr/>
          <p:nvPr/>
        </p:nvSpPr>
        <p:spPr>
          <a:xfrm>
            <a:off x="9948600" y="5443200"/>
            <a:ext cx="1754640" cy="973800"/>
          </a:xfrm>
          <a:prstGeom prst="roundRect">
            <a:avLst>
              <a:gd name="adj" fmla="val 16667"/>
            </a:avLst>
          </a:prstGeom>
          <a:solidFill>
            <a:srgbClr val="bc770b"/>
          </a:solidFill>
          <a:ln w="12600">
            <a:solidFill>
              <a:srgbClr val="ffffff"/>
            </a:solidFill>
            <a:miter/>
          </a:ln>
        </p:spPr>
        <p:style>
          <a:lnRef idx="0"/>
          <a:fillRef idx="0"/>
          <a:effectRef idx="0"/>
          <a:fontRef idx="minor"/>
        </p:style>
        <p:txBody>
          <a:bodyPr lIns="90000" rIns="90000" tIns="45000" bIns="45000">
            <a:noAutofit/>
          </a:bodyPr>
          <a:p>
            <a:pPr algn="ctr">
              <a:lnSpc>
                <a:spcPct val="100000"/>
              </a:lnSpc>
            </a:pPr>
            <a:r>
              <a:rPr b="0" lang="hr-HR" sz="2500" spc="-1" strike="noStrike">
                <a:solidFill>
                  <a:srgbClr val="ffffff"/>
                </a:solidFill>
                <a:latin typeface="Calibri"/>
                <a:ea typeface="DejaVu Sans"/>
              </a:rPr>
              <a:t>RASPRAVA</a:t>
            </a:r>
            <a:endParaRPr b="0" lang="hr-HR" sz="2500" spc="-1" strike="noStrike">
              <a:latin typeface="Arial"/>
            </a:endParaRPr>
          </a:p>
          <a:p>
            <a:pPr algn="ctr">
              <a:lnSpc>
                <a:spcPct val="100000"/>
              </a:lnSpc>
            </a:pPr>
            <a:r>
              <a:rPr b="0" lang="hr-HR" sz="2500" spc="-1" strike="noStrike">
                <a:solidFill>
                  <a:srgbClr val="ffffff"/>
                </a:solidFill>
                <a:latin typeface="Calibri"/>
                <a:ea typeface="DejaVu Sans"/>
              </a:rPr>
              <a:t>15 minuta</a:t>
            </a:r>
            <a:endParaRPr b="0" lang="hr-HR" sz="2500" spc="-1" strike="noStrike">
              <a:latin typeface="Arial"/>
            </a:endParaRPr>
          </a:p>
        </p:txBody>
      </p:sp>
    </p:spTree>
  </p:cSld>
  <p:transition spd="slow">
    <p:push dir="u"/>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CustomShape 1"/>
          <p:cNvSpPr/>
          <p:nvPr/>
        </p:nvSpPr>
        <p:spPr>
          <a:xfrm>
            <a:off x="635040" y="640800"/>
            <a:ext cx="3413880" cy="55785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hr-HR" sz="4600" spc="-1" strike="noStrike">
                <a:solidFill>
                  <a:srgbClr val="c00000"/>
                </a:solidFill>
                <a:latin typeface="Calibri Light"/>
                <a:ea typeface="DejaVu Sans"/>
              </a:rPr>
              <a:t>PROGRAM RADIONICE</a:t>
            </a:r>
            <a:endParaRPr b="0" lang="hr-HR" sz="4600" spc="-1" strike="noStrike">
              <a:latin typeface="Arial"/>
            </a:endParaRPr>
          </a:p>
        </p:txBody>
      </p:sp>
      <p:pic>
        <p:nvPicPr>
          <p:cNvPr id="360" name="" descr=""/>
          <p:cNvPicPr/>
          <p:nvPr/>
        </p:nvPicPr>
        <p:blipFill>
          <a:blip r:embed="rId1"/>
          <a:stretch/>
        </p:blipFill>
        <p:spPr>
          <a:xfrm>
            <a:off x="5400000" y="180000"/>
            <a:ext cx="5399280" cy="6479280"/>
          </a:xfrm>
          <a:prstGeom prst="rect">
            <a:avLst/>
          </a:prstGeom>
          <a:ln w="0">
            <a:noFill/>
          </a:ln>
        </p:spPr>
      </p:pic>
    </p:spTree>
  </p:cSld>
  <p:transition spd="slow">
    <p:push dir="u"/>
  </p:transition>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CustomShape 1"/>
          <p:cNvSpPr/>
          <p:nvPr/>
        </p:nvSpPr>
        <p:spPr>
          <a:xfrm>
            <a:off x="1096200" y="267120"/>
            <a:ext cx="9995040" cy="1276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hr-HR" sz="4800" spc="-1" strike="noStrike">
                <a:solidFill>
                  <a:srgbClr val="c00000"/>
                </a:solidFill>
                <a:latin typeface="Calibri Light"/>
                <a:ea typeface="DejaVu Sans"/>
              </a:rPr>
              <a:t>Samostalno pisanje scenarija poučavanja</a:t>
            </a:r>
            <a:endParaRPr b="0" lang="hr-HR" sz="4800" spc="-1" strike="noStrike">
              <a:latin typeface="Arial"/>
            </a:endParaRPr>
          </a:p>
        </p:txBody>
      </p:sp>
      <p:sp>
        <p:nvSpPr>
          <p:cNvPr id="667" name="CustomShape 2"/>
          <p:cNvSpPr/>
          <p:nvPr/>
        </p:nvSpPr>
        <p:spPr>
          <a:xfrm>
            <a:off x="1152360" y="1350720"/>
            <a:ext cx="9995040" cy="5009400"/>
          </a:xfrm>
          <a:prstGeom prst="rect">
            <a:avLst/>
          </a:prstGeom>
          <a:noFill/>
          <a:ln w="0">
            <a:noFill/>
          </a:ln>
        </p:spPr>
        <p:style>
          <a:lnRef idx="0"/>
          <a:fillRef idx="0"/>
          <a:effectRef idx="0"/>
          <a:fontRef idx="minor"/>
        </p:style>
        <p:txBody>
          <a:bodyPr lIns="90000" rIns="90000" tIns="45000" bIns="45000">
            <a:noAutofit/>
          </a:bodyPr>
          <a:p>
            <a:pPr marL="228600" indent="-223920">
              <a:lnSpc>
                <a:spcPct val="90000"/>
              </a:lnSpc>
              <a:spcBef>
                <a:spcPts val="1001"/>
              </a:spcBef>
              <a:buClr>
                <a:srgbClr val="000000"/>
              </a:buClr>
              <a:buFont typeface="Arial"/>
              <a:buChar char="•"/>
            </a:pPr>
            <a:r>
              <a:rPr b="0" lang="hr-HR" sz="2400" spc="-1" strike="noStrike">
                <a:solidFill>
                  <a:srgbClr val="000000"/>
                </a:solidFill>
                <a:latin typeface="Calibri"/>
                <a:ea typeface="DejaVu Sans"/>
              </a:rPr>
              <a:t>Najprije treba ideja.</a:t>
            </a:r>
            <a:endParaRPr b="0" lang="hr-HR" sz="2400" spc="-1" strike="noStrike">
              <a:latin typeface="Arial"/>
            </a:endParaRPr>
          </a:p>
          <a:p>
            <a:pPr marL="228600" indent="-223920">
              <a:lnSpc>
                <a:spcPct val="90000"/>
              </a:lnSpc>
              <a:spcBef>
                <a:spcPts val="1001"/>
              </a:spcBef>
              <a:buClr>
                <a:srgbClr val="000000"/>
              </a:buClr>
              <a:buFont typeface="Arial"/>
              <a:buChar char="•"/>
            </a:pPr>
            <a:r>
              <a:rPr b="0" lang="hr-HR" sz="2400" spc="-1" strike="noStrike">
                <a:solidFill>
                  <a:srgbClr val="000000"/>
                </a:solidFill>
                <a:latin typeface="Calibri"/>
                <a:ea typeface="DejaVu Sans"/>
              </a:rPr>
              <a:t>Postaviti ishode učenja da se mogu osmišljavati aktivnosti zato što dobro definirani ishodi učenja predstavljaju smjernice za razvoj aktivnosti scenarija poučavanja.</a:t>
            </a:r>
            <a:endParaRPr b="0" lang="hr-HR" sz="2400" spc="-1" strike="noStrike">
              <a:latin typeface="Arial"/>
            </a:endParaRPr>
          </a:p>
          <a:p>
            <a:pPr marL="228600" indent="-223920">
              <a:lnSpc>
                <a:spcPct val="90000"/>
              </a:lnSpc>
              <a:spcBef>
                <a:spcPts val="1001"/>
              </a:spcBef>
              <a:buClr>
                <a:srgbClr val="000000"/>
              </a:buClr>
              <a:buFont typeface="Arial"/>
              <a:buChar char="•"/>
            </a:pPr>
            <a:r>
              <a:rPr b="0" lang="hr-HR" sz="2400" spc="-1" strike="noStrike">
                <a:solidFill>
                  <a:srgbClr val="000000"/>
                </a:solidFill>
                <a:latin typeface="Calibri"/>
                <a:ea typeface="DejaVu Sans"/>
              </a:rPr>
              <a:t>U scenarij poučavanja trebaju se uključiti elementi:</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-informacijsko-komunikacijske tehnologije</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-odgojnost</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-povezivanje sa svakodnevnim životom</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-korelacija s drugim predmetima i međupredmetnim temama</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-aktivacija ranije stečenih znanja</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-motivacija</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-inovativnost</a:t>
            </a:r>
            <a:endParaRPr b="0" lang="hr-HR" sz="2400" spc="-1" strike="noStrike">
              <a:latin typeface="Arial"/>
            </a:endParaRPr>
          </a:p>
          <a:p>
            <a:pPr marL="457200">
              <a:lnSpc>
                <a:spcPct val="90000"/>
              </a:lnSpc>
              <a:spcBef>
                <a:spcPts val="499"/>
              </a:spcBef>
              <a:tabLst>
                <a:tab algn="l" pos="0"/>
              </a:tabLst>
            </a:pPr>
            <a:r>
              <a:rPr b="0" lang="hr-HR" sz="2400" spc="-1" strike="noStrike">
                <a:solidFill>
                  <a:srgbClr val="000000"/>
                </a:solidFill>
                <a:latin typeface="Calibri"/>
                <a:ea typeface="DejaVu Sans"/>
              </a:rPr>
              <a:t>-kreativnost,..</a:t>
            </a: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CustomShape 1"/>
          <p:cNvSpPr/>
          <p:nvPr/>
        </p:nvSpPr>
        <p:spPr>
          <a:xfrm>
            <a:off x="838080" y="365040"/>
            <a:ext cx="10510920" cy="1320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r>
              <a:rPr b="1" lang="hr-HR" sz="5400" spc="-1" strike="noStrike">
                <a:solidFill>
                  <a:srgbClr val="c00000"/>
                </a:solidFill>
                <a:latin typeface="Calibri Light"/>
                <a:ea typeface="DejaVu Sans"/>
              </a:rPr>
              <a:t>Opis aktivnosti</a:t>
            </a:r>
            <a:endParaRPr b="0" lang="hr-HR" sz="5400" spc="-1" strike="noStrike">
              <a:latin typeface="Arial"/>
            </a:endParaRPr>
          </a:p>
        </p:txBody>
      </p:sp>
      <p:sp>
        <p:nvSpPr>
          <p:cNvPr id="669" name="CustomShape 2"/>
          <p:cNvSpPr/>
          <p:nvPr/>
        </p:nvSpPr>
        <p:spPr>
          <a:xfrm>
            <a:off x="838080" y="1690560"/>
            <a:ext cx="11008440" cy="4797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tabLst>
                <a:tab algn="l" pos="0"/>
              </a:tabLst>
            </a:pPr>
            <a:r>
              <a:rPr b="0" lang="hr-HR" sz="3000" spc="-1" strike="noStrike">
                <a:solidFill>
                  <a:srgbClr val="000000"/>
                </a:solidFill>
                <a:latin typeface="Calibri"/>
                <a:ea typeface="DejaVu Sans"/>
              </a:rPr>
              <a:t>Svaki scenarij poučavanja sadrži okvirno četiri do šest aktivnosti koje su u scenariju jasno i sažeto opisane. Svaka aktivnost predstavlja zaokruženu cjelinu koja se može primijeniti u nastavi samostalno ili u kombinaciji s drugim aktivnostima. Nastavnik uvijek ima slobodu odabira aktivnosti, više aktivnosti ili čak dijela neke aktivnosti ukoliko je prepozna kao interesantnu za svoj nastavni rad.</a:t>
            </a:r>
            <a:endParaRPr b="0" lang="hr-HR" sz="3000" spc="-1" strike="noStrike">
              <a:latin typeface="Arial"/>
            </a:endParaRPr>
          </a:p>
          <a:p>
            <a:pPr>
              <a:lnSpc>
                <a:spcPct val="90000"/>
              </a:lnSpc>
              <a:spcBef>
                <a:spcPts val="1001"/>
              </a:spcBef>
              <a:tabLst>
                <a:tab algn="l" pos="0"/>
              </a:tabLst>
            </a:pPr>
            <a:r>
              <a:rPr b="0" lang="hr-HR" sz="3000" spc="-1" strike="noStrike">
                <a:solidFill>
                  <a:srgbClr val="000000"/>
                </a:solidFill>
                <a:latin typeface="Calibri"/>
                <a:ea typeface="DejaVu Sans"/>
              </a:rPr>
              <a:t>Iz opisa aktivnosti trebali bi biti vidljivi sljedeći elementi: način motiviranja učenika, odgojni učinak aktivnosti, suvremene pedagoške metode u poučavanju, inovativnost i kreativnost i primjena sadržaja učenja u životu. Ti elementi ne trebaju biti detaljno razrađeni, ali moraju biti prepoznatljivi i nazirati se u opisima aktivnosti jer upravo oni čine odmak od tradicionalnog pristupa odgoju i obrazovanju.</a:t>
            </a:r>
            <a:endParaRPr b="0" lang="hr-HR" sz="3000" spc="-1" strike="noStrike">
              <a:latin typeface="Arial"/>
            </a:endParaRPr>
          </a:p>
          <a:p>
            <a:pPr>
              <a:lnSpc>
                <a:spcPct val="90000"/>
              </a:lnSpc>
              <a:spcBef>
                <a:spcPts val="1001"/>
              </a:spcBef>
              <a:tabLst>
                <a:tab algn="l" pos="0"/>
              </a:tabLst>
            </a:pPr>
            <a:endParaRPr b="0" lang="hr-HR" sz="30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CustomShape 1"/>
          <p:cNvSpPr/>
          <p:nvPr/>
        </p:nvSpPr>
        <p:spPr>
          <a:xfrm>
            <a:off x="838080" y="365040"/>
            <a:ext cx="10510920" cy="1320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r>
              <a:rPr b="1" lang="hr-HR" sz="5400" spc="-1" strike="noStrike">
                <a:solidFill>
                  <a:srgbClr val="c00000"/>
                </a:solidFill>
                <a:latin typeface="Calibri Light"/>
                <a:ea typeface="DejaVu Sans"/>
              </a:rPr>
              <a:t>Izrada scenarija poučavanja</a:t>
            </a:r>
            <a:endParaRPr b="0" lang="hr-HR" sz="5400" spc="-1" strike="noStrike">
              <a:latin typeface="Arial"/>
            </a:endParaRPr>
          </a:p>
        </p:txBody>
      </p:sp>
      <p:sp>
        <p:nvSpPr>
          <p:cNvPr id="671" name="CustomShape 2"/>
          <p:cNvSpPr/>
          <p:nvPr/>
        </p:nvSpPr>
        <p:spPr>
          <a:xfrm>
            <a:off x="1022040" y="1690560"/>
            <a:ext cx="10327320" cy="4671720"/>
          </a:xfrm>
          <a:prstGeom prst="rect">
            <a:avLst/>
          </a:prstGeom>
          <a:noFill/>
          <a:ln w="0">
            <a:noFill/>
          </a:ln>
        </p:spPr>
        <p:style>
          <a:lnRef idx="0"/>
          <a:fillRef idx="0"/>
          <a:effectRef idx="0"/>
          <a:fontRef idx="minor"/>
        </p:style>
        <p:txBody>
          <a:bodyPr lIns="90000" rIns="90000" tIns="45000" bIns="45000">
            <a:normAutofit/>
          </a:bodyPr>
          <a:p>
            <a:pPr marL="228600" indent="-223920">
              <a:lnSpc>
                <a:spcPct val="90000"/>
              </a:lnSpc>
              <a:spcBef>
                <a:spcPts val="1001"/>
              </a:spcBef>
              <a:buClr>
                <a:srgbClr val="000000"/>
              </a:buClr>
              <a:buFont typeface="Arial"/>
              <a:buChar char="•"/>
            </a:pPr>
            <a:r>
              <a:rPr b="0" lang="hr-HR" sz="3200" spc="-1" strike="noStrike">
                <a:solidFill>
                  <a:srgbClr val="000000"/>
                </a:solidFill>
                <a:latin typeface="Calibri"/>
                <a:ea typeface="DejaVu Sans"/>
              </a:rPr>
              <a:t>Scenariji poučavanja pružaju nastavniku potpunu slobodu i maštovitost u načinu korištenja.</a:t>
            </a:r>
            <a:endParaRPr b="0" lang="hr-HR" sz="3200" spc="-1" strike="noStrike">
              <a:latin typeface="Arial"/>
            </a:endParaRPr>
          </a:p>
          <a:p>
            <a:pPr>
              <a:lnSpc>
                <a:spcPct val="90000"/>
              </a:lnSpc>
              <a:spcBef>
                <a:spcPts val="1001"/>
              </a:spcBef>
              <a:tabLst>
                <a:tab algn="l" pos="0"/>
              </a:tabLst>
            </a:pPr>
            <a:endParaRPr b="0" lang="hr-HR" sz="3200" spc="-1" strike="noStrike">
              <a:latin typeface="Arial"/>
            </a:endParaRPr>
          </a:p>
          <a:p>
            <a:pPr marL="228600" indent="-223920">
              <a:lnSpc>
                <a:spcPct val="90000"/>
              </a:lnSpc>
              <a:spcBef>
                <a:spcPts val="1001"/>
              </a:spcBef>
              <a:buClr>
                <a:srgbClr val="000000"/>
              </a:buClr>
              <a:buFont typeface="Arial"/>
              <a:buChar char="•"/>
              <a:tabLst>
                <a:tab algn="l" pos="0"/>
              </a:tabLst>
            </a:pPr>
            <a:r>
              <a:rPr b="0" i="1" lang="hr-HR" sz="3200" spc="-1" strike="noStrike">
                <a:solidFill>
                  <a:srgbClr val="000000"/>
                </a:solidFill>
                <a:latin typeface="Calibri"/>
                <a:ea typeface="DejaVu Sans"/>
              </a:rPr>
              <a:t>Na web stranici </a:t>
            </a:r>
            <a:endParaRPr b="0" lang="hr-HR" sz="3200" spc="-1" strike="noStrike">
              <a:latin typeface="Arial"/>
            </a:endParaRPr>
          </a:p>
          <a:p>
            <a:pPr>
              <a:lnSpc>
                <a:spcPct val="90000"/>
              </a:lnSpc>
              <a:spcBef>
                <a:spcPts val="1001"/>
              </a:spcBef>
              <a:tabLst>
                <a:tab algn="l" pos="0"/>
              </a:tabLst>
            </a:pPr>
            <a:r>
              <a:rPr b="0" i="1" lang="hr-HR" sz="3200" spc="-1" strike="noStrike" u="sng">
                <a:solidFill>
                  <a:srgbClr val="0000ff"/>
                </a:solidFill>
                <a:uFillTx/>
                <a:latin typeface="Calibri"/>
                <a:ea typeface="DejaVu Sans"/>
                <a:hlinkClick r:id="rId1"/>
              </a:rPr>
              <a:t>https://edutorij.e-skole.hr/share/page/scenariji-poucavanja?schoolType=Osnovne%20%C5%A1kole&amp;schoolClass=5.%20razred</a:t>
            </a:r>
            <a:r>
              <a:rPr b="0" i="1" lang="hr-HR" sz="3200" spc="-1" strike="noStrike">
                <a:solidFill>
                  <a:srgbClr val="000000"/>
                </a:solidFill>
                <a:latin typeface="Calibri"/>
                <a:ea typeface="DejaVu Sans"/>
              </a:rPr>
              <a:t> </a:t>
            </a:r>
            <a:endParaRPr b="0" lang="hr-HR" sz="3200" spc="-1" strike="noStrike">
              <a:latin typeface="Arial"/>
            </a:endParaRPr>
          </a:p>
          <a:p>
            <a:pPr>
              <a:lnSpc>
                <a:spcPct val="90000"/>
              </a:lnSpc>
              <a:spcBef>
                <a:spcPts val="1001"/>
              </a:spcBef>
              <a:tabLst>
                <a:tab algn="l" pos="0"/>
              </a:tabLst>
            </a:pPr>
            <a:r>
              <a:rPr b="0" i="1" lang="hr-HR" sz="3200" spc="-1" strike="noStrike">
                <a:solidFill>
                  <a:srgbClr val="000000"/>
                </a:solidFill>
                <a:latin typeface="Calibri"/>
                <a:ea typeface="DejaVu Sans"/>
              </a:rPr>
              <a:t>nalaze se gotovi scenariji poučavanja. Sadrže </a:t>
            </a:r>
            <a:r>
              <a:rPr b="0" lang="hr-HR" sz="3200" spc="-1" strike="noStrike">
                <a:solidFill>
                  <a:srgbClr val="000000"/>
                </a:solidFill>
                <a:latin typeface="Calibri"/>
                <a:ea typeface="DejaVu Sans"/>
              </a:rPr>
              <a:t>: naziv scenarija poučavanja, nastavni predmet i razred, razina izvedbene složenosti, ključne pojmove, korelacije i interdisciplinarnost, ishode učenja, opis aktivnosti, postupke potpore, za učenike koji žele znati više, dodatna literatura, sadržaj i poveznice.</a:t>
            </a:r>
            <a:endParaRPr b="0" lang="hr-HR" sz="3200" spc="-1" strike="noStrike">
              <a:latin typeface="Arial"/>
            </a:endParaRPr>
          </a:p>
          <a:p>
            <a:pPr>
              <a:lnSpc>
                <a:spcPct val="90000"/>
              </a:lnSpc>
              <a:spcBef>
                <a:spcPts val="1001"/>
              </a:spcBef>
              <a:tabLst>
                <a:tab algn="l" pos="0"/>
              </a:tabLst>
            </a:pP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2" name="CustomShape 1"/>
          <p:cNvSpPr/>
          <p:nvPr/>
        </p:nvSpPr>
        <p:spPr>
          <a:xfrm>
            <a:off x="1440" y="0"/>
            <a:ext cx="12184200" cy="6853320"/>
          </a:xfrm>
          <a:prstGeom prst="rect">
            <a:avLst/>
          </a:prstGeom>
          <a:noFill/>
          <a:ln w="12600">
            <a:noFill/>
          </a:ln>
        </p:spPr>
        <p:style>
          <a:lnRef idx="0"/>
          <a:fillRef idx="0"/>
          <a:effectRef idx="0"/>
          <a:fontRef idx="minor"/>
        </p:style>
      </p:sp>
      <p:pic>
        <p:nvPicPr>
          <p:cNvPr id="673" name="Rezervirano mjesto sadržaja 3" descr=""/>
          <p:cNvPicPr/>
          <p:nvPr/>
        </p:nvPicPr>
        <p:blipFill>
          <a:blip r:embed="rId1"/>
          <a:srcRect l="0" t="0" r="0" b="29263"/>
          <a:stretch/>
        </p:blipFill>
        <p:spPr>
          <a:xfrm>
            <a:off x="0" y="1440"/>
            <a:ext cx="12187440" cy="6851880"/>
          </a:xfrm>
          <a:prstGeom prst="rect">
            <a:avLst/>
          </a:prstGeom>
          <a:ln w="0">
            <a:noFill/>
          </a:ln>
        </p:spPr>
      </p:pic>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4" name="CustomShape 1"/>
          <p:cNvSpPr/>
          <p:nvPr/>
        </p:nvSpPr>
        <p:spPr>
          <a:xfrm>
            <a:off x="2880" y="0"/>
            <a:ext cx="12184200" cy="6853320"/>
          </a:xfrm>
          <a:prstGeom prst="rect">
            <a:avLst/>
          </a:prstGeom>
          <a:solidFill>
            <a:srgbClr val="ffffff"/>
          </a:solidFill>
          <a:ln w="12600">
            <a:noFill/>
          </a:ln>
        </p:spPr>
        <p:style>
          <a:lnRef idx="0"/>
          <a:fillRef idx="0"/>
          <a:effectRef idx="0"/>
          <a:fontRef idx="minor"/>
        </p:style>
      </p:sp>
      <p:pic>
        <p:nvPicPr>
          <p:cNvPr id="675" name="Picture 4" descr="An arrow pointing right"/>
          <p:cNvPicPr/>
          <p:nvPr/>
        </p:nvPicPr>
        <p:blipFill>
          <a:blip r:embed="rId1"/>
          <a:srcRect l="0" t="0" r="6588" b="0"/>
          <a:stretch/>
        </p:blipFill>
        <p:spPr>
          <a:xfrm>
            <a:off x="2522520" y="0"/>
            <a:ext cx="9664920" cy="6853320"/>
          </a:xfrm>
          <a:prstGeom prst="rect">
            <a:avLst/>
          </a:prstGeom>
          <a:ln w="0">
            <a:noFill/>
          </a:ln>
        </p:spPr>
      </p:pic>
      <p:sp>
        <p:nvSpPr>
          <p:cNvPr id="676" name="CustomShape 2"/>
          <p:cNvSpPr/>
          <p:nvPr/>
        </p:nvSpPr>
        <p:spPr>
          <a:xfrm>
            <a:off x="0" y="0"/>
            <a:ext cx="7385760" cy="6853320"/>
          </a:xfrm>
          <a:prstGeom prst="rect">
            <a:avLst/>
          </a:prstGeom>
          <a:gradFill rotWithShape="0">
            <a:gsLst>
              <a:gs pos="52000">
                <a:srgbClr val="ffffff"/>
              </a:gs>
              <a:gs pos="100000">
                <a:srgbClr val="ffffff">
                  <a:alpha val="0"/>
                </a:srgbClr>
              </a:gs>
            </a:gsLst>
            <a:lin ang="0"/>
          </a:gradFill>
          <a:ln w="12600">
            <a:noFill/>
          </a:ln>
        </p:spPr>
        <p:style>
          <a:lnRef idx="0"/>
          <a:fillRef idx="0"/>
          <a:effectRef idx="0"/>
          <a:fontRef idx="minor"/>
        </p:style>
      </p:sp>
      <p:sp>
        <p:nvSpPr>
          <p:cNvPr id="677" name="CustomShape 3"/>
          <p:cNvSpPr/>
          <p:nvPr/>
        </p:nvSpPr>
        <p:spPr>
          <a:xfrm>
            <a:off x="838080" y="365040"/>
            <a:ext cx="3817440" cy="1895400"/>
          </a:xfrm>
          <a:prstGeom prst="rect">
            <a:avLst/>
          </a:prstGeom>
          <a:noFill/>
          <a:ln w="0">
            <a:noFill/>
          </a:ln>
        </p:spPr>
        <p:style>
          <a:lnRef idx="0"/>
          <a:fillRef idx="0"/>
          <a:effectRef idx="0"/>
          <a:fontRef idx="minor"/>
        </p:style>
      </p:sp>
      <p:sp>
        <p:nvSpPr>
          <p:cNvPr id="678" name="CustomShape 4"/>
          <p:cNvSpPr/>
          <p:nvPr/>
        </p:nvSpPr>
        <p:spPr>
          <a:xfrm>
            <a:off x="291240" y="1871640"/>
            <a:ext cx="11892960" cy="3738240"/>
          </a:xfrm>
          <a:prstGeom prst="rect">
            <a:avLst/>
          </a:prstGeom>
          <a:noFill/>
          <a:ln w="0">
            <a:noFill/>
          </a:ln>
        </p:spPr>
        <p:style>
          <a:lnRef idx="0"/>
          <a:fillRef idx="0"/>
          <a:effectRef idx="0"/>
          <a:fontRef idx="minor"/>
        </p:style>
        <p:txBody>
          <a:bodyPr lIns="90000" rIns="90000" tIns="45000" bIns="45000">
            <a:normAutofit/>
          </a:bodyPr>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endParaRPr b="0" lang="hr-HR" sz="1800" spc="-1" strike="noStrike">
              <a:latin typeface="Arial"/>
            </a:endParaRPr>
          </a:p>
          <a:p>
            <a:pPr>
              <a:lnSpc>
                <a:spcPct val="115000"/>
              </a:lnSpc>
              <a:spcBef>
                <a:spcPts val="1001"/>
              </a:spcBef>
              <a:spcAft>
                <a:spcPts val="1001"/>
              </a:spcAft>
              <a:tabLst>
                <a:tab algn="l" pos="0"/>
              </a:tabLst>
            </a:pPr>
            <a:r>
              <a:rPr b="1" lang="hr-HR" sz="3200" spc="-1" strike="noStrike">
                <a:solidFill>
                  <a:srgbClr val="000000"/>
                </a:solidFill>
                <a:latin typeface="Calibri"/>
                <a:ea typeface="Calibri"/>
              </a:rPr>
              <a:t>Aktivnost 6: Predstavljanje Smjernica za primjenu strukovnih kurikula</a:t>
            </a:r>
            <a:endParaRPr b="0" lang="hr-HR" sz="3200" spc="-1" strike="noStrike">
              <a:latin typeface="Arial"/>
            </a:endParaRPr>
          </a:p>
          <a:p>
            <a:pPr>
              <a:lnSpc>
                <a:spcPct val="90000"/>
              </a:lnSpc>
              <a:spcBef>
                <a:spcPts val="1001"/>
              </a:spcBef>
              <a:spcAft>
                <a:spcPts val="1001"/>
              </a:spcAft>
              <a:tabLst>
                <a:tab algn="l" pos="0"/>
              </a:tabLst>
            </a:pPr>
            <a:br/>
            <a:r>
              <a:rPr b="1" lang="hr-HR" sz="1700" spc="-1" strike="noStrike">
                <a:solidFill>
                  <a:srgbClr val="000000"/>
                </a:solidFill>
                <a:latin typeface="Calibri"/>
                <a:ea typeface="Calibri"/>
              </a:rPr>
              <a:t> </a:t>
            </a:r>
            <a:endParaRPr b="0" lang="hr-HR" sz="1700" spc="-1" strike="noStrike">
              <a:latin typeface="Arial"/>
            </a:endParaRPr>
          </a:p>
          <a:p>
            <a:pPr>
              <a:lnSpc>
                <a:spcPct val="90000"/>
              </a:lnSpc>
              <a:spcBef>
                <a:spcPts val="1001"/>
              </a:spcBef>
              <a:tabLst>
                <a:tab algn="l" pos="0"/>
              </a:tabLst>
            </a:pPr>
            <a:endParaRPr b="0" lang="hr-HR" sz="17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CustomShape 1"/>
          <p:cNvSpPr/>
          <p:nvPr/>
        </p:nvSpPr>
        <p:spPr>
          <a:xfrm>
            <a:off x="838080" y="365040"/>
            <a:ext cx="10510920" cy="132084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pPr>
            <a:r>
              <a:rPr b="1" lang="hr-HR" sz="4400" spc="-1" strike="noStrike">
                <a:solidFill>
                  <a:srgbClr val="c00000"/>
                </a:solidFill>
                <a:latin typeface="Calibri Light"/>
                <a:ea typeface="DejaVu Sans"/>
              </a:rPr>
              <a:t>Smjernice za primjenu strukovnih kurikuluma</a:t>
            </a:r>
            <a:endParaRPr b="0" lang="hr-HR" sz="4400" spc="-1" strike="noStrike">
              <a:latin typeface="Arial"/>
            </a:endParaRPr>
          </a:p>
        </p:txBody>
      </p:sp>
      <p:sp>
        <p:nvSpPr>
          <p:cNvPr id="680" name="CustomShape 2"/>
          <p:cNvSpPr/>
          <p:nvPr/>
        </p:nvSpPr>
        <p:spPr>
          <a:xfrm>
            <a:off x="838080" y="1813680"/>
            <a:ext cx="10950840" cy="4785840"/>
          </a:xfrm>
          <a:prstGeom prst="rect">
            <a:avLst/>
          </a:prstGeom>
          <a:noFill/>
          <a:ln w="0">
            <a:noFill/>
          </a:ln>
        </p:spPr>
        <p:style>
          <a:lnRef idx="0"/>
          <a:fillRef idx="0"/>
          <a:effectRef idx="0"/>
          <a:fontRef idx="minor"/>
        </p:style>
        <p:txBody>
          <a:bodyPr lIns="90000" rIns="90000" tIns="45000" bIns="45000">
            <a:noAutofit/>
          </a:bodyPr>
          <a:p>
            <a:pPr>
              <a:lnSpc>
                <a:spcPct val="120000"/>
              </a:lnSpc>
              <a:spcBef>
                <a:spcPts val="1001"/>
              </a:spcBef>
            </a:pPr>
            <a:endParaRPr b="0" lang="hr-HR" sz="1800" spc="-1" strike="noStrike">
              <a:latin typeface="Arial"/>
            </a:endParaRPr>
          </a:p>
          <a:p>
            <a:pPr>
              <a:lnSpc>
                <a:spcPct val="120000"/>
              </a:lnSpc>
              <a:spcBef>
                <a:spcPts val="1001"/>
              </a:spcBef>
            </a:pPr>
            <a:endParaRPr b="0" lang="hr-HR" sz="1800" spc="-1" strike="noStrike">
              <a:latin typeface="Arial"/>
            </a:endParaRPr>
          </a:p>
          <a:p>
            <a:pPr marL="228600" indent="-223920">
              <a:lnSpc>
                <a:spcPct val="120000"/>
              </a:lnSpc>
              <a:spcBef>
                <a:spcPts val="1001"/>
              </a:spcBef>
              <a:buClr>
                <a:srgbClr val="000000"/>
              </a:buClr>
              <a:buFont typeface="Arial"/>
              <a:buChar char="•"/>
            </a:pPr>
            <a:r>
              <a:rPr b="1" lang="hr-HR" sz="2200" spc="-1" strike="noStrike">
                <a:solidFill>
                  <a:srgbClr val="000000"/>
                </a:solidFill>
                <a:latin typeface="Calibri"/>
                <a:ea typeface="DejaVu Sans"/>
              </a:rPr>
              <a:t>Svrha</a:t>
            </a:r>
            <a:endParaRPr b="0" lang="hr-HR" sz="2200" spc="-1" strike="noStrike">
              <a:latin typeface="Arial"/>
            </a:endParaRPr>
          </a:p>
          <a:p>
            <a:pPr marL="228600" indent="-223920">
              <a:lnSpc>
                <a:spcPct val="120000"/>
              </a:lnSpc>
              <a:spcBef>
                <a:spcPts val="1001"/>
              </a:spcBef>
              <a:buClr>
                <a:srgbClr val="000000"/>
              </a:buClr>
              <a:buFont typeface="Arial"/>
              <a:buChar char="•"/>
            </a:pPr>
            <a:r>
              <a:rPr b="1" lang="hr-HR" sz="2200" spc="-1" strike="noStrike">
                <a:solidFill>
                  <a:srgbClr val="000000"/>
                </a:solidFill>
                <a:latin typeface="Calibri"/>
                <a:ea typeface="DejaVu Sans"/>
              </a:rPr>
              <a:t>Sadržaj </a:t>
            </a:r>
            <a:endParaRPr b="0" lang="hr-HR" sz="2200" spc="-1" strike="noStrike">
              <a:latin typeface="Arial"/>
            </a:endParaRPr>
          </a:p>
          <a:p>
            <a:pPr marL="228600" indent="-223920">
              <a:lnSpc>
                <a:spcPct val="120000"/>
              </a:lnSpc>
              <a:spcBef>
                <a:spcPts val="1001"/>
              </a:spcBef>
              <a:buClr>
                <a:srgbClr val="000000"/>
              </a:buClr>
              <a:buFont typeface="Arial"/>
              <a:buChar char="•"/>
            </a:pPr>
            <a:r>
              <a:rPr b="1" lang="hr-HR" sz="2200" spc="-1" strike="noStrike">
                <a:solidFill>
                  <a:srgbClr val="000000"/>
                </a:solidFill>
                <a:latin typeface="Calibri"/>
                <a:ea typeface="DejaVu Sans"/>
              </a:rPr>
              <a:t>Ključni elementi</a:t>
            </a:r>
            <a:endParaRPr b="0" lang="hr-HR" sz="2200" spc="-1" strike="noStrike">
              <a:latin typeface="Arial"/>
            </a:endParaRPr>
          </a:p>
          <a:p>
            <a:pPr>
              <a:lnSpc>
                <a:spcPct val="120000"/>
              </a:lnSpc>
              <a:spcBef>
                <a:spcPts val="1001"/>
              </a:spcBef>
            </a:pPr>
            <a:endParaRPr b="0" lang="hr-HR" sz="2200" spc="-1" strike="noStrike">
              <a:latin typeface="Arial"/>
            </a:endParaRPr>
          </a:p>
          <a:p>
            <a:pPr>
              <a:lnSpc>
                <a:spcPct val="120000"/>
              </a:lnSpc>
              <a:spcBef>
                <a:spcPts val="1001"/>
              </a:spcBef>
              <a:tabLst>
                <a:tab algn="l" pos="0"/>
              </a:tabLst>
            </a:pPr>
            <a:endParaRPr b="0" lang="hr-HR" sz="2200" spc="-1" strike="noStrike">
              <a:latin typeface="Arial"/>
            </a:endParaRPr>
          </a:p>
          <a:p>
            <a:pPr>
              <a:lnSpc>
                <a:spcPct val="120000"/>
              </a:lnSpc>
              <a:spcBef>
                <a:spcPts val="1001"/>
              </a:spcBef>
              <a:tabLst>
                <a:tab algn="l" pos="0"/>
              </a:tabLst>
            </a:pPr>
            <a:endParaRPr b="0" lang="hr-HR" sz="2200" spc="-1" strike="noStrike">
              <a:latin typeface="Arial"/>
            </a:endParaRPr>
          </a:p>
        </p:txBody>
      </p:sp>
      <p:pic>
        <p:nvPicPr>
          <p:cNvPr id="681" name="Slika 5" descr=""/>
          <p:cNvPicPr/>
          <p:nvPr/>
        </p:nvPicPr>
        <p:blipFill>
          <a:blip r:embed="rId1"/>
          <a:stretch/>
        </p:blipFill>
        <p:spPr>
          <a:xfrm>
            <a:off x="4097880" y="1690560"/>
            <a:ext cx="6866640" cy="3695040"/>
          </a:xfrm>
          <a:prstGeom prst="rect">
            <a:avLst/>
          </a:prstGeom>
          <a:ln w="0">
            <a:noFill/>
          </a:ln>
        </p:spPr>
      </p:pic>
    </p:spTree>
  </p:cSld>
  <p:transition spd="slow">
    <p:push dir="u"/>
  </p:transition>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82" name="Rezervirano mjesto sadržaja 3" descr=""/>
          <p:cNvPicPr/>
          <p:nvPr/>
        </p:nvPicPr>
        <p:blipFill>
          <a:blip r:embed="rId1"/>
          <a:srcRect l="0" t="3686" r="0" b="12042"/>
          <a:stretch/>
        </p:blipFill>
        <p:spPr>
          <a:xfrm>
            <a:off x="0" y="0"/>
            <a:ext cx="12187440" cy="6853320"/>
          </a:xfrm>
          <a:prstGeom prst="rect">
            <a:avLst/>
          </a:prstGeom>
          <a:ln w="0">
            <a:noFill/>
          </a:ln>
        </p:spPr>
      </p:pic>
      <p:sp>
        <p:nvSpPr>
          <p:cNvPr id="683" name="CustomShape 1"/>
          <p:cNvSpPr/>
          <p:nvPr/>
        </p:nvSpPr>
        <p:spPr>
          <a:xfrm>
            <a:off x="0" y="5320080"/>
            <a:ext cx="12187440" cy="731880"/>
          </a:xfrm>
          <a:prstGeom prst="rect">
            <a:avLst/>
          </a:prstGeom>
          <a:solidFill>
            <a:srgbClr val="ffffff">
              <a:alpha val="93000"/>
            </a:srgbClr>
          </a:solidFill>
          <a:ln w="12600">
            <a:noFill/>
          </a:ln>
        </p:spPr>
        <p:style>
          <a:lnRef idx="0"/>
          <a:fillRef idx="0"/>
          <a:effectRef idx="0"/>
          <a:fontRef idx="minor"/>
        </p:style>
      </p:sp>
      <p:sp>
        <p:nvSpPr>
          <p:cNvPr id="684" name="CustomShape 2"/>
          <p:cNvSpPr/>
          <p:nvPr/>
        </p:nvSpPr>
        <p:spPr>
          <a:xfrm>
            <a:off x="134640" y="5317200"/>
            <a:ext cx="11595600" cy="7318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r>
              <a:rPr b="1" lang="en-US" sz="3600" spc="-1" strike="noStrike">
                <a:solidFill>
                  <a:srgbClr val="002060"/>
                </a:solidFill>
                <a:latin typeface="Calibri Light"/>
                <a:ea typeface="DejaVu Sans"/>
              </a:rPr>
              <a:t>PITANJA?????</a:t>
            </a:r>
            <a:endParaRPr b="0" lang="hr-HR" sz="3600" spc="-1" strike="noStrike">
              <a:latin typeface="Arial"/>
            </a:endParaRPr>
          </a:p>
        </p:txBody>
      </p:sp>
      <p:sp>
        <p:nvSpPr>
          <p:cNvPr id="685" name="Line 3"/>
          <p:cNvSpPr/>
          <p:nvPr/>
        </p:nvSpPr>
        <p:spPr>
          <a:xfrm>
            <a:off x="0" y="5241960"/>
            <a:ext cx="12191760" cy="0"/>
          </a:xfrm>
          <a:prstGeom prst="line">
            <a:avLst/>
          </a:prstGeom>
          <a:ln w="41400">
            <a:solidFill>
              <a:srgbClr val="ffffff"/>
            </a:solidFill>
            <a:miter/>
          </a:ln>
        </p:spPr>
        <p:style>
          <a:lnRef idx="0"/>
          <a:fillRef idx="0"/>
          <a:effectRef idx="0"/>
          <a:fontRef idx="minor"/>
        </p:style>
      </p:sp>
      <p:sp>
        <p:nvSpPr>
          <p:cNvPr id="686" name="Line 4"/>
          <p:cNvSpPr/>
          <p:nvPr/>
        </p:nvSpPr>
        <p:spPr>
          <a:xfrm>
            <a:off x="0" y="6134760"/>
            <a:ext cx="12191760" cy="0"/>
          </a:xfrm>
          <a:prstGeom prst="line">
            <a:avLst/>
          </a:prstGeom>
          <a:ln w="41400">
            <a:solidFill>
              <a:srgbClr val="ffffff"/>
            </a:solidFill>
            <a:miter/>
          </a:ln>
        </p:spPr>
        <p:style>
          <a:lnRef idx="0"/>
          <a:fillRef idx="0"/>
          <a:effectRef idx="0"/>
          <a:fontRef idx="minor"/>
        </p:style>
      </p:sp>
    </p:spTree>
  </p:cSld>
  <p:transition spd="slow">
    <p:push dir="u"/>
  </p:transition>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7" name="CustomShape 1"/>
          <p:cNvSpPr/>
          <p:nvPr/>
        </p:nvSpPr>
        <p:spPr>
          <a:xfrm>
            <a:off x="2880" y="0"/>
            <a:ext cx="12184200" cy="6853320"/>
          </a:xfrm>
          <a:prstGeom prst="rect">
            <a:avLst/>
          </a:prstGeom>
          <a:solidFill>
            <a:srgbClr val="ffffff"/>
          </a:solidFill>
          <a:ln w="12600">
            <a:noFill/>
          </a:ln>
        </p:spPr>
        <p:style>
          <a:lnRef idx="0"/>
          <a:fillRef idx="0"/>
          <a:effectRef idx="0"/>
          <a:fontRef idx="minor"/>
        </p:style>
      </p:sp>
      <p:pic>
        <p:nvPicPr>
          <p:cNvPr id="688" name="Picture 4" descr="An arrow pointing right"/>
          <p:cNvPicPr/>
          <p:nvPr/>
        </p:nvPicPr>
        <p:blipFill>
          <a:blip r:embed="rId1"/>
          <a:srcRect l="0" t="0" r="6588" b="0"/>
          <a:stretch/>
        </p:blipFill>
        <p:spPr>
          <a:xfrm>
            <a:off x="2522520" y="0"/>
            <a:ext cx="9664920" cy="6853320"/>
          </a:xfrm>
          <a:prstGeom prst="rect">
            <a:avLst/>
          </a:prstGeom>
          <a:ln w="0">
            <a:noFill/>
          </a:ln>
        </p:spPr>
      </p:pic>
      <p:sp>
        <p:nvSpPr>
          <p:cNvPr id="689" name="CustomShape 2"/>
          <p:cNvSpPr/>
          <p:nvPr/>
        </p:nvSpPr>
        <p:spPr>
          <a:xfrm>
            <a:off x="0" y="0"/>
            <a:ext cx="7385760" cy="6853320"/>
          </a:xfrm>
          <a:prstGeom prst="rect">
            <a:avLst/>
          </a:prstGeom>
          <a:gradFill rotWithShape="0">
            <a:gsLst>
              <a:gs pos="52000">
                <a:srgbClr val="ffffff"/>
              </a:gs>
              <a:gs pos="100000">
                <a:srgbClr val="ffffff">
                  <a:alpha val="0"/>
                </a:srgbClr>
              </a:gs>
            </a:gsLst>
            <a:lin ang="0"/>
          </a:gradFill>
          <a:ln w="12600">
            <a:noFill/>
          </a:ln>
        </p:spPr>
        <p:style>
          <a:lnRef idx="0"/>
          <a:fillRef idx="0"/>
          <a:effectRef idx="0"/>
          <a:fontRef idx="minor"/>
        </p:style>
      </p:sp>
      <p:sp>
        <p:nvSpPr>
          <p:cNvPr id="690" name="CustomShape 3"/>
          <p:cNvSpPr/>
          <p:nvPr/>
        </p:nvSpPr>
        <p:spPr>
          <a:xfrm>
            <a:off x="838080" y="365040"/>
            <a:ext cx="3817440" cy="1895400"/>
          </a:xfrm>
          <a:prstGeom prst="rect">
            <a:avLst/>
          </a:prstGeom>
          <a:noFill/>
          <a:ln w="0">
            <a:noFill/>
          </a:ln>
        </p:spPr>
        <p:style>
          <a:lnRef idx="0"/>
          <a:fillRef idx="0"/>
          <a:effectRef idx="0"/>
          <a:fontRef idx="minor"/>
        </p:style>
      </p:sp>
      <p:sp>
        <p:nvSpPr>
          <p:cNvPr id="691" name="CustomShape 4"/>
          <p:cNvSpPr/>
          <p:nvPr/>
        </p:nvSpPr>
        <p:spPr>
          <a:xfrm>
            <a:off x="838080" y="1033560"/>
            <a:ext cx="10833480" cy="3738240"/>
          </a:xfrm>
          <a:prstGeom prst="rect">
            <a:avLst/>
          </a:prstGeom>
          <a:noFill/>
          <a:ln w="0">
            <a:noFill/>
          </a:ln>
        </p:spPr>
        <p:style>
          <a:lnRef idx="0"/>
          <a:fillRef idx="0"/>
          <a:effectRef idx="0"/>
          <a:fontRef idx="minor"/>
        </p:style>
        <p:txBody>
          <a:bodyPr lIns="90000" rIns="90000" tIns="45000" bIns="45000">
            <a:normAutofit fontScale="78000"/>
          </a:bodyPr>
          <a:p>
            <a:pPr>
              <a:lnSpc>
                <a:spcPct val="90000"/>
              </a:lnSpc>
              <a:spcBef>
                <a:spcPts val="1001"/>
              </a:spcBef>
              <a:tabLst>
                <a:tab algn="l" pos="0"/>
              </a:tabLst>
            </a:pPr>
            <a:endParaRPr b="0" lang="hr-HR" sz="1800" spc="-1" strike="noStrike">
              <a:latin typeface="Arial"/>
            </a:endParaRPr>
          </a:p>
          <a:p>
            <a:pPr>
              <a:lnSpc>
                <a:spcPct val="90000"/>
              </a:lnSpc>
              <a:spcBef>
                <a:spcPts val="1001"/>
              </a:spcBef>
              <a:tabLst>
                <a:tab algn="l" pos="0"/>
              </a:tabLst>
            </a:pPr>
            <a:endParaRPr b="0" lang="hr-HR" sz="1800" spc="-1" strike="noStrike">
              <a:latin typeface="Arial"/>
            </a:endParaRPr>
          </a:p>
          <a:p>
            <a:pPr>
              <a:lnSpc>
                <a:spcPct val="90000"/>
              </a:lnSpc>
              <a:spcBef>
                <a:spcPts val="1001"/>
              </a:spcBef>
              <a:spcAft>
                <a:spcPts val="1001"/>
              </a:spcAft>
              <a:tabLst>
                <a:tab algn="l" pos="0"/>
              </a:tabLst>
            </a:pPr>
            <a:r>
              <a:rPr b="1" lang="hr-HR" sz="3200" spc="-1" strike="noStrike">
                <a:solidFill>
                  <a:srgbClr val="000000"/>
                </a:solidFill>
                <a:latin typeface="Calibri"/>
                <a:ea typeface="Calibri"/>
              </a:rPr>
              <a:t>Zadaci za samostalni rad: </a:t>
            </a:r>
            <a:endParaRPr b="0" lang="hr-HR" sz="3200" spc="-1" strike="noStrike">
              <a:latin typeface="Arial"/>
            </a:endParaRPr>
          </a:p>
          <a:p>
            <a:pPr marL="228600" indent="-223920">
              <a:lnSpc>
                <a:spcPct val="90000"/>
              </a:lnSpc>
              <a:spcBef>
                <a:spcPts val="1001"/>
              </a:spcBef>
              <a:spcAft>
                <a:spcPts val="1001"/>
              </a:spcAft>
              <a:buClr>
                <a:srgbClr val="000000"/>
              </a:buClr>
              <a:buFont typeface="Arial"/>
              <a:buChar char="•"/>
              <a:tabLst>
                <a:tab algn="l" pos="0"/>
              </a:tabLst>
            </a:pPr>
            <a:r>
              <a:rPr b="0" lang="hr-HR" sz="2400" spc="-1" strike="noStrike">
                <a:solidFill>
                  <a:srgbClr val="000000"/>
                </a:solidFill>
                <a:latin typeface="Calibri"/>
                <a:ea typeface="Calibri"/>
              </a:rPr>
              <a:t>Realizirati jednu aktivnost iz izabranog modula koja bi osigurala stjecanje ishoda učenja u školskim uvjetima ili u uvjetima regionalnih centara kompetentnosti). </a:t>
            </a:r>
            <a:endParaRPr b="0" lang="hr-HR" sz="2400" spc="-1" strike="noStrike">
              <a:latin typeface="Arial"/>
            </a:endParaRPr>
          </a:p>
          <a:p>
            <a:pPr marL="228600" indent="-223920">
              <a:lnSpc>
                <a:spcPct val="90000"/>
              </a:lnSpc>
              <a:spcBef>
                <a:spcPts val="1001"/>
              </a:spcBef>
              <a:spcAft>
                <a:spcPts val="1001"/>
              </a:spcAft>
              <a:buClr>
                <a:srgbClr val="000000"/>
              </a:buClr>
              <a:buFont typeface="Arial"/>
              <a:buChar char="•"/>
              <a:tabLst>
                <a:tab algn="l" pos="0"/>
              </a:tabLst>
            </a:pPr>
            <a:r>
              <a:rPr b="0" lang="hr-HR" sz="2400" spc="-1" strike="noStrike">
                <a:solidFill>
                  <a:srgbClr val="000000"/>
                </a:solidFill>
                <a:latin typeface="Calibri"/>
                <a:ea typeface="Calibri"/>
              </a:rPr>
              <a:t>O provedenoj aktivnosti izraditi izvješće u obliku prezentacije (popraćene fotografijama, videom i sl.). </a:t>
            </a:r>
            <a:endParaRPr b="0" lang="hr-HR" sz="2400" spc="-1" strike="noStrike">
              <a:latin typeface="Arial"/>
            </a:endParaRPr>
          </a:p>
          <a:p>
            <a:pPr marL="228600" indent="-223920">
              <a:lnSpc>
                <a:spcPct val="90000"/>
              </a:lnSpc>
              <a:spcBef>
                <a:spcPts val="1001"/>
              </a:spcBef>
              <a:spcAft>
                <a:spcPts val="1001"/>
              </a:spcAft>
              <a:buClr>
                <a:srgbClr val="000000"/>
              </a:buClr>
              <a:buFont typeface="Arial"/>
              <a:buChar char="•"/>
              <a:tabLst>
                <a:tab algn="l" pos="0"/>
              </a:tabLst>
            </a:pPr>
            <a:r>
              <a:rPr b="0" lang="hr-HR" sz="2400" spc="-1" strike="noStrike">
                <a:solidFill>
                  <a:srgbClr val="000000"/>
                </a:solidFill>
                <a:latin typeface="Calibri"/>
                <a:ea typeface="Calibri"/>
              </a:rPr>
              <a:t>Dodatno analizirati smjernice i predložiti poboljšanja, a koje bi prezentirali na sljedećoj edukaciji.</a:t>
            </a:r>
            <a:endParaRPr b="0" lang="hr-HR" sz="2400" spc="-1" strike="noStrike">
              <a:latin typeface="Arial"/>
            </a:endParaRPr>
          </a:p>
          <a:p>
            <a:pPr>
              <a:lnSpc>
                <a:spcPct val="90000"/>
              </a:lnSpc>
              <a:spcBef>
                <a:spcPts val="1001"/>
              </a:spcBef>
              <a:spcAft>
                <a:spcPts val="1001"/>
              </a:spcAft>
              <a:tabLst>
                <a:tab algn="l" pos="0"/>
              </a:tabLst>
            </a:pPr>
            <a:br/>
            <a:r>
              <a:rPr b="1" lang="hr-HR" sz="1100" spc="-1" strike="noStrike">
                <a:solidFill>
                  <a:srgbClr val="000000"/>
                </a:solidFill>
                <a:latin typeface="Calibri"/>
                <a:ea typeface="Calibri"/>
              </a:rPr>
              <a:t> </a:t>
            </a:r>
            <a:endParaRPr b="0" lang="hr-HR" sz="1100" spc="-1" strike="noStrike">
              <a:latin typeface="Arial"/>
            </a:endParaRPr>
          </a:p>
          <a:p>
            <a:pPr>
              <a:lnSpc>
                <a:spcPct val="90000"/>
              </a:lnSpc>
              <a:spcBef>
                <a:spcPts val="1001"/>
              </a:spcBef>
              <a:tabLst>
                <a:tab algn="l" pos="0"/>
              </a:tabLst>
            </a:pPr>
            <a:endParaRPr b="0" lang="hr-HR" sz="11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2" name="Slika 4_5" descr=""/>
          <p:cNvPicPr/>
          <p:nvPr/>
        </p:nvPicPr>
        <p:blipFill>
          <a:blip r:embed="rId1"/>
          <a:stretch/>
        </p:blipFill>
        <p:spPr>
          <a:xfrm>
            <a:off x="913320" y="601560"/>
            <a:ext cx="10291320" cy="5257800"/>
          </a:xfrm>
          <a:prstGeom prst="rect">
            <a:avLst/>
          </a:prstGeom>
          <a:ln w="0">
            <a:noFill/>
          </a:ln>
        </p:spPr>
      </p:pic>
    </p:spTree>
  </p:cSld>
  <p:transition spd="slow">
    <p:push dir="u"/>
  </p:transition>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3" name="Picture 2" descr="Red text overlay on a white background&#10;&#10;Description automatically generated"/>
          <p:cNvPicPr/>
          <p:nvPr/>
        </p:nvPicPr>
        <p:blipFill>
          <a:blip r:embed="rId1"/>
          <a:stretch/>
        </p:blipFill>
        <p:spPr>
          <a:xfrm>
            <a:off x="1523880" y="813240"/>
            <a:ext cx="2192760" cy="841320"/>
          </a:xfrm>
          <a:prstGeom prst="rect">
            <a:avLst/>
          </a:prstGeom>
          <a:ln w="0">
            <a:noFill/>
          </a:ln>
        </p:spPr>
      </p:pic>
      <p:pic>
        <p:nvPicPr>
          <p:cNvPr id="694" name="Picture 4" descr="A close-up of a sign&#10;&#10;Description automatically generated"/>
          <p:cNvPicPr/>
          <p:nvPr/>
        </p:nvPicPr>
        <p:blipFill>
          <a:blip r:embed="rId2"/>
          <a:stretch/>
        </p:blipFill>
        <p:spPr>
          <a:xfrm>
            <a:off x="5248080" y="5756760"/>
            <a:ext cx="1690920" cy="504720"/>
          </a:xfrm>
          <a:prstGeom prst="rect">
            <a:avLst/>
          </a:prstGeom>
          <a:ln w="0">
            <a:noFill/>
          </a:ln>
        </p:spPr>
      </p:pic>
      <p:pic>
        <p:nvPicPr>
          <p:cNvPr id="695" name="Graphic 1" descr=""/>
          <p:cNvPicPr/>
          <p:nvPr/>
        </p:nvPicPr>
        <p:blipFill>
          <a:blip r:embed="rId3"/>
          <a:stretch/>
        </p:blipFill>
        <p:spPr>
          <a:xfrm>
            <a:off x="8460360" y="5798520"/>
            <a:ext cx="2120040" cy="556560"/>
          </a:xfrm>
          <a:prstGeom prst="rect">
            <a:avLst/>
          </a:prstGeom>
          <a:ln w="0">
            <a:noFill/>
          </a:ln>
        </p:spPr>
      </p:pic>
      <p:pic>
        <p:nvPicPr>
          <p:cNvPr id="696" name="Graphic 6" descr=""/>
          <p:cNvPicPr/>
          <p:nvPr/>
        </p:nvPicPr>
        <p:blipFill>
          <a:blip r:embed="rId4"/>
          <a:stretch/>
        </p:blipFill>
        <p:spPr>
          <a:xfrm>
            <a:off x="1607040" y="5798520"/>
            <a:ext cx="2459520" cy="463320"/>
          </a:xfrm>
          <a:prstGeom prst="rect">
            <a:avLst/>
          </a:prstGeom>
          <a:ln w="0">
            <a:noFill/>
          </a:ln>
        </p:spPr>
      </p:pic>
      <p:sp>
        <p:nvSpPr>
          <p:cNvPr id="697" name="CustomShape 1"/>
          <p:cNvSpPr/>
          <p:nvPr/>
        </p:nvSpPr>
        <p:spPr>
          <a:xfrm>
            <a:off x="1523880" y="2764080"/>
            <a:ext cx="3635640" cy="146124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hr-HR" sz="1800" spc="-1" strike="noStrike">
                <a:solidFill>
                  <a:srgbClr val="319593"/>
                </a:solidFill>
                <a:latin typeface="Verdana Pro"/>
                <a:ea typeface="Microsoft Sans Serif"/>
              </a:rPr>
              <a:t>Adresa: Garićgradska ulica 18</a:t>
            </a:r>
            <a:endParaRPr b="0" lang="hr-HR" sz="1800" spc="-1" strike="noStrike">
              <a:latin typeface="Arial"/>
            </a:endParaRPr>
          </a:p>
          <a:p>
            <a:pPr>
              <a:lnSpc>
                <a:spcPct val="100000"/>
              </a:lnSpc>
              <a:tabLst>
                <a:tab algn="l" pos="0"/>
              </a:tabLst>
            </a:pPr>
            <a:r>
              <a:rPr b="0" lang="hr-HR" sz="1800" spc="-1" strike="noStrike">
                <a:solidFill>
                  <a:srgbClr val="319593"/>
                </a:solidFill>
                <a:latin typeface="Verdana Pro"/>
                <a:ea typeface="Microsoft Sans Serif"/>
              </a:rPr>
              <a:t>Telefon:  01 62 74 666 </a:t>
            </a:r>
            <a:endParaRPr b="0" lang="hr-HR" sz="1800" spc="-1" strike="noStrike">
              <a:latin typeface="Arial"/>
            </a:endParaRPr>
          </a:p>
          <a:p>
            <a:pPr>
              <a:lnSpc>
                <a:spcPct val="100000"/>
              </a:lnSpc>
              <a:tabLst>
                <a:tab algn="l" pos="0"/>
              </a:tabLst>
            </a:pPr>
            <a:r>
              <a:rPr b="0" lang="hr-HR" sz="1800" spc="-1" strike="noStrike">
                <a:solidFill>
                  <a:srgbClr val="319593"/>
                </a:solidFill>
                <a:latin typeface="Verdana Pro"/>
                <a:ea typeface="Microsoft Sans Serif"/>
              </a:rPr>
              <a:t>Faks: </a:t>
            </a:r>
            <a:r>
              <a:rPr b="0" lang="hr-HR" sz="1800" spc="-1" strike="noStrike">
                <a:solidFill>
                  <a:srgbClr val="319593"/>
                </a:solidFill>
                <a:latin typeface="Verdana Pro"/>
                <a:ea typeface="Microsoft Sans Serif"/>
              </a:rPr>
              <a:t>	</a:t>
            </a:r>
            <a:r>
              <a:rPr b="0" lang="hr-HR" sz="1800" spc="-1" strike="noStrike">
                <a:solidFill>
                  <a:srgbClr val="319593"/>
                </a:solidFill>
                <a:latin typeface="Verdana Pro"/>
                <a:ea typeface="Microsoft Sans Serif"/>
              </a:rPr>
              <a:t> 01 62 74 606</a:t>
            </a:r>
            <a:endParaRPr b="0" lang="hr-HR" sz="1800" spc="-1" strike="noStrike">
              <a:latin typeface="Arial"/>
            </a:endParaRPr>
          </a:p>
          <a:p>
            <a:pPr>
              <a:lnSpc>
                <a:spcPct val="100000"/>
              </a:lnSpc>
              <a:tabLst>
                <a:tab algn="l" pos="0"/>
              </a:tabLst>
            </a:pPr>
            <a:r>
              <a:rPr b="0" lang="hr-HR" sz="1800" spc="-1" strike="noStrike">
                <a:solidFill>
                  <a:srgbClr val="319593"/>
                </a:solidFill>
                <a:latin typeface="Verdana Pro"/>
                <a:ea typeface="Microsoft Sans Serif"/>
              </a:rPr>
              <a:t>E-adresa: ured@asoo.hr</a:t>
            </a:r>
            <a:endParaRPr b="0" lang="hr-HR" sz="1800" spc="-1" strike="noStrike">
              <a:latin typeface="Arial"/>
            </a:endParaRPr>
          </a:p>
          <a:p>
            <a:pPr>
              <a:lnSpc>
                <a:spcPct val="100000"/>
              </a:lnSpc>
              <a:tabLst>
                <a:tab algn="l" pos="0"/>
              </a:tabLst>
            </a:pPr>
            <a:r>
              <a:rPr b="0" lang="hr-HR" sz="1800" spc="-1" strike="noStrike">
                <a:solidFill>
                  <a:srgbClr val="319593"/>
                </a:solidFill>
                <a:latin typeface="Verdana Pro"/>
                <a:ea typeface="Microsoft Sans Serif"/>
              </a:rPr>
              <a:t>Web: </a:t>
            </a:r>
            <a:r>
              <a:rPr b="0" lang="hr-HR" sz="1800" spc="-1" strike="noStrike">
                <a:solidFill>
                  <a:srgbClr val="319593"/>
                </a:solidFill>
                <a:latin typeface="Verdana Pro"/>
                <a:ea typeface="Microsoft Sans Serif"/>
              </a:rPr>
              <a:t>	</a:t>
            </a:r>
            <a:r>
              <a:rPr b="0" lang="hr-HR" sz="1800" spc="-1" strike="noStrike">
                <a:solidFill>
                  <a:srgbClr val="319593"/>
                </a:solidFill>
                <a:latin typeface="Verdana Pro"/>
                <a:ea typeface="Microsoft Sans Serif"/>
              </a:rPr>
              <a:t>  www.asoo.hr</a:t>
            </a:r>
            <a:endParaRPr b="0" lang="hr-HR" sz="1800" spc="-1" strike="noStrike">
              <a:latin typeface="Arial"/>
            </a:endParaRPr>
          </a:p>
        </p:txBody>
      </p:sp>
      <p:pic>
        <p:nvPicPr>
          <p:cNvPr id="698" name="" descr=""/>
          <p:cNvPicPr/>
          <p:nvPr/>
        </p:nvPicPr>
        <p:blipFill>
          <a:blip r:embed="rId5"/>
          <a:stretch/>
        </p:blipFill>
        <p:spPr>
          <a:xfrm>
            <a:off x="6894360" y="900000"/>
            <a:ext cx="2284920" cy="2284920"/>
          </a:xfrm>
          <a:prstGeom prst="rect">
            <a:avLst/>
          </a:prstGeom>
          <a:ln w="0">
            <a:noFill/>
          </a:ln>
        </p:spPr>
      </p:pic>
      <p:sp>
        <p:nvSpPr>
          <p:cNvPr id="699" name="CustomShape 2"/>
          <p:cNvSpPr/>
          <p:nvPr/>
        </p:nvSpPr>
        <p:spPr>
          <a:xfrm>
            <a:off x="5220000" y="3240000"/>
            <a:ext cx="6659280" cy="601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hr-HR" sz="1800" spc="-1" strike="noStrike" u="sng">
                <a:solidFill>
                  <a:srgbClr val="0000ff"/>
                </a:solidFill>
                <a:uFillTx/>
                <a:latin typeface="Arial"/>
                <a:ea typeface="DejaVu Sans"/>
                <a:hlinkClick r:id="rId6"/>
              </a:rPr>
              <a:t>EVALUACIJA STRUČNIH USAVRŠAVANJA 01.10.2024.</a:t>
            </a: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1930320" y="318240"/>
            <a:ext cx="10510920" cy="1320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pPr>
            <a:r>
              <a:rPr b="1" lang="hr-HR" sz="5400" spc="-1" strike="noStrike">
                <a:solidFill>
                  <a:srgbClr val="c00000"/>
                </a:solidFill>
                <a:latin typeface="Calibri Light"/>
                <a:ea typeface="DejaVu Sans"/>
              </a:rPr>
              <a:t>Kako do kurikula?</a:t>
            </a:r>
            <a:endParaRPr b="0" lang="hr-HR" sz="5400" spc="-1" strike="noStrike">
              <a:latin typeface="Arial"/>
            </a:endParaRPr>
          </a:p>
        </p:txBody>
      </p:sp>
      <p:sp>
        <p:nvSpPr>
          <p:cNvPr id="362" name="CustomShape 2"/>
          <p:cNvSpPr/>
          <p:nvPr/>
        </p:nvSpPr>
        <p:spPr>
          <a:xfrm>
            <a:off x="555120" y="4223520"/>
            <a:ext cx="3134520" cy="227376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r>
              <a:rPr b="1" lang="hr-HR" sz="2800" spc="-1" strike="noStrike">
                <a:solidFill>
                  <a:srgbClr val="0070c0"/>
                </a:solidFill>
                <a:latin typeface="Calibri"/>
                <a:ea typeface="DejaVu Sans"/>
              </a:rPr>
              <a:t>Standard zanimanja </a:t>
            </a:r>
            <a:endParaRPr b="0" lang="hr-HR" sz="2800" spc="-1" strike="noStrike">
              <a:latin typeface="Arial"/>
            </a:endParaRPr>
          </a:p>
          <a:p>
            <a:pPr algn="ctr">
              <a:lnSpc>
                <a:spcPct val="90000"/>
              </a:lnSpc>
              <a:spcBef>
                <a:spcPts val="1001"/>
              </a:spcBef>
              <a:tabLst>
                <a:tab algn="l" pos="0"/>
              </a:tabLst>
            </a:pPr>
            <a:r>
              <a:rPr b="0" lang="hr-HR" sz="2400" spc="-1" strike="noStrike">
                <a:solidFill>
                  <a:srgbClr val="000000"/>
                </a:solidFill>
                <a:latin typeface="Calibri"/>
                <a:ea typeface="DejaVu Sans"/>
              </a:rPr>
              <a:t>je popis svih poslova/ kompetencija potrebnih na radnom mjestu</a:t>
            </a:r>
            <a:endParaRPr b="0" lang="hr-HR" sz="2400" spc="-1" strike="noStrike">
              <a:latin typeface="Arial"/>
            </a:endParaRPr>
          </a:p>
        </p:txBody>
      </p:sp>
      <p:sp>
        <p:nvSpPr>
          <p:cNvPr id="363" name="CustomShape 3"/>
          <p:cNvSpPr/>
          <p:nvPr/>
        </p:nvSpPr>
        <p:spPr>
          <a:xfrm>
            <a:off x="4274640" y="4167720"/>
            <a:ext cx="3409560" cy="1247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2800" spc="-1" strike="noStrike">
                <a:solidFill>
                  <a:srgbClr val="0070c0"/>
                </a:solidFill>
                <a:latin typeface="Calibri"/>
                <a:ea typeface="DejaVu Sans"/>
              </a:rPr>
              <a:t>Standard kvalifikacije</a:t>
            </a:r>
            <a:endParaRPr b="0" lang="hr-HR" sz="2800" spc="-1" strike="noStrike">
              <a:latin typeface="Arial"/>
            </a:endParaRPr>
          </a:p>
          <a:p>
            <a:pPr algn="ctr">
              <a:lnSpc>
                <a:spcPct val="100000"/>
              </a:lnSpc>
            </a:pPr>
            <a:r>
              <a:rPr b="0" lang="hr-HR" sz="2400" spc="-1" strike="noStrike">
                <a:solidFill>
                  <a:srgbClr val="000000"/>
                </a:solidFill>
                <a:latin typeface="Calibri"/>
                <a:ea typeface="DejaVu Sans"/>
              </a:rPr>
              <a:t>kroz SIU poveznica je između SZ i kurikula</a:t>
            </a:r>
            <a:endParaRPr b="0" lang="hr-HR" sz="2400" spc="-1" strike="noStrike">
              <a:latin typeface="Arial"/>
            </a:endParaRPr>
          </a:p>
        </p:txBody>
      </p:sp>
      <p:sp>
        <p:nvSpPr>
          <p:cNvPr id="364" name="CustomShape 4"/>
          <p:cNvSpPr/>
          <p:nvPr/>
        </p:nvSpPr>
        <p:spPr>
          <a:xfrm>
            <a:off x="7565760" y="4177800"/>
            <a:ext cx="4269960" cy="23450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2800" spc="-1" strike="noStrike">
                <a:solidFill>
                  <a:srgbClr val="0070c0"/>
                </a:solidFill>
                <a:latin typeface="Calibri"/>
                <a:ea typeface="DejaVu Sans"/>
              </a:rPr>
              <a:t>Sektorski kurikul </a:t>
            </a:r>
            <a:endParaRPr b="0" lang="hr-HR" sz="2800" spc="-1" strike="noStrike">
              <a:latin typeface="Arial"/>
            </a:endParaRPr>
          </a:p>
          <a:p>
            <a:pPr algn="ctr">
              <a:lnSpc>
                <a:spcPct val="100000"/>
              </a:lnSpc>
            </a:pPr>
            <a:r>
              <a:rPr b="0" lang="hr-HR" sz="2400" spc="-1" strike="noStrike">
                <a:solidFill>
                  <a:srgbClr val="000000"/>
                </a:solidFill>
                <a:latin typeface="Calibri"/>
                <a:ea typeface="DejaVu Sans"/>
              </a:rPr>
              <a:t>je okvir koji obuhvaća sve strukovne kurikule kojima se omogućuje stjecanje kvalifikacija na </a:t>
            </a:r>
            <a:r>
              <a:rPr b="1" lang="hr-HR" sz="2400" spc="-1" strike="noStrike">
                <a:solidFill>
                  <a:srgbClr val="000000"/>
                </a:solidFill>
                <a:latin typeface="Calibri"/>
                <a:ea typeface="DejaVu Sans"/>
              </a:rPr>
              <a:t>razinama od 2 do 5 HKO-a </a:t>
            </a:r>
            <a:r>
              <a:rPr b="0" lang="hr-HR" sz="2400" spc="-1" strike="noStrike">
                <a:solidFill>
                  <a:srgbClr val="000000"/>
                </a:solidFill>
                <a:latin typeface="Calibri"/>
                <a:ea typeface="DejaVu Sans"/>
              </a:rPr>
              <a:t>jednoga obrazovnog sektora</a:t>
            </a:r>
            <a:endParaRPr b="0" lang="hr-HR" sz="2400" spc="-1" strike="noStrike">
              <a:latin typeface="Arial"/>
            </a:endParaRPr>
          </a:p>
        </p:txBody>
      </p:sp>
      <p:sp>
        <p:nvSpPr>
          <p:cNvPr id="365" name="CustomShape 5"/>
          <p:cNvSpPr/>
          <p:nvPr/>
        </p:nvSpPr>
        <p:spPr>
          <a:xfrm>
            <a:off x="7839720" y="235800"/>
            <a:ext cx="3555000" cy="19792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hr-HR" sz="2800" spc="-1" strike="noStrike">
                <a:solidFill>
                  <a:srgbClr val="0070c0"/>
                </a:solidFill>
                <a:latin typeface="Calibri"/>
                <a:ea typeface="DejaVu Sans"/>
              </a:rPr>
              <a:t>Strukovni kurikul</a:t>
            </a:r>
            <a:endParaRPr b="0" lang="hr-HR" sz="2800" spc="-1" strike="noStrike">
              <a:latin typeface="Arial"/>
            </a:endParaRPr>
          </a:p>
          <a:p>
            <a:pPr algn="ctr">
              <a:lnSpc>
                <a:spcPct val="100000"/>
              </a:lnSpc>
            </a:pPr>
            <a:r>
              <a:rPr b="0" lang="hr-HR" sz="2400" spc="-1" strike="noStrike">
                <a:solidFill>
                  <a:srgbClr val="000000"/>
                </a:solidFill>
                <a:latin typeface="Calibri"/>
                <a:ea typeface="DejaVu Sans"/>
              </a:rPr>
              <a:t>sadrži više skupova ishoda učenja s ciljem stjecanja </a:t>
            </a:r>
            <a:r>
              <a:rPr b="1" lang="hr-HR" sz="2400" spc="-1" strike="noStrike">
                <a:solidFill>
                  <a:srgbClr val="000000"/>
                </a:solidFill>
                <a:latin typeface="Calibri"/>
                <a:ea typeface="DejaVu Sans"/>
              </a:rPr>
              <a:t>kvalifikacije </a:t>
            </a:r>
            <a:r>
              <a:rPr b="0" lang="hr-HR" sz="2400" spc="-1" strike="noStrike">
                <a:solidFill>
                  <a:srgbClr val="000000"/>
                </a:solidFill>
                <a:latin typeface="Calibri"/>
                <a:ea typeface="DejaVu Sans"/>
              </a:rPr>
              <a:t>predviđene HKO-om</a:t>
            </a:r>
            <a:endParaRPr b="0" lang="hr-HR" sz="2400" spc="-1" strike="noStrike">
              <a:latin typeface="Arial"/>
            </a:endParaRPr>
          </a:p>
        </p:txBody>
      </p:sp>
      <p:sp>
        <p:nvSpPr>
          <p:cNvPr id="366" name="CustomShape 6"/>
          <p:cNvSpPr/>
          <p:nvPr/>
        </p:nvSpPr>
        <p:spPr>
          <a:xfrm>
            <a:off x="3317040" y="1614960"/>
            <a:ext cx="1434960" cy="1657800"/>
          </a:xfrm>
          <a:prstGeom prst="circularArrow">
            <a:avLst>
              <a:gd name="adj1" fmla="val 12500"/>
              <a:gd name="adj2" fmla="val 1142319"/>
              <a:gd name="adj3" fmla="val 20457681"/>
              <a:gd name="adj4" fmla="val 10800000"/>
              <a:gd name="adj5" fmla="val 12500"/>
            </a:avLst>
          </a:prstGeom>
          <a:solidFill>
            <a:srgbClr val="1d6fa9"/>
          </a:solidFill>
          <a:ln w="12600">
            <a:solidFill>
              <a:srgbClr val="157158"/>
            </a:solidFill>
            <a:miter/>
          </a:ln>
        </p:spPr>
        <p:style>
          <a:lnRef idx="0"/>
          <a:fillRef idx="0"/>
          <a:effectRef idx="0"/>
          <a:fontRef idx="minor"/>
        </p:style>
      </p:sp>
      <p:sp>
        <p:nvSpPr>
          <p:cNvPr id="367" name="CustomShape 7"/>
          <p:cNvSpPr/>
          <p:nvPr/>
        </p:nvSpPr>
        <p:spPr>
          <a:xfrm>
            <a:off x="7064280" y="1593000"/>
            <a:ext cx="1434960" cy="1657800"/>
          </a:xfrm>
          <a:prstGeom prst="circularArrow">
            <a:avLst>
              <a:gd name="adj1" fmla="val 12500"/>
              <a:gd name="adj2" fmla="val 1142319"/>
              <a:gd name="adj3" fmla="val 20457681"/>
              <a:gd name="adj4" fmla="val 10800000"/>
              <a:gd name="adj5" fmla="val 12500"/>
            </a:avLst>
          </a:prstGeom>
          <a:solidFill>
            <a:srgbClr val="1d6fa9"/>
          </a:solidFill>
          <a:ln w="12600">
            <a:solidFill>
              <a:srgbClr val="157158"/>
            </a:solidFill>
            <a:miter/>
          </a:ln>
        </p:spPr>
        <p:style>
          <a:lnRef idx="0"/>
          <a:fillRef idx="0"/>
          <a:effectRef idx="0"/>
          <a:fontRef idx="minor"/>
        </p:style>
      </p:sp>
      <p:sp>
        <p:nvSpPr>
          <p:cNvPr id="368" name="CustomShape 8"/>
          <p:cNvSpPr/>
          <p:nvPr/>
        </p:nvSpPr>
        <p:spPr>
          <a:xfrm>
            <a:off x="828360" y="2637360"/>
            <a:ext cx="2587680" cy="982440"/>
          </a:xfrm>
          <a:prstGeom prst="rect">
            <a:avLst/>
          </a:prstGeom>
          <a:solidFill>
            <a:srgbClr val="5ae0bb"/>
          </a:solidFill>
          <a:ln w="12600">
            <a:solidFill>
              <a:srgbClr val="0c4334"/>
            </a:solidFill>
            <a:miter/>
          </a:ln>
        </p:spPr>
        <p:style>
          <a:lnRef idx="0"/>
          <a:fillRef idx="0"/>
          <a:effectRef idx="0"/>
          <a:fontRef idx="minor"/>
        </p:style>
        <p:txBody>
          <a:bodyPr lIns="90000" rIns="90000" tIns="45000" bIns="45000" anchor="ctr">
            <a:noAutofit/>
          </a:bodyPr>
          <a:p>
            <a:pPr algn="ctr">
              <a:lnSpc>
                <a:spcPct val="100000"/>
              </a:lnSpc>
            </a:pPr>
            <a:r>
              <a:rPr b="1" lang="hr-HR" sz="2000" spc="-1" strike="noStrike">
                <a:solidFill>
                  <a:srgbClr val="0070c0"/>
                </a:solidFill>
                <a:latin typeface="Calibri"/>
                <a:ea typeface="DejaVu Sans"/>
              </a:rPr>
              <a:t>Standard zanimanja </a:t>
            </a:r>
            <a:endParaRPr b="0" lang="hr-HR" sz="2000" spc="-1" strike="noStrike">
              <a:latin typeface="Arial"/>
            </a:endParaRPr>
          </a:p>
          <a:p>
            <a:pPr algn="ctr">
              <a:lnSpc>
                <a:spcPct val="100000"/>
              </a:lnSpc>
            </a:pPr>
            <a:endParaRPr b="0" lang="hr-HR" sz="2000" spc="-1" strike="noStrike">
              <a:latin typeface="Arial"/>
            </a:endParaRPr>
          </a:p>
        </p:txBody>
      </p:sp>
      <p:sp>
        <p:nvSpPr>
          <p:cNvPr id="369" name="CustomShape 9"/>
          <p:cNvSpPr/>
          <p:nvPr/>
        </p:nvSpPr>
        <p:spPr>
          <a:xfrm>
            <a:off x="4575960" y="2623320"/>
            <a:ext cx="2587680" cy="982440"/>
          </a:xfrm>
          <a:prstGeom prst="rect">
            <a:avLst/>
          </a:prstGeom>
          <a:solidFill>
            <a:srgbClr val="5ae0bb"/>
          </a:solidFill>
          <a:ln w="12600">
            <a:solidFill>
              <a:srgbClr val="0c4334"/>
            </a:solidFill>
            <a:miter/>
          </a:ln>
        </p:spPr>
        <p:style>
          <a:lnRef idx="0"/>
          <a:fillRef idx="0"/>
          <a:effectRef idx="0"/>
          <a:fontRef idx="minor"/>
        </p:style>
        <p:txBody>
          <a:bodyPr lIns="90000" rIns="90000" tIns="45000" bIns="45000" anchor="ctr">
            <a:noAutofit/>
          </a:bodyPr>
          <a:p>
            <a:pPr algn="ctr">
              <a:lnSpc>
                <a:spcPct val="100000"/>
              </a:lnSpc>
            </a:pPr>
            <a:r>
              <a:rPr b="1" lang="hr-HR" sz="2000" spc="-1" strike="noStrike">
                <a:solidFill>
                  <a:srgbClr val="0070c0"/>
                </a:solidFill>
                <a:latin typeface="Calibri"/>
                <a:ea typeface="DejaVu Sans"/>
              </a:rPr>
              <a:t>Standard kvalifikacije</a:t>
            </a:r>
            <a:endParaRPr b="0" lang="hr-HR" sz="2000" spc="-1" strike="noStrike">
              <a:latin typeface="Arial"/>
            </a:endParaRPr>
          </a:p>
          <a:p>
            <a:pPr algn="ctr">
              <a:lnSpc>
                <a:spcPct val="100000"/>
              </a:lnSpc>
            </a:pPr>
            <a:endParaRPr b="0" lang="hr-HR" sz="2000" spc="-1" strike="noStrike">
              <a:latin typeface="Arial"/>
            </a:endParaRPr>
          </a:p>
        </p:txBody>
      </p:sp>
      <p:sp>
        <p:nvSpPr>
          <p:cNvPr id="370" name="CustomShape 10"/>
          <p:cNvSpPr/>
          <p:nvPr/>
        </p:nvSpPr>
        <p:spPr>
          <a:xfrm>
            <a:off x="8323560" y="2625840"/>
            <a:ext cx="2587680" cy="982440"/>
          </a:xfrm>
          <a:prstGeom prst="rect">
            <a:avLst/>
          </a:prstGeom>
          <a:solidFill>
            <a:srgbClr val="5ae0bb"/>
          </a:solidFill>
          <a:ln w="12600">
            <a:solidFill>
              <a:srgbClr val="0c4334"/>
            </a:solidFill>
            <a:miter/>
          </a:ln>
        </p:spPr>
        <p:style>
          <a:lnRef idx="0"/>
          <a:fillRef idx="0"/>
          <a:effectRef idx="0"/>
          <a:fontRef idx="minor"/>
        </p:style>
        <p:txBody>
          <a:bodyPr lIns="90000" rIns="90000" tIns="45000" bIns="45000" anchor="ctr">
            <a:noAutofit/>
          </a:bodyPr>
          <a:p>
            <a:pPr algn="ctr">
              <a:lnSpc>
                <a:spcPct val="100000"/>
              </a:lnSpc>
            </a:pPr>
            <a:r>
              <a:rPr b="1" lang="hr-HR" sz="2000" spc="-1" strike="noStrike">
                <a:solidFill>
                  <a:srgbClr val="0070c0"/>
                </a:solidFill>
                <a:latin typeface="Calibri"/>
                <a:ea typeface="DejaVu Sans"/>
              </a:rPr>
              <a:t>Strukovni kurikul</a:t>
            </a:r>
            <a:endParaRPr b="0" lang="hr-HR" sz="2000" spc="-1" strike="noStrike">
              <a:latin typeface="Arial"/>
            </a:endParaRPr>
          </a:p>
          <a:p>
            <a:pPr algn="ctr">
              <a:lnSpc>
                <a:spcPct val="100000"/>
              </a:lnSpc>
            </a:pPr>
            <a:endParaRPr b="0" lang="hr-HR" sz="2000" spc="-1" strike="noStrike">
              <a:latin typeface="Arial"/>
            </a:endParaRPr>
          </a:p>
        </p:txBody>
      </p:sp>
    </p:spTree>
  </p:cSld>
  <p:transition spd="slow">
    <p:push dir="u"/>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838080" y="213480"/>
            <a:ext cx="10510920" cy="1320840"/>
          </a:xfrm>
          <a:prstGeom prst="rect">
            <a:avLst/>
          </a:prstGeom>
          <a:noFill/>
          <a:ln w="0">
            <a:noFill/>
          </a:ln>
        </p:spPr>
        <p:style>
          <a:lnRef idx="0"/>
          <a:fillRef idx="0"/>
          <a:effectRef idx="0"/>
          <a:fontRef idx="minor"/>
        </p:style>
        <p:txBody>
          <a:bodyPr lIns="90000" rIns="90000" tIns="45000" bIns="45000" anchor="ctr">
            <a:normAutofit fontScale="56000"/>
          </a:bodyPr>
          <a:p>
            <a:pPr>
              <a:lnSpc>
                <a:spcPct val="90000"/>
              </a:lnSpc>
            </a:pPr>
            <a:br/>
            <a:r>
              <a:rPr b="1" lang="hr-HR" sz="6000" spc="-1" strike="noStrike">
                <a:solidFill>
                  <a:srgbClr val="c00000"/>
                </a:solidFill>
                <a:latin typeface="Calibri Light"/>
                <a:ea typeface="DejaVu Sans"/>
              </a:rPr>
              <a:t>Standard zanimanja</a:t>
            </a:r>
            <a:br/>
            <a:endParaRPr b="0" lang="hr-HR" sz="6000" spc="-1" strike="noStrike">
              <a:latin typeface="Arial"/>
            </a:endParaRPr>
          </a:p>
        </p:txBody>
      </p:sp>
      <p:sp>
        <p:nvSpPr>
          <p:cNvPr id="372" name="CustomShape 2"/>
          <p:cNvSpPr/>
          <p:nvPr/>
        </p:nvSpPr>
        <p:spPr>
          <a:xfrm>
            <a:off x="252360" y="2053800"/>
            <a:ext cx="3049920" cy="1844280"/>
          </a:xfrm>
          <a:prstGeom prst="rect">
            <a:avLst/>
          </a:prstGeom>
          <a:noFill/>
          <a:ln w="0">
            <a:noFill/>
          </a:ln>
        </p:spPr>
        <p:style>
          <a:lnRef idx="0"/>
          <a:fillRef idx="0"/>
          <a:effectRef idx="0"/>
          <a:fontRef idx="minor"/>
        </p:style>
        <p:txBody>
          <a:bodyPr lIns="90000" rIns="90000" tIns="45000" bIns="45000">
            <a:normAutofit/>
          </a:bodyPr>
          <a:p>
            <a:pPr algn="r">
              <a:lnSpc>
                <a:spcPct val="90000"/>
              </a:lnSpc>
              <a:spcBef>
                <a:spcPts val="1001"/>
              </a:spcBef>
              <a:tabLst>
                <a:tab algn="l" pos="0"/>
              </a:tabLst>
            </a:pPr>
            <a:r>
              <a:rPr b="0" lang="en-GB" sz="2400" spc="-1" strike="noStrike">
                <a:solidFill>
                  <a:srgbClr val="000000"/>
                </a:solidFill>
                <a:latin typeface="Calibri"/>
                <a:ea typeface="DejaVu Sans"/>
              </a:rPr>
              <a:t>P</a:t>
            </a:r>
            <a:r>
              <a:rPr b="0" lang="hr-HR" sz="2400" spc="-1" strike="noStrike">
                <a:solidFill>
                  <a:srgbClr val="000000"/>
                </a:solidFill>
                <a:latin typeface="Calibri"/>
                <a:ea typeface="DejaVu Sans"/>
              </a:rPr>
              <a:t>rocjena strateške, sektorske i analitičke utemeljenosti</a:t>
            </a:r>
            <a:endParaRPr b="0" lang="hr-HR" sz="2400" spc="-1" strike="noStrike">
              <a:latin typeface="Arial"/>
            </a:endParaRPr>
          </a:p>
        </p:txBody>
      </p:sp>
      <p:sp>
        <p:nvSpPr>
          <p:cNvPr id="373" name="CustomShape 3"/>
          <p:cNvSpPr/>
          <p:nvPr/>
        </p:nvSpPr>
        <p:spPr>
          <a:xfrm>
            <a:off x="9018000" y="624960"/>
            <a:ext cx="2798640" cy="299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hr-HR" sz="2270" spc="-1" strike="noStrike">
                <a:solidFill>
                  <a:srgbClr val="1d9a78"/>
                </a:solidFill>
                <a:latin typeface="Fira Sans Extra Condensed Medium"/>
                <a:ea typeface="DejaVu Sans"/>
              </a:rPr>
              <a:t>POPIS SVIH POSLOVA</a:t>
            </a:r>
            <a:r>
              <a:rPr b="1" lang="en-GB" sz="2270" spc="-1" strike="noStrike">
                <a:solidFill>
                  <a:srgbClr val="1d9a78"/>
                </a:solidFill>
                <a:latin typeface="Fira Sans Extra Condensed Medium"/>
                <a:ea typeface="DejaVu Sans"/>
              </a:rPr>
              <a:t> </a:t>
            </a:r>
            <a:r>
              <a:rPr b="0" lang="en-GB" sz="2400" spc="-1" strike="noStrike">
                <a:solidFill>
                  <a:srgbClr val="000000"/>
                </a:solidFill>
                <a:latin typeface="Calibri"/>
                <a:ea typeface="DejaVu Sans"/>
              </a:rPr>
              <a:t>koje pojedinac obavlja u određenom zanimanju i popis kompetencija potrebnih za njihovo uspješno obavljanje. </a:t>
            </a:r>
            <a:endParaRPr b="0" lang="hr-HR" sz="2400" spc="-1" strike="noStrike">
              <a:latin typeface="Arial"/>
            </a:endParaRPr>
          </a:p>
        </p:txBody>
      </p:sp>
      <p:sp>
        <p:nvSpPr>
          <p:cNvPr id="374" name="CustomShape 4"/>
          <p:cNvSpPr/>
          <p:nvPr/>
        </p:nvSpPr>
        <p:spPr>
          <a:xfrm>
            <a:off x="8823960" y="4581360"/>
            <a:ext cx="3368160" cy="1898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hr-HR" sz="2270" spc="-1" strike="noStrike">
                <a:solidFill>
                  <a:srgbClr val="1d9a78"/>
                </a:solidFill>
                <a:latin typeface="Fira Sans Extra Condensed Medium"/>
                <a:ea typeface="DejaVu Sans"/>
              </a:rPr>
              <a:t>SKUPOVI KOMPETENCIJA  </a:t>
            </a:r>
            <a:r>
              <a:rPr b="0" lang="hr-HR" sz="2400" spc="-1" strike="noStrike">
                <a:solidFill>
                  <a:srgbClr val="000000"/>
                </a:solidFill>
                <a:latin typeface="Calibri"/>
                <a:ea typeface="DejaVu Sans"/>
              </a:rPr>
              <a:t>s pripadajućim pojedinačnim kompetencijama</a:t>
            </a:r>
            <a:endParaRPr b="0" lang="hr-HR" sz="2400" spc="-1" strike="noStrike">
              <a:latin typeface="Arial"/>
            </a:endParaRPr>
          </a:p>
        </p:txBody>
      </p:sp>
      <p:sp>
        <p:nvSpPr>
          <p:cNvPr id="375" name="CustomShape 5"/>
          <p:cNvSpPr/>
          <p:nvPr/>
        </p:nvSpPr>
        <p:spPr>
          <a:xfrm>
            <a:off x="4568760" y="5311800"/>
            <a:ext cx="1522800" cy="363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Calibri"/>
                <a:ea typeface="DejaVu Sans"/>
              </a:rPr>
              <a:t>SEKTOR</a:t>
            </a:r>
            <a:endParaRPr b="0" lang="hr-HR" sz="1800" spc="-1" strike="noStrike">
              <a:latin typeface="Arial"/>
            </a:endParaRPr>
          </a:p>
        </p:txBody>
      </p:sp>
      <p:sp>
        <p:nvSpPr>
          <p:cNvPr id="376" name="CustomShape 6"/>
          <p:cNvSpPr/>
          <p:nvPr/>
        </p:nvSpPr>
        <p:spPr>
          <a:xfrm>
            <a:off x="1694160" y="4501080"/>
            <a:ext cx="2266200" cy="118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2270" spc="-1" strike="noStrike">
                <a:solidFill>
                  <a:srgbClr val="1d9a78"/>
                </a:solidFill>
                <a:latin typeface="Fira Sans Extra Condensed Medium"/>
                <a:ea typeface="DejaVu Sans"/>
              </a:rPr>
              <a:t>A</a:t>
            </a:r>
            <a:r>
              <a:rPr b="1" lang="hr-HR" sz="2270" spc="-1" strike="noStrike">
                <a:solidFill>
                  <a:srgbClr val="1d9a78"/>
                </a:solidFill>
                <a:latin typeface="Fira Sans Extra Condensed Medium"/>
                <a:ea typeface="DejaVu Sans"/>
              </a:rPr>
              <a:t>NKETA </a:t>
            </a:r>
            <a:r>
              <a:rPr b="0" lang="hr-HR" sz="2400" spc="-1" strike="noStrike">
                <a:solidFill>
                  <a:srgbClr val="000000"/>
                </a:solidFill>
                <a:latin typeface="Calibri"/>
                <a:ea typeface="DejaVu Sans"/>
              </a:rPr>
              <a:t>o standardu zanimanja</a:t>
            </a:r>
            <a:endParaRPr b="0" lang="hr-HR" sz="2400" spc="-1" strike="noStrike">
              <a:latin typeface="Arial"/>
            </a:endParaRPr>
          </a:p>
        </p:txBody>
      </p:sp>
      <p:grpSp>
        <p:nvGrpSpPr>
          <p:cNvPr id="377" name="Group 7"/>
          <p:cNvGrpSpPr/>
          <p:nvPr/>
        </p:nvGrpSpPr>
        <p:grpSpPr>
          <a:xfrm>
            <a:off x="3495960" y="1374840"/>
            <a:ext cx="6087960" cy="5401440"/>
            <a:chOff x="3495960" y="1374840"/>
            <a:chExt cx="6087960" cy="5401440"/>
          </a:xfrm>
        </p:grpSpPr>
        <p:grpSp>
          <p:nvGrpSpPr>
            <p:cNvPr id="378" name="Group 8"/>
            <p:cNvGrpSpPr/>
            <p:nvPr/>
          </p:nvGrpSpPr>
          <p:grpSpPr>
            <a:xfrm>
              <a:off x="3495960" y="1814400"/>
              <a:ext cx="4449960" cy="4403520"/>
              <a:chOff x="3495960" y="1814400"/>
              <a:chExt cx="4449960" cy="4403520"/>
            </a:xfrm>
          </p:grpSpPr>
          <p:sp>
            <p:nvSpPr>
              <p:cNvPr id="379" name="CustomShape 9"/>
              <p:cNvSpPr/>
              <p:nvPr/>
            </p:nvSpPr>
            <p:spPr>
              <a:xfrm>
                <a:off x="3495960" y="1814400"/>
                <a:ext cx="4449960" cy="4403520"/>
              </a:xfrm>
              <a:custGeom>
                <a:avLst/>
                <a:gdLst/>
                <a:ahLst/>
                <a:rect l="l" t="t" r="r" b="b"/>
                <a:pathLst>
                  <a:path w="110610" h="110598">
                    <a:moveTo>
                      <a:pt x="55305" y="1"/>
                    </a:moveTo>
                    <a:cubicBezTo>
                      <a:pt x="32588" y="1"/>
                      <a:pt x="13073" y="13693"/>
                      <a:pt x="4560" y="33291"/>
                    </a:cubicBezTo>
                    <a:cubicBezTo>
                      <a:pt x="1631" y="40030"/>
                      <a:pt x="0" y="47471"/>
                      <a:pt x="0" y="55293"/>
                    </a:cubicBezTo>
                    <a:cubicBezTo>
                      <a:pt x="0" y="62473"/>
                      <a:pt x="1369" y="69331"/>
                      <a:pt x="3858" y="75617"/>
                    </a:cubicBezTo>
                    <a:cubicBezTo>
                      <a:pt x="11954" y="96108"/>
                      <a:pt x="31933" y="110598"/>
                      <a:pt x="55305" y="110598"/>
                    </a:cubicBezTo>
                    <a:cubicBezTo>
                      <a:pt x="78022" y="110598"/>
                      <a:pt x="97548" y="96894"/>
                      <a:pt x="106049" y="77308"/>
                    </a:cubicBezTo>
                    <a:cubicBezTo>
                      <a:pt x="108978" y="70569"/>
                      <a:pt x="110609" y="63116"/>
                      <a:pt x="110609" y="55293"/>
                    </a:cubicBezTo>
                    <a:cubicBezTo>
                      <a:pt x="110609" y="48126"/>
                      <a:pt x="109240" y="41268"/>
                      <a:pt x="106752" y="34981"/>
                    </a:cubicBezTo>
                    <a:cubicBezTo>
                      <a:pt x="98655" y="14491"/>
                      <a:pt x="78677" y="1"/>
                      <a:pt x="55305" y="1"/>
                    </a:cubicBezTo>
                    <a:close/>
                  </a:path>
                </a:pathLst>
              </a:custGeom>
              <a:solidFill>
                <a:srgbClr val="eeeeee"/>
              </a:solidFill>
              <a:ln w="0">
                <a:noFill/>
              </a:ln>
            </p:spPr>
            <p:style>
              <a:lnRef idx="0"/>
              <a:fillRef idx="0"/>
              <a:effectRef idx="0"/>
              <a:fontRef idx="minor"/>
            </p:style>
          </p:sp>
          <p:sp>
            <p:nvSpPr>
              <p:cNvPr id="380" name="CustomShape 10"/>
              <p:cNvSpPr/>
              <p:nvPr/>
            </p:nvSpPr>
            <p:spPr>
              <a:xfrm>
                <a:off x="4163400" y="2475000"/>
                <a:ext cx="3114720" cy="3082680"/>
              </a:xfrm>
              <a:prstGeom prst="ellipse">
                <a:avLst/>
              </a:prstGeom>
              <a:noFill/>
              <a:ln w="19080">
                <a:solidFill>
                  <a:srgbClr val="1d9a78"/>
                </a:solidFill>
                <a:round/>
              </a:ln>
            </p:spPr>
            <p:style>
              <a:lnRef idx="0"/>
              <a:fillRef idx="0"/>
              <a:effectRef idx="0"/>
              <a:fontRef idx="minor"/>
            </p:style>
          </p:sp>
          <p:sp>
            <p:nvSpPr>
              <p:cNvPr id="381" name="CustomShape 11"/>
              <p:cNvSpPr/>
              <p:nvPr/>
            </p:nvSpPr>
            <p:spPr>
              <a:xfrm>
                <a:off x="4957200" y="3260520"/>
                <a:ext cx="1531080" cy="1515960"/>
              </a:xfrm>
              <a:custGeom>
                <a:avLst/>
                <a:gdLst/>
                <a:ahLst/>
                <a:rect l="l" t="t" r="r" b="b"/>
                <a:pathLst>
                  <a:path w="38137" h="38148">
                    <a:moveTo>
                      <a:pt x="19074" y="0"/>
                    </a:moveTo>
                    <a:cubicBezTo>
                      <a:pt x="11240" y="0"/>
                      <a:pt x="4501" y="4727"/>
                      <a:pt x="1572" y="11490"/>
                    </a:cubicBezTo>
                    <a:cubicBezTo>
                      <a:pt x="560" y="13811"/>
                      <a:pt x="0" y="16371"/>
                      <a:pt x="0" y="19074"/>
                    </a:cubicBezTo>
                    <a:cubicBezTo>
                      <a:pt x="0" y="21550"/>
                      <a:pt x="477" y="23908"/>
                      <a:pt x="1334" y="26075"/>
                    </a:cubicBezTo>
                    <a:cubicBezTo>
                      <a:pt x="4120" y="33147"/>
                      <a:pt x="11014" y="38148"/>
                      <a:pt x="19074" y="38148"/>
                    </a:cubicBezTo>
                    <a:cubicBezTo>
                      <a:pt x="26909" y="38148"/>
                      <a:pt x="33636" y="33421"/>
                      <a:pt x="36565" y="26658"/>
                    </a:cubicBezTo>
                    <a:cubicBezTo>
                      <a:pt x="37577" y="24337"/>
                      <a:pt x="38136" y="21777"/>
                      <a:pt x="38136" y="19074"/>
                    </a:cubicBezTo>
                    <a:cubicBezTo>
                      <a:pt x="38136" y="16597"/>
                      <a:pt x="37672" y="14240"/>
                      <a:pt x="36815" y="12073"/>
                    </a:cubicBezTo>
                    <a:cubicBezTo>
                      <a:pt x="34017" y="5001"/>
                      <a:pt x="27135" y="0"/>
                      <a:pt x="19074" y="0"/>
                    </a:cubicBezTo>
                    <a:close/>
                  </a:path>
                </a:pathLst>
              </a:custGeom>
              <a:solidFill>
                <a:srgbClr val="ffffff"/>
              </a:solidFill>
              <a:ln w="0">
                <a:noFill/>
              </a:ln>
            </p:spPr>
            <p:style>
              <a:lnRef idx="0"/>
              <a:fillRef idx="0"/>
              <a:effectRef idx="0"/>
              <a:fontRef idx="minor"/>
            </p:style>
          </p:sp>
          <p:sp>
            <p:nvSpPr>
              <p:cNvPr id="382" name="CustomShape 12"/>
              <p:cNvSpPr/>
              <p:nvPr/>
            </p:nvSpPr>
            <p:spPr>
              <a:xfrm>
                <a:off x="4513320" y="2365200"/>
                <a:ext cx="770400" cy="762480"/>
              </a:xfrm>
              <a:prstGeom prst="ellipse">
                <a:avLst/>
              </a:prstGeom>
              <a:solidFill>
                <a:srgbClr val="e7e6e6"/>
              </a:solidFill>
              <a:ln w="19080">
                <a:solidFill>
                  <a:srgbClr val="1d9a78"/>
                </a:solidFill>
                <a:round/>
              </a:ln>
            </p:spPr>
            <p:style>
              <a:lnRef idx="0"/>
              <a:fillRef idx="0"/>
              <a:effectRef idx="0"/>
              <a:fontRef idx="minor"/>
            </p:style>
          </p:sp>
          <p:sp>
            <p:nvSpPr>
              <p:cNvPr id="383" name="CustomShape 13"/>
              <p:cNvSpPr/>
              <p:nvPr/>
            </p:nvSpPr>
            <p:spPr>
              <a:xfrm>
                <a:off x="4513320" y="4909320"/>
                <a:ext cx="770400" cy="762480"/>
              </a:xfrm>
              <a:prstGeom prst="ellipse">
                <a:avLst/>
              </a:prstGeom>
              <a:solidFill>
                <a:srgbClr val="e7e6e6"/>
              </a:solidFill>
              <a:ln w="19080">
                <a:solidFill>
                  <a:srgbClr val="1d9a78"/>
                </a:solidFill>
                <a:round/>
              </a:ln>
            </p:spPr>
            <p:style>
              <a:lnRef idx="0"/>
              <a:fillRef idx="0"/>
              <a:effectRef idx="0"/>
              <a:fontRef idx="minor"/>
            </p:style>
          </p:sp>
          <p:sp>
            <p:nvSpPr>
              <p:cNvPr id="384" name="CustomShape 14"/>
              <p:cNvSpPr/>
              <p:nvPr/>
            </p:nvSpPr>
            <p:spPr>
              <a:xfrm>
                <a:off x="3804840" y="3637080"/>
                <a:ext cx="770400" cy="762480"/>
              </a:xfrm>
              <a:prstGeom prst="ellipse">
                <a:avLst/>
              </a:prstGeom>
              <a:solidFill>
                <a:srgbClr val="e7e6e6"/>
              </a:solidFill>
              <a:ln w="19080">
                <a:solidFill>
                  <a:srgbClr val="1d9a78"/>
                </a:solidFill>
                <a:round/>
              </a:ln>
            </p:spPr>
            <p:style>
              <a:lnRef idx="0"/>
              <a:fillRef idx="0"/>
              <a:effectRef idx="0"/>
              <a:fontRef idx="minor"/>
            </p:style>
          </p:sp>
          <p:grpSp>
            <p:nvGrpSpPr>
              <p:cNvPr id="385" name="Group 15"/>
              <p:cNvGrpSpPr/>
              <p:nvPr/>
            </p:nvGrpSpPr>
            <p:grpSpPr>
              <a:xfrm>
                <a:off x="4682880" y="2536560"/>
                <a:ext cx="431640" cy="419760"/>
                <a:chOff x="4682880" y="2536560"/>
                <a:chExt cx="431640" cy="419760"/>
              </a:xfrm>
            </p:grpSpPr>
            <p:sp>
              <p:nvSpPr>
                <p:cNvPr id="386" name="CustomShape 16"/>
                <p:cNvSpPr/>
                <p:nvPr/>
              </p:nvSpPr>
              <p:spPr>
                <a:xfrm>
                  <a:off x="4735080" y="2583360"/>
                  <a:ext cx="109440" cy="108360"/>
                </a:xfrm>
                <a:custGeom>
                  <a:avLst/>
                  <a:gdLst/>
                  <a:ahLst/>
                  <a:rect l="l" t="t" r="r" b="b"/>
                  <a:pathLst>
                    <a:path w="3372" h="3372">
                      <a:moveTo>
                        <a:pt x="2710" y="0"/>
                      </a:moveTo>
                      <a:lnTo>
                        <a:pt x="1" y="2710"/>
                      </a:lnTo>
                      <a:lnTo>
                        <a:pt x="694" y="3371"/>
                      </a:lnTo>
                      <a:lnTo>
                        <a:pt x="3372" y="662"/>
                      </a:lnTo>
                      <a:lnTo>
                        <a:pt x="2710" y="0"/>
                      </a:lnTo>
                      <a:close/>
                    </a:path>
                  </a:pathLst>
                </a:custGeom>
                <a:solidFill>
                  <a:srgbClr val="1d9a78"/>
                </a:solidFill>
                <a:ln w="0">
                  <a:noFill/>
                </a:ln>
              </p:spPr>
              <p:style>
                <a:lnRef idx="0"/>
                <a:fillRef idx="0"/>
                <a:effectRef idx="0"/>
                <a:fontRef idx="minor"/>
              </p:style>
            </p:sp>
            <p:sp>
              <p:nvSpPr>
                <p:cNvPr id="387" name="CustomShape 17"/>
                <p:cNvSpPr/>
                <p:nvPr/>
              </p:nvSpPr>
              <p:spPr>
                <a:xfrm>
                  <a:off x="4911840" y="2547720"/>
                  <a:ext cx="199800" cy="195480"/>
                </a:xfrm>
                <a:custGeom>
                  <a:avLst/>
                  <a:gdLst/>
                  <a:ahLst/>
                  <a:rect l="l" t="t" r="r" b="b"/>
                  <a:pathLst>
                    <a:path w="6050" h="5979">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1d9a78"/>
                </a:solidFill>
                <a:ln w="0">
                  <a:noFill/>
                </a:ln>
              </p:spPr>
              <p:style>
                <a:lnRef idx="0"/>
                <a:fillRef idx="0"/>
                <a:effectRef idx="0"/>
                <a:fontRef idx="minor"/>
              </p:style>
            </p:sp>
            <p:sp>
              <p:nvSpPr>
                <p:cNvPr id="388" name="CustomShape 18"/>
                <p:cNvSpPr/>
                <p:nvPr/>
              </p:nvSpPr>
              <p:spPr>
                <a:xfrm>
                  <a:off x="4777560" y="2625480"/>
                  <a:ext cx="284040" cy="281160"/>
                </a:xfrm>
                <a:custGeom>
                  <a:avLst/>
                  <a:gdLst/>
                  <a:ahLst/>
                  <a:rect l="l" t="t" r="r" b="b"/>
                  <a:pathLst>
                    <a:path w="8539" h="8539">
                      <a:moveTo>
                        <a:pt x="2679" y="0"/>
                      </a:moveTo>
                      <a:lnTo>
                        <a:pt x="1" y="2678"/>
                      </a:lnTo>
                      <a:lnTo>
                        <a:pt x="5861" y="8538"/>
                      </a:lnTo>
                      <a:lnTo>
                        <a:pt x="8539" y="5860"/>
                      </a:lnTo>
                      <a:lnTo>
                        <a:pt x="2679" y="0"/>
                      </a:lnTo>
                      <a:close/>
                    </a:path>
                  </a:pathLst>
                </a:custGeom>
                <a:solidFill>
                  <a:srgbClr val="1d9a78"/>
                </a:solidFill>
                <a:ln w="0">
                  <a:noFill/>
                </a:ln>
              </p:spPr>
              <p:style>
                <a:lnRef idx="0"/>
                <a:fillRef idx="0"/>
                <a:effectRef idx="0"/>
                <a:fontRef idx="minor"/>
              </p:style>
            </p:sp>
            <p:sp>
              <p:nvSpPr>
                <p:cNvPr id="389" name="CustomShape 19"/>
                <p:cNvSpPr/>
                <p:nvPr/>
              </p:nvSpPr>
              <p:spPr>
                <a:xfrm>
                  <a:off x="5000400" y="2846160"/>
                  <a:ext cx="114120" cy="110160"/>
                </a:xfrm>
                <a:custGeom>
                  <a:avLst/>
                  <a:gdLst/>
                  <a:ahLst/>
                  <a:rect l="l" t="t" r="r" b="b"/>
                  <a:pathLst>
                    <a:path w="3515" h="3432">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1d9a78"/>
                </a:solidFill>
                <a:ln w="0">
                  <a:noFill/>
                </a:ln>
              </p:spPr>
              <p:style>
                <a:lnRef idx="0"/>
                <a:fillRef idx="0"/>
                <a:effectRef idx="0"/>
                <a:fontRef idx="minor"/>
              </p:style>
            </p:sp>
            <p:sp>
              <p:nvSpPr>
                <p:cNvPr id="390" name="CustomShape 20"/>
                <p:cNvSpPr/>
                <p:nvPr/>
              </p:nvSpPr>
              <p:spPr>
                <a:xfrm>
                  <a:off x="4696560" y="2758680"/>
                  <a:ext cx="198720" cy="195480"/>
                </a:xfrm>
                <a:custGeom>
                  <a:avLst/>
                  <a:gdLst/>
                  <a:ahLst/>
                  <a:rect l="l" t="t" r="r" b="b"/>
                  <a:pathLst>
                    <a:path w="6018" h="5979">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1d9a78"/>
                </a:solidFill>
                <a:ln w="0">
                  <a:noFill/>
                </a:ln>
              </p:spPr>
              <p:style>
                <a:lnRef idx="0"/>
                <a:fillRef idx="0"/>
                <a:effectRef idx="0"/>
                <a:fontRef idx="minor"/>
              </p:style>
            </p:sp>
            <p:sp>
              <p:nvSpPr>
                <p:cNvPr id="391" name="CustomShape 21"/>
                <p:cNvSpPr/>
                <p:nvPr/>
              </p:nvSpPr>
              <p:spPr>
                <a:xfrm>
                  <a:off x="4682880" y="2536560"/>
                  <a:ext cx="119880" cy="113040"/>
                </a:xfrm>
                <a:custGeom>
                  <a:avLst/>
                  <a:gdLst/>
                  <a:ahLst/>
                  <a:rect l="l" t="t" r="r" b="b"/>
                  <a:pathLst>
                    <a:path w="3687" h="3514">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1d9a78"/>
                </a:solidFill>
                <a:ln w="0">
                  <a:noFill/>
                </a:ln>
              </p:spPr>
              <p:style>
                <a:lnRef idx="0"/>
                <a:fillRef idx="0"/>
                <a:effectRef idx="0"/>
                <a:fontRef idx="minor"/>
              </p:style>
            </p:sp>
          </p:grpSp>
          <p:grpSp>
            <p:nvGrpSpPr>
              <p:cNvPr id="392" name="Group 22"/>
              <p:cNvGrpSpPr/>
              <p:nvPr/>
            </p:nvGrpSpPr>
            <p:grpSpPr>
              <a:xfrm>
                <a:off x="3976920" y="3806640"/>
                <a:ext cx="425880" cy="419040"/>
                <a:chOff x="3976920" y="3806640"/>
                <a:chExt cx="425880" cy="419040"/>
              </a:xfrm>
            </p:grpSpPr>
            <p:sp>
              <p:nvSpPr>
                <p:cNvPr id="393" name="CustomShape 23"/>
                <p:cNvSpPr/>
                <p:nvPr/>
              </p:nvSpPr>
              <p:spPr>
                <a:xfrm>
                  <a:off x="3979080" y="4037040"/>
                  <a:ext cx="128520" cy="117360"/>
                </a:xfrm>
                <a:custGeom>
                  <a:avLst/>
                  <a:gdLst/>
                  <a:ahLst/>
                  <a:rect l="l" t="t" r="r" b="b"/>
                  <a:pathLst>
                    <a:path w="3939" h="3642">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1d9a78"/>
                </a:solidFill>
                <a:ln w="0">
                  <a:noFill/>
                </a:ln>
              </p:spPr>
              <p:style>
                <a:lnRef idx="0"/>
                <a:fillRef idx="0"/>
                <a:effectRef idx="0"/>
                <a:fontRef idx="minor"/>
              </p:style>
            </p:sp>
            <p:sp>
              <p:nvSpPr>
                <p:cNvPr id="394" name="CustomShape 24"/>
                <p:cNvSpPr/>
                <p:nvPr/>
              </p:nvSpPr>
              <p:spPr>
                <a:xfrm>
                  <a:off x="3976920" y="3878280"/>
                  <a:ext cx="190440" cy="174600"/>
                </a:xfrm>
                <a:custGeom>
                  <a:avLst/>
                  <a:gdLst/>
                  <a:ahLst/>
                  <a:rect l="l" t="t" r="r" b="b"/>
                  <a:pathLst>
                    <a:path w="5766" h="5356">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1d9a78"/>
                </a:solidFill>
                <a:ln w="0">
                  <a:noFill/>
                </a:ln>
              </p:spPr>
              <p:style>
                <a:lnRef idx="0"/>
                <a:fillRef idx="0"/>
                <a:effectRef idx="0"/>
                <a:fontRef idx="minor"/>
              </p:style>
            </p:sp>
            <p:sp>
              <p:nvSpPr>
                <p:cNvPr id="395" name="CustomShape 25"/>
                <p:cNvSpPr/>
                <p:nvPr/>
              </p:nvSpPr>
              <p:spPr>
                <a:xfrm>
                  <a:off x="4051440" y="4099680"/>
                  <a:ext cx="99720" cy="122040"/>
                </a:xfrm>
                <a:custGeom>
                  <a:avLst/>
                  <a:gdLst/>
                  <a:ahLst/>
                  <a:rect l="l" t="t" r="r" b="b"/>
                  <a:pathLst>
                    <a:path w="3088" h="3781">
                      <a:moveTo>
                        <a:pt x="2332" y="0"/>
                      </a:moveTo>
                      <a:lnTo>
                        <a:pt x="0" y="2331"/>
                      </a:lnTo>
                      <a:cubicBezTo>
                        <a:pt x="883" y="3088"/>
                        <a:pt x="1891" y="3592"/>
                        <a:pt x="2962" y="3781"/>
                      </a:cubicBezTo>
                      <a:cubicBezTo>
                        <a:pt x="3088" y="2363"/>
                        <a:pt x="3088" y="1197"/>
                        <a:pt x="2332" y="0"/>
                      </a:cubicBezTo>
                      <a:close/>
                    </a:path>
                  </a:pathLst>
                </a:custGeom>
                <a:solidFill>
                  <a:srgbClr val="1d9a78"/>
                </a:solidFill>
                <a:ln w="0">
                  <a:noFill/>
                </a:ln>
              </p:spPr>
              <p:style>
                <a:lnRef idx="0"/>
                <a:fillRef idx="0"/>
                <a:effectRef idx="0"/>
                <a:fontRef idx="minor"/>
              </p:style>
            </p:sp>
            <p:sp>
              <p:nvSpPr>
                <p:cNvPr id="396" name="CustomShape 26"/>
                <p:cNvSpPr/>
                <p:nvPr/>
              </p:nvSpPr>
              <p:spPr>
                <a:xfrm>
                  <a:off x="4213440" y="3978360"/>
                  <a:ext cx="189360" cy="176760"/>
                </a:xfrm>
                <a:custGeom>
                  <a:avLst/>
                  <a:gdLst/>
                  <a:ahLst/>
                  <a:rect l="l" t="t" r="r" b="b"/>
                  <a:pathLst>
                    <a:path w="5734" h="542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1d9a78"/>
                </a:solidFill>
                <a:ln w="0">
                  <a:noFill/>
                </a:ln>
              </p:spPr>
              <p:style>
                <a:lnRef idx="0"/>
                <a:fillRef idx="0"/>
                <a:effectRef idx="0"/>
                <a:fontRef idx="minor"/>
              </p:style>
            </p:sp>
            <p:sp>
              <p:nvSpPr>
                <p:cNvPr id="397" name="CustomShape 27"/>
                <p:cNvSpPr/>
                <p:nvPr/>
              </p:nvSpPr>
              <p:spPr>
                <a:xfrm>
                  <a:off x="4150800" y="4038480"/>
                  <a:ext cx="178560" cy="187200"/>
                </a:xfrm>
                <a:custGeom>
                  <a:avLst/>
                  <a:gdLst/>
                  <a:ahLst/>
                  <a:rect l="l" t="t" r="r" b="b"/>
                  <a:pathLst>
                    <a:path w="5420" h="5735">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1d9a78"/>
                </a:solidFill>
                <a:ln w="0">
                  <a:noFill/>
                </a:ln>
              </p:spPr>
              <p:style>
                <a:lnRef idx="0"/>
                <a:fillRef idx="0"/>
                <a:effectRef idx="0"/>
                <a:fontRef idx="minor"/>
              </p:style>
            </p:sp>
            <p:sp>
              <p:nvSpPr>
                <p:cNvPr id="398" name="CustomShape 28"/>
                <p:cNvSpPr/>
                <p:nvPr/>
              </p:nvSpPr>
              <p:spPr>
                <a:xfrm>
                  <a:off x="4213440" y="3807720"/>
                  <a:ext cx="115920" cy="126000"/>
                </a:xfrm>
                <a:custGeom>
                  <a:avLst/>
                  <a:gdLst/>
                  <a:ahLst/>
                  <a:rect l="l" t="t" r="r" b="b"/>
                  <a:pathLst>
                    <a:path w="3561" h="3907">
                      <a:moveTo>
                        <a:pt x="158" y="0"/>
                      </a:moveTo>
                      <a:lnTo>
                        <a:pt x="158" y="0"/>
                      </a:lnTo>
                      <a:cubicBezTo>
                        <a:pt x="126" y="977"/>
                        <a:pt x="0" y="2395"/>
                        <a:pt x="1260" y="3907"/>
                      </a:cubicBezTo>
                      <a:lnTo>
                        <a:pt x="3560" y="1544"/>
                      </a:lnTo>
                      <a:cubicBezTo>
                        <a:pt x="2584" y="662"/>
                        <a:pt x="1355" y="158"/>
                        <a:pt x="158" y="0"/>
                      </a:cubicBezTo>
                      <a:close/>
                    </a:path>
                  </a:pathLst>
                </a:custGeom>
                <a:solidFill>
                  <a:srgbClr val="1d9a78"/>
                </a:solidFill>
                <a:ln w="0">
                  <a:noFill/>
                </a:ln>
              </p:spPr>
              <p:style>
                <a:lnRef idx="0"/>
                <a:fillRef idx="0"/>
                <a:effectRef idx="0"/>
                <a:fontRef idx="minor"/>
              </p:style>
            </p:sp>
            <p:sp>
              <p:nvSpPr>
                <p:cNvPr id="399" name="CustomShape 29"/>
                <p:cNvSpPr/>
                <p:nvPr/>
              </p:nvSpPr>
              <p:spPr>
                <a:xfrm>
                  <a:off x="4051440" y="3806640"/>
                  <a:ext cx="178560" cy="187200"/>
                </a:xfrm>
                <a:custGeom>
                  <a:avLst/>
                  <a:gdLst/>
                  <a:ahLst/>
                  <a:rect l="l" t="t" r="r" b="b"/>
                  <a:pathLst>
                    <a:path w="5420" h="5735">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1d9a78"/>
                </a:solidFill>
                <a:ln w="0">
                  <a:noFill/>
                </a:ln>
              </p:spPr>
              <p:style>
                <a:lnRef idx="0"/>
                <a:fillRef idx="0"/>
                <a:effectRef idx="0"/>
                <a:fontRef idx="minor"/>
              </p:style>
            </p:sp>
            <p:sp>
              <p:nvSpPr>
                <p:cNvPr id="400" name="CustomShape 30"/>
                <p:cNvSpPr/>
                <p:nvPr/>
              </p:nvSpPr>
              <p:spPr>
                <a:xfrm>
                  <a:off x="4274280" y="3878280"/>
                  <a:ext cx="127440" cy="110880"/>
                </a:xfrm>
                <a:custGeom>
                  <a:avLst/>
                  <a:gdLst/>
                  <a:ahLst/>
                  <a:rect l="l" t="t" r="r" b="b"/>
                  <a:pathLst>
                    <a:path w="3908" h="3454">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1d9a78"/>
                </a:solidFill>
                <a:ln w="0">
                  <a:noFill/>
                </a:ln>
              </p:spPr>
              <p:style>
                <a:lnRef idx="0"/>
                <a:fillRef idx="0"/>
                <a:effectRef idx="0"/>
                <a:fontRef idx="minor"/>
              </p:style>
            </p:sp>
          </p:grpSp>
          <p:sp>
            <p:nvSpPr>
              <p:cNvPr id="401" name="CustomShape 31"/>
              <p:cNvSpPr/>
              <p:nvPr/>
            </p:nvSpPr>
            <p:spPr>
              <a:xfrm>
                <a:off x="4678920" y="5080680"/>
                <a:ext cx="439560" cy="419760"/>
              </a:xfrm>
              <a:custGeom>
                <a:avLst/>
                <a:gdLst/>
                <a:ahLst/>
                <a:rect l="l" t="t" r="r" b="b"/>
                <a:pathLst>
                  <a:path w="13139" h="12676">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1d9a78"/>
              </a:solidFill>
              <a:ln w="0">
                <a:noFill/>
              </a:ln>
            </p:spPr>
            <p:style>
              <a:lnRef idx="0"/>
              <a:fillRef idx="0"/>
              <a:effectRef idx="0"/>
              <a:fontRef idx="minor"/>
            </p:style>
          </p:sp>
        </p:grpSp>
        <p:sp>
          <p:nvSpPr>
            <p:cNvPr id="402" name="CustomShape 32"/>
            <p:cNvSpPr/>
            <p:nvPr/>
          </p:nvSpPr>
          <p:spPr>
            <a:xfrm>
              <a:off x="5722920" y="4018320"/>
              <a:ext cx="2204280" cy="2377800"/>
            </a:xfrm>
            <a:custGeom>
              <a:avLst/>
              <a:gdLst/>
              <a:ahLst/>
              <a:rect l="l" t="t" r="r" b="b"/>
              <a:pathLst>
                <a:path w="54853" h="59770">
                  <a:moveTo>
                    <a:pt x="54853" y="23789"/>
                  </a:moveTo>
                  <a:cubicBezTo>
                    <a:pt x="45649" y="44970"/>
                    <a:pt x="24551" y="59770"/>
                    <a:pt x="1" y="59770"/>
                  </a:cubicBezTo>
                  <a:lnTo>
                    <a:pt x="1" y="0"/>
                  </a:lnTo>
                  <a:close/>
                </a:path>
              </a:pathLst>
            </a:custGeom>
            <a:solidFill>
              <a:srgbClr val="fc787a"/>
            </a:solidFill>
            <a:ln w="0">
              <a:noFill/>
            </a:ln>
          </p:spPr>
          <p:style>
            <a:lnRef idx="0"/>
            <a:fillRef idx="0"/>
            <a:effectRef idx="0"/>
            <a:fontRef idx="minor"/>
          </p:style>
        </p:sp>
        <p:sp>
          <p:nvSpPr>
            <p:cNvPr id="403" name="CustomShape 33"/>
            <p:cNvSpPr/>
            <p:nvPr/>
          </p:nvSpPr>
          <p:spPr>
            <a:xfrm>
              <a:off x="5902200" y="2475000"/>
              <a:ext cx="2809080" cy="2698560"/>
            </a:xfrm>
            <a:custGeom>
              <a:avLst/>
              <a:gdLst/>
              <a:ahLst/>
              <a:rect l="l" t="t" r="r" b="b"/>
              <a:pathLst>
                <a:path w="55389" h="63950">
                  <a:moveTo>
                    <a:pt x="42196" y="1"/>
                  </a:moveTo>
                  <a:lnTo>
                    <a:pt x="1" y="42197"/>
                  </a:lnTo>
                  <a:lnTo>
                    <a:pt x="50162" y="63949"/>
                  </a:lnTo>
                  <a:cubicBezTo>
                    <a:pt x="53519" y="56222"/>
                    <a:pt x="55389" y="47685"/>
                    <a:pt x="55389" y="38720"/>
                  </a:cubicBezTo>
                  <a:cubicBezTo>
                    <a:pt x="55389" y="30493"/>
                    <a:pt x="53817" y="22635"/>
                    <a:pt x="50971" y="15420"/>
                  </a:cubicBezTo>
                  <a:cubicBezTo>
                    <a:pt x="48769" y="9847"/>
                    <a:pt x="45804" y="4668"/>
                    <a:pt x="42196" y="1"/>
                  </a:cubicBezTo>
                  <a:close/>
                </a:path>
              </a:pathLst>
            </a:custGeom>
            <a:solidFill>
              <a:srgbClr val="fcbd24"/>
            </a:solidFill>
            <a:ln w="0">
              <a:noFill/>
            </a:ln>
          </p:spPr>
          <p:style>
            <a:lnRef idx="0"/>
            <a:fillRef idx="0"/>
            <a:effectRef idx="0"/>
            <a:fontRef idx="minor"/>
          </p:style>
          <p:txBody>
            <a:bodyPr lIns="609480" rIns="122040" tIns="243720" bIns="122040" anchor="ctr">
              <a:noAutofit/>
            </a:bodyPr>
            <a:p>
              <a:pPr algn="ctr">
                <a:lnSpc>
                  <a:spcPct val="100000"/>
                </a:lnSpc>
              </a:pPr>
              <a:r>
                <a:rPr b="0" lang="hr-HR" sz="2800" spc="-1" strike="noStrike">
                  <a:solidFill>
                    <a:srgbClr val="ffffff"/>
                  </a:solidFill>
                  <a:latin typeface="Fira Sans Extra Condensed Medium"/>
                  <a:ea typeface="DejaVu Sans"/>
                </a:rPr>
                <a:t>KLJUČNI POSLOVI</a:t>
              </a:r>
              <a:endParaRPr b="0" lang="hr-HR" sz="2800" spc="-1" strike="noStrike">
                <a:latin typeface="Arial"/>
              </a:endParaRPr>
            </a:p>
          </p:txBody>
        </p:sp>
        <p:grpSp>
          <p:nvGrpSpPr>
            <p:cNvPr id="404" name="Group 34"/>
            <p:cNvGrpSpPr/>
            <p:nvPr/>
          </p:nvGrpSpPr>
          <p:grpSpPr>
            <a:xfrm>
              <a:off x="5378400" y="1374840"/>
              <a:ext cx="4205520" cy="2846880"/>
              <a:chOff x="5378400" y="1374840"/>
              <a:chExt cx="4205520" cy="2846880"/>
            </a:xfrm>
          </p:grpSpPr>
          <p:sp>
            <p:nvSpPr>
              <p:cNvPr id="405" name="CustomShape 35"/>
              <p:cNvSpPr/>
              <p:nvPr/>
            </p:nvSpPr>
            <p:spPr>
              <a:xfrm>
                <a:off x="5378400" y="1654920"/>
                <a:ext cx="340200" cy="180720"/>
              </a:xfrm>
              <a:custGeom>
                <a:avLst/>
                <a:gdLst/>
                <a:ahLst/>
                <a:rect l="l" t="t" r="r" b="b"/>
                <a:pathLst>
                  <a:path w="8561" h="4656">
                    <a:moveTo>
                      <a:pt x="8561" y="0"/>
                    </a:moveTo>
                    <a:lnTo>
                      <a:pt x="0" y="4656"/>
                    </a:lnTo>
                    <a:lnTo>
                      <a:pt x="8561" y="4656"/>
                    </a:lnTo>
                    <a:lnTo>
                      <a:pt x="8561" y="0"/>
                    </a:lnTo>
                    <a:close/>
                  </a:path>
                </a:pathLst>
              </a:custGeom>
              <a:solidFill>
                <a:srgbClr val="2020ba"/>
              </a:solidFill>
              <a:ln w="0">
                <a:noFill/>
              </a:ln>
            </p:spPr>
            <p:style>
              <a:lnRef idx="0"/>
              <a:fillRef idx="0"/>
              <a:effectRef idx="0"/>
              <a:fontRef idx="minor"/>
            </p:style>
          </p:sp>
          <p:sp>
            <p:nvSpPr>
              <p:cNvPr id="406" name="CustomShape 36"/>
              <p:cNvSpPr/>
              <p:nvPr/>
            </p:nvSpPr>
            <p:spPr>
              <a:xfrm>
                <a:off x="5752440" y="1492200"/>
                <a:ext cx="2304720" cy="2729520"/>
              </a:xfrm>
              <a:custGeom>
                <a:avLst/>
                <a:gdLst/>
                <a:ahLst/>
                <a:rect l="l" t="t" r="r" b="b"/>
                <a:pathLst>
                  <a:path w="48341" h="64402">
                    <a:moveTo>
                      <a:pt x="1" y="0"/>
                    </a:moveTo>
                    <a:lnTo>
                      <a:pt x="1" y="61056"/>
                    </a:lnTo>
                    <a:lnTo>
                      <a:pt x="7716" y="64401"/>
                    </a:lnTo>
                    <a:lnTo>
                      <a:pt x="48340" y="23777"/>
                    </a:lnTo>
                    <a:cubicBezTo>
                      <a:pt x="37184" y="9323"/>
                      <a:pt x="19682" y="0"/>
                      <a:pt x="1" y="0"/>
                    </a:cubicBezTo>
                    <a:close/>
                  </a:path>
                </a:pathLst>
              </a:custGeom>
              <a:solidFill>
                <a:srgbClr val="4949e7"/>
              </a:solidFill>
              <a:ln w="0">
                <a:noFill/>
              </a:ln>
            </p:spPr>
            <p:style>
              <a:lnRef idx="0"/>
              <a:fillRef idx="0"/>
              <a:effectRef idx="0"/>
              <a:fontRef idx="minor"/>
            </p:style>
            <p:txBody>
              <a:bodyPr lIns="122040" rIns="365760" tIns="122040" bIns="609480" anchor="ctr">
                <a:noAutofit/>
              </a:bodyPr>
              <a:p>
                <a:pPr>
                  <a:lnSpc>
                    <a:spcPct val="100000"/>
                  </a:lnSpc>
                </a:pPr>
                <a:r>
                  <a:rPr b="0" lang="hr-HR" sz="2800" spc="-1" strike="noStrike">
                    <a:solidFill>
                      <a:srgbClr val="ffffff"/>
                    </a:solidFill>
                    <a:latin typeface="Fira Sans Extra Condensed Medium"/>
                    <a:ea typeface="Fira Sans Extra Condensed Medium"/>
                  </a:rPr>
                  <a:t>ZANIMANJE</a:t>
                </a:r>
                <a:endParaRPr b="0" lang="hr-HR" sz="2800" spc="-1" strike="noStrike">
                  <a:latin typeface="Arial"/>
                </a:endParaRPr>
              </a:p>
            </p:txBody>
          </p:sp>
          <p:sp>
            <p:nvSpPr>
              <p:cNvPr id="407" name="CustomShape 37"/>
              <p:cNvSpPr/>
              <p:nvPr/>
            </p:nvSpPr>
            <p:spPr>
              <a:xfrm>
                <a:off x="7180920" y="1374840"/>
                <a:ext cx="2403000" cy="848160"/>
              </a:xfrm>
              <a:prstGeom prst="rect">
                <a:avLst/>
              </a:prstGeom>
              <a:noFill/>
              <a:ln w="0">
                <a:noFill/>
              </a:ln>
            </p:spPr>
            <p:style>
              <a:lnRef idx="0"/>
              <a:fillRef idx="0"/>
              <a:effectRef idx="0"/>
              <a:fontRef idx="minor"/>
            </p:style>
          </p:sp>
        </p:grpSp>
        <p:grpSp>
          <p:nvGrpSpPr>
            <p:cNvPr id="408" name="Group 38"/>
            <p:cNvGrpSpPr/>
            <p:nvPr/>
          </p:nvGrpSpPr>
          <p:grpSpPr>
            <a:xfrm>
              <a:off x="5516280" y="3983760"/>
              <a:ext cx="2977560" cy="2792520"/>
              <a:chOff x="5516280" y="3983760"/>
              <a:chExt cx="2977560" cy="2792520"/>
            </a:xfrm>
          </p:grpSpPr>
          <p:sp>
            <p:nvSpPr>
              <p:cNvPr id="409" name="CustomShape 39"/>
              <p:cNvSpPr/>
              <p:nvPr/>
            </p:nvSpPr>
            <p:spPr>
              <a:xfrm>
                <a:off x="5516280" y="6213240"/>
                <a:ext cx="201960" cy="182880"/>
              </a:xfrm>
              <a:custGeom>
                <a:avLst/>
                <a:gdLst/>
                <a:ahLst/>
                <a:rect l="l" t="t" r="r" b="b"/>
                <a:pathLst>
                  <a:path w="5132" h="4704">
                    <a:moveTo>
                      <a:pt x="0" y="1"/>
                    </a:moveTo>
                    <a:lnTo>
                      <a:pt x="0" y="1"/>
                    </a:lnTo>
                    <a:cubicBezTo>
                      <a:pt x="143" y="632"/>
                      <a:pt x="5132" y="4704"/>
                      <a:pt x="5132" y="4704"/>
                    </a:cubicBezTo>
                    <a:lnTo>
                      <a:pt x="5132" y="239"/>
                    </a:lnTo>
                    <a:lnTo>
                      <a:pt x="0" y="1"/>
                    </a:lnTo>
                    <a:close/>
                  </a:path>
                </a:pathLst>
              </a:custGeom>
              <a:solidFill>
                <a:srgbClr val="c6282f"/>
              </a:solidFill>
              <a:ln w="0">
                <a:noFill/>
              </a:ln>
            </p:spPr>
            <p:style>
              <a:lnRef idx="0"/>
              <a:fillRef idx="0"/>
              <a:effectRef idx="0"/>
              <a:fontRef idx="minor"/>
            </p:style>
          </p:sp>
          <p:sp>
            <p:nvSpPr>
              <p:cNvPr id="410" name="CustomShape 40"/>
              <p:cNvSpPr/>
              <p:nvPr/>
            </p:nvSpPr>
            <p:spPr>
              <a:xfrm>
                <a:off x="5722920" y="3983760"/>
                <a:ext cx="2770920" cy="2792520"/>
              </a:xfrm>
              <a:custGeom>
                <a:avLst/>
                <a:gdLst/>
                <a:ahLst/>
                <a:rect l="l" t="t" r="r" b="b"/>
                <a:pathLst>
                  <a:path w="54853" h="59770">
                    <a:moveTo>
                      <a:pt x="1" y="0"/>
                    </a:moveTo>
                    <a:lnTo>
                      <a:pt x="1" y="59770"/>
                    </a:lnTo>
                    <a:cubicBezTo>
                      <a:pt x="24551" y="59770"/>
                      <a:pt x="45649" y="44970"/>
                      <a:pt x="54853" y="23789"/>
                    </a:cubicBezTo>
                    <a:lnTo>
                      <a:pt x="1" y="0"/>
                    </a:lnTo>
                    <a:close/>
                  </a:path>
                </a:pathLst>
              </a:custGeom>
              <a:solidFill>
                <a:srgbClr val="ec3a3b"/>
              </a:solidFill>
              <a:ln w="0">
                <a:noFill/>
              </a:ln>
            </p:spPr>
            <p:style>
              <a:lnRef idx="0"/>
              <a:fillRef idx="0"/>
              <a:effectRef idx="0"/>
              <a:fontRef idx="minor"/>
            </p:style>
            <p:txBody>
              <a:bodyPr lIns="122040" rIns="365760" tIns="609480" bIns="122040" anchor="ctr">
                <a:noAutofit/>
              </a:bodyPr>
              <a:p>
                <a:pPr algn="ctr">
                  <a:lnSpc>
                    <a:spcPct val="100000"/>
                  </a:lnSpc>
                </a:pPr>
                <a:r>
                  <a:rPr b="0" lang="hr-HR" sz="2800" spc="-1" strike="noStrike">
                    <a:solidFill>
                      <a:srgbClr val="ffffff"/>
                    </a:solidFill>
                    <a:latin typeface="Fira Sans Extra Condensed Medium"/>
                    <a:ea typeface="Fira Sans Extra Condensed Medium"/>
                  </a:rPr>
                  <a:t>KOMPETENCIJE</a:t>
                </a:r>
                <a:endParaRPr b="0" lang="hr-HR" sz="2800" spc="-1" strike="noStrike">
                  <a:latin typeface="Arial"/>
                </a:endParaRPr>
              </a:p>
            </p:txBody>
          </p:sp>
        </p:grpSp>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11" name="Group 1"/>
          <p:cNvGrpSpPr/>
          <p:nvPr/>
        </p:nvGrpSpPr>
        <p:grpSpPr>
          <a:xfrm>
            <a:off x="245880" y="1374840"/>
            <a:ext cx="11365200" cy="5187600"/>
            <a:chOff x="245880" y="1374840"/>
            <a:chExt cx="11365200" cy="5187600"/>
          </a:xfrm>
        </p:grpSpPr>
        <p:grpSp>
          <p:nvGrpSpPr>
            <p:cNvPr id="412" name="Group 2"/>
            <p:cNvGrpSpPr/>
            <p:nvPr/>
          </p:nvGrpSpPr>
          <p:grpSpPr>
            <a:xfrm>
              <a:off x="245880" y="1814400"/>
              <a:ext cx="7984440" cy="4578120"/>
              <a:chOff x="245880" y="1814400"/>
              <a:chExt cx="7984440" cy="4578120"/>
            </a:xfrm>
          </p:grpSpPr>
          <p:sp>
            <p:nvSpPr>
              <p:cNvPr id="413" name="CustomShape 3"/>
              <p:cNvSpPr/>
              <p:nvPr/>
            </p:nvSpPr>
            <p:spPr>
              <a:xfrm>
                <a:off x="587880" y="2768400"/>
                <a:ext cx="3031200" cy="680400"/>
              </a:xfrm>
              <a:prstGeom prst="rect">
                <a:avLst/>
              </a:prstGeom>
              <a:noFill/>
              <a:ln w="0">
                <a:noFill/>
              </a:ln>
            </p:spPr>
            <p:style>
              <a:lnRef idx="0"/>
              <a:fillRef idx="0"/>
              <a:effectRef idx="0"/>
              <a:fontRef idx="minor"/>
            </p:style>
            <p:txBody>
              <a:bodyPr lIns="122040" rIns="122040" tIns="122040" bIns="122040" anchor="ctr">
                <a:noAutofit/>
              </a:bodyPr>
              <a:p>
                <a:pPr algn="r">
                  <a:lnSpc>
                    <a:spcPct val="100000"/>
                  </a:lnSpc>
                </a:pPr>
                <a:r>
                  <a:rPr b="1" lang="hr-HR" sz="2270" spc="-1" strike="noStrike">
                    <a:solidFill>
                      <a:srgbClr val="1d9a78"/>
                    </a:solidFill>
                    <a:latin typeface="Fira Sans Extra Condensed Medium"/>
                    <a:ea typeface="Fira Sans Extra Condensed Medium"/>
                  </a:rPr>
                  <a:t>SKUPOVI ISHODA UČENJA</a:t>
                </a:r>
                <a:endParaRPr b="0" lang="hr-HR" sz="2270" spc="-1" strike="noStrike">
                  <a:latin typeface="Arial"/>
                </a:endParaRPr>
              </a:p>
            </p:txBody>
          </p:sp>
          <p:sp>
            <p:nvSpPr>
              <p:cNvPr id="414" name="CustomShape 4"/>
              <p:cNvSpPr/>
              <p:nvPr/>
            </p:nvSpPr>
            <p:spPr>
              <a:xfrm>
                <a:off x="245880" y="3260520"/>
                <a:ext cx="3537360" cy="3132000"/>
              </a:xfrm>
              <a:prstGeom prst="rect">
                <a:avLst/>
              </a:prstGeom>
              <a:noFill/>
              <a:ln w="0">
                <a:noFill/>
              </a:ln>
            </p:spPr>
            <p:style>
              <a:lnRef idx="0"/>
              <a:fillRef idx="0"/>
              <a:effectRef idx="0"/>
              <a:fontRef idx="minor"/>
            </p:style>
            <p:txBody>
              <a:bodyPr lIns="122040" rIns="122040" tIns="122040" bIns="122040" anchor="ctr">
                <a:noAutofit/>
              </a:bodyPr>
              <a:p>
                <a:pPr algn="r">
                  <a:lnSpc>
                    <a:spcPct val="100000"/>
                  </a:lnSpc>
                </a:pPr>
                <a:r>
                  <a:rPr b="0" lang="hr-HR" sz="2400" spc="-1" strike="noStrike">
                    <a:solidFill>
                      <a:srgbClr val="000000"/>
                    </a:solidFill>
                    <a:latin typeface="Calibri"/>
                    <a:ea typeface="DejaVu Sans"/>
                  </a:rPr>
                  <a:t>Skup ishoda učenja najmanji je cjelovit skup povezanih ishoda učenja određene razine, obujma i profila.</a:t>
                </a:r>
                <a:endParaRPr b="0" lang="hr-HR" sz="2400" spc="-1" strike="noStrike">
                  <a:latin typeface="Arial"/>
                </a:endParaRPr>
              </a:p>
            </p:txBody>
          </p:sp>
          <p:grpSp>
            <p:nvGrpSpPr>
              <p:cNvPr id="415" name="Group 5"/>
              <p:cNvGrpSpPr/>
              <p:nvPr/>
            </p:nvGrpSpPr>
            <p:grpSpPr>
              <a:xfrm>
                <a:off x="3780360" y="1814400"/>
                <a:ext cx="4449960" cy="4403520"/>
                <a:chOff x="3780360" y="1814400"/>
                <a:chExt cx="4449960" cy="4403520"/>
              </a:xfrm>
            </p:grpSpPr>
            <p:sp>
              <p:nvSpPr>
                <p:cNvPr id="416" name="CustomShape 6"/>
                <p:cNvSpPr/>
                <p:nvPr/>
              </p:nvSpPr>
              <p:spPr>
                <a:xfrm>
                  <a:off x="3780360" y="1814400"/>
                  <a:ext cx="4449960" cy="4403520"/>
                </a:xfrm>
                <a:custGeom>
                  <a:avLst/>
                  <a:gdLst/>
                  <a:ahLst/>
                  <a:rect l="l" t="t" r="r" b="b"/>
                  <a:pathLst>
                    <a:path w="110610" h="110598">
                      <a:moveTo>
                        <a:pt x="55305" y="1"/>
                      </a:moveTo>
                      <a:cubicBezTo>
                        <a:pt x="32588" y="1"/>
                        <a:pt x="13073" y="13693"/>
                        <a:pt x="4560" y="33291"/>
                      </a:cubicBezTo>
                      <a:cubicBezTo>
                        <a:pt x="1631" y="40030"/>
                        <a:pt x="0" y="47471"/>
                        <a:pt x="0" y="55293"/>
                      </a:cubicBezTo>
                      <a:cubicBezTo>
                        <a:pt x="0" y="62473"/>
                        <a:pt x="1369" y="69331"/>
                        <a:pt x="3858" y="75617"/>
                      </a:cubicBezTo>
                      <a:cubicBezTo>
                        <a:pt x="11954" y="96108"/>
                        <a:pt x="31933" y="110598"/>
                        <a:pt x="55305" y="110598"/>
                      </a:cubicBezTo>
                      <a:cubicBezTo>
                        <a:pt x="78022" y="110598"/>
                        <a:pt x="97548" y="96894"/>
                        <a:pt x="106049" y="77308"/>
                      </a:cubicBezTo>
                      <a:cubicBezTo>
                        <a:pt x="108978" y="70569"/>
                        <a:pt x="110609" y="63116"/>
                        <a:pt x="110609" y="55293"/>
                      </a:cubicBezTo>
                      <a:cubicBezTo>
                        <a:pt x="110609" y="48126"/>
                        <a:pt x="109240" y="41268"/>
                        <a:pt x="106752" y="34981"/>
                      </a:cubicBezTo>
                      <a:cubicBezTo>
                        <a:pt x="98655" y="14491"/>
                        <a:pt x="78677" y="1"/>
                        <a:pt x="55305" y="1"/>
                      </a:cubicBezTo>
                      <a:close/>
                    </a:path>
                  </a:pathLst>
                </a:custGeom>
                <a:solidFill>
                  <a:srgbClr val="eeeeee"/>
                </a:solidFill>
                <a:ln w="0">
                  <a:noFill/>
                </a:ln>
              </p:spPr>
              <p:style>
                <a:lnRef idx="0"/>
                <a:fillRef idx="0"/>
                <a:effectRef idx="0"/>
                <a:fontRef idx="minor"/>
              </p:style>
            </p:sp>
            <p:sp>
              <p:nvSpPr>
                <p:cNvPr id="417" name="CustomShape 7"/>
                <p:cNvSpPr/>
                <p:nvPr/>
              </p:nvSpPr>
              <p:spPr>
                <a:xfrm>
                  <a:off x="4447800" y="2475000"/>
                  <a:ext cx="3114720" cy="3082680"/>
                </a:xfrm>
                <a:prstGeom prst="ellipse">
                  <a:avLst/>
                </a:prstGeom>
                <a:noFill/>
                <a:ln w="19080">
                  <a:solidFill>
                    <a:srgbClr val="1d9a78"/>
                  </a:solidFill>
                  <a:round/>
                </a:ln>
              </p:spPr>
              <p:style>
                <a:lnRef idx="0"/>
                <a:fillRef idx="0"/>
                <a:effectRef idx="0"/>
                <a:fontRef idx="minor"/>
              </p:style>
            </p:sp>
            <p:sp>
              <p:nvSpPr>
                <p:cNvPr id="418" name="CustomShape 8"/>
                <p:cNvSpPr/>
                <p:nvPr/>
              </p:nvSpPr>
              <p:spPr>
                <a:xfrm>
                  <a:off x="5241960" y="3260520"/>
                  <a:ext cx="1531080" cy="1515960"/>
                </a:xfrm>
                <a:custGeom>
                  <a:avLst/>
                  <a:gdLst/>
                  <a:ahLst/>
                  <a:rect l="l" t="t" r="r" b="b"/>
                  <a:pathLst>
                    <a:path w="38137" h="38148">
                      <a:moveTo>
                        <a:pt x="19074" y="0"/>
                      </a:moveTo>
                      <a:cubicBezTo>
                        <a:pt x="11240" y="0"/>
                        <a:pt x="4501" y="4727"/>
                        <a:pt x="1572" y="11490"/>
                      </a:cubicBezTo>
                      <a:cubicBezTo>
                        <a:pt x="560" y="13811"/>
                        <a:pt x="0" y="16371"/>
                        <a:pt x="0" y="19074"/>
                      </a:cubicBezTo>
                      <a:cubicBezTo>
                        <a:pt x="0" y="21550"/>
                        <a:pt x="477" y="23908"/>
                        <a:pt x="1334" y="26075"/>
                      </a:cubicBezTo>
                      <a:cubicBezTo>
                        <a:pt x="4120" y="33147"/>
                        <a:pt x="11014" y="38148"/>
                        <a:pt x="19074" y="38148"/>
                      </a:cubicBezTo>
                      <a:cubicBezTo>
                        <a:pt x="26909" y="38148"/>
                        <a:pt x="33636" y="33421"/>
                        <a:pt x="36565" y="26658"/>
                      </a:cubicBezTo>
                      <a:cubicBezTo>
                        <a:pt x="37577" y="24337"/>
                        <a:pt x="38136" y="21777"/>
                        <a:pt x="38136" y="19074"/>
                      </a:cubicBezTo>
                      <a:cubicBezTo>
                        <a:pt x="38136" y="16597"/>
                        <a:pt x="37672" y="14240"/>
                        <a:pt x="36815" y="12073"/>
                      </a:cubicBezTo>
                      <a:cubicBezTo>
                        <a:pt x="34017" y="5001"/>
                        <a:pt x="27135" y="0"/>
                        <a:pt x="19074" y="0"/>
                      </a:cubicBezTo>
                      <a:close/>
                    </a:path>
                  </a:pathLst>
                </a:custGeom>
                <a:solidFill>
                  <a:srgbClr val="ffffff"/>
                </a:solidFill>
                <a:ln w="0">
                  <a:noFill/>
                </a:ln>
              </p:spPr>
              <p:style>
                <a:lnRef idx="0"/>
                <a:fillRef idx="0"/>
                <a:effectRef idx="0"/>
                <a:fontRef idx="minor"/>
              </p:style>
            </p:sp>
            <p:sp>
              <p:nvSpPr>
                <p:cNvPr id="419" name="CustomShape 9"/>
                <p:cNvSpPr/>
                <p:nvPr/>
              </p:nvSpPr>
              <p:spPr>
                <a:xfrm>
                  <a:off x="4798080" y="2365200"/>
                  <a:ext cx="770400" cy="762480"/>
                </a:xfrm>
                <a:prstGeom prst="ellipse">
                  <a:avLst/>
                </a:prstGeom>
                <a:solidFill>
                  <a:srgbClr val="e7e6e6"/>
                </a:solidFill>
                <a:ln w="19080">
                  <a:solidFill>
                    <a:srgbClr val="1d9a78"/>
                  </a:solidFill>
                  <a:round/>
                </a:ln>
              </p:spPr>
              <p:style>
                <a:lnRef idx="0"/>
                <a:fillRef idx="0"/>
                <a:effectRef idx="0"/>
                <a:fontRef idx="minor"/>
              </p:style>
            </p:sp>
            <p:sp>
              <p:nvSpPr>
                <p:cNvPr id="420" name="CustomShape 10"/>
                <p:cNvSpPr/>
                <p:nvPr/>
              </p:nvSpPr>
              <p:spPr>
                <a:xfrm>
                  <a:off x="4798080" y="4909320"/>
                  <a:ext cx="770400" cy="762480"/>
                </a:xfrm>
                <a:prstGeom prst="ellipse">
                  <a:avLst/>
                </a:prstGeom>
                <a:solidFill>
                  <a:srgbClr val="e7e6e6"/>
                </a:solidFill>
                <a:ln w="19080">
                  <a:solidFill>
                    <a:srgbClr val="1d9a78"/>
                  </a:solidFill>
                  <a:round/>
                </a:ln>
              </p:spPr>
              <p:style>
                <a:lnRef idx="0"/>
                <a:fillRef idx="0"/>
                <a:effectRef idx="0"/>
                <a:fontRef idx="minor"/>
              </p:style>
            </p:sp>
            <p:sp>
              <p:nvSpPr>
                <p:cNvPr id="421" name="CustomShape 11"/>
                <p:cNvSpPr/>
                <p:nvPr/>
              </p:nvSpPr>
              <p:spPr>
                <a:xfrm>
                  <a:off x="4089240" y="3637080"/>
                  <a:ext cx="770400" cy="762480"/>
                </a:xfrm>
                <a:prstGeom prst="ellipse">
                  <a:avLst/>
                </a:prstGeom>
                <a:solidFill>
                  <a:srgbClr val="e7e6e6"/>
                </a:solidFill>
                <a:ln w="19080">
                  <a:solidFill>
                    <a:srgbClr val="1d9a78"/>
                  </a:solidFill>
                  <a:round/>
                </a:ln>
              </p:spPr>
              <p:style>
                <a:lnRef idx="0"/>
                <a:fillRef idx="0"/>
                <a:effectRef idx="0"/>
                <a:fontRef idx="minor"/>
              </p:style>
            </p:sp>
            <p:grpSp>
              <p:nvGrpSpPr>
                <p:cNvPr id="422" name="Group 12"/>
                <p:cNvGrpSpPr/>
                <p:nvPr/>
              </p:nvGrpSpPr>
              <p:grpSpPr>
                <a:xfrm>
                  <a:off x="4967640" y="2536560"/>
                  <a:ext cx="431640" cy="419760"/>
                  <a:chOff x="4967640" y="2536560"/>
                  <a:chExt cx="431640" cy="419760"/>
                </a:xfrm>
              </p:grpSpPr>
              <p:sp>
                <p:nvSpPr>
                  <p:cNvPr id="423" name="CustomShape 13"/>
                  <p:cNvSpPr/>
                  <p:nvPr/>
                </p:nvSpPr>
                <p:spPr>
                  <a:xfrm>
                    <a:off x="5019840" y="2583360"/>
                    <a:ext cx="109440" cy="108360"/>
                  </a:xfrm>
                  <a:custGeom>
                    <a:avLst/>
                    <a:gdLst/>
                    <a:ahLst/>
                    <a:rect l="l" t="t" r="r" b="b"/>
                    <a:pathLst>
                      <a:path w="3372" h="3372">
                        <a:moveTo>
                          <a:pt x="2710" y="0"/>
                        </a:moveTo>
                        <a:lnTo>
                          <a:pt x="1" y="2710"/>
                        </a:lnTo>
                        <a:lnTo>
                          <a:pt x="694" y="3371"/>
                        </a:lnTo>
                        <a:lnTo>
                          <a:pt x="3372" y="662"/>
                        </a:lnTo>
                        <a:lnTo>
                          <a:pt x="2710" y="0"/>
                        </a:lnTo>
                        <a:close/>
                      </a:path>
                    </a:pathLst>
                  </a:custGeom>
                  <a:solidFill>
                    <a:srgbClr val="1d9a78"/>
                  </a:solidFill>
                  <a:ln w="0">
                    <a:noFill/>
                  </a:ln>
                </p:spPr>
                <p:style>
                  <a:lnRef idx="0"/>
                  <a:fillRef idx="0"/>
                  <a:effectRef idx="0"/>
                  <a:fontRef idx="minor"/>
                </p:style>
              </p:sp>
              <p:sp>
                <p:nvSpPr>
                  <p:cNvPr id="424" name="CustomShape 14"/>
                  <p:cNvSpPr/>
                  <p:nvPr/>
                </p:nvSpPr>
                <p:spPr>
                  <a:xfrm>
                    <a:off x="5196600" y="2547720"/>
                    <a:ext cx="199800" cy="195480"/>
                  </a:xfrm>
                  <a:custGeom>
                    <a:avLst/>
                    <a:gdLst/>
                    <a:ahLst/>
                    <a:rect l="l" t="t" r="r" b="b"/>
                    <a:pathLst>
                      <a:path w="6050" h="5979">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1d9a78"/>
                  </a:solidFill>
                  <a:ln w="0">
                    <a:noFill/>
                  </a:ln>
                </p:spPr>
                <p:style>
                  <a:lnRef idx="0"/>
                  <a:fillRef idx="0"/>
                  <a:effectRef idx="0"/>
                  <a:fontRef idx="minor"/>
                </p:style>
              </p:sp>
              <p:sp>
                <p:nvSpPr>
                  <p:cNvPr id="425" name="CustomShape 15"/>
                  <p:cNvSpPr/>
                  <p:nvPr/>
                </p:nvSpPr>
                <p:spPr>
                  <a:xfrm>
                    <a:off x="5062320" y="2625480"/>
                    <a:ext cx="284040" cy="281160"/>
                  </a:xfrm>
                  <a:custGeom>
                    <a:avLst/>
                    <a:gdLst/>
                    <a:ahLst/>
                    <a:rect l="l" t="t" r="r" b="b"/>
                    <a:pathLst>
                      <a:path w="8539" h="8539">
                        <a:moveTo>
                          <a:pt x="2679" y="0"/>
                        </a:moveTo>
                        <a:lnTo>
                          <a:pt x="1" y="2678"/>
                        </a:lnTo>
                        <a:lnTo>
                          <a:pt x="5861" y="8538"/>
                        </a:lnTo>
                        <a:lnTo>
                          <a:pt x="8539" y="5860"/>
                        </a:lnTo>
                        <a:lnTo>
                          <a:pt x="2679" y="0"/>
                        </a:lnTo>
                        <a:close/>
                      </a:path>
                    </a:pathLst>
                  </a:custGeom>
                  <a:solidFill>
                    <a:srgbClr val="1d9a78"/>
                  </a:solidFill>
                  <a:ln w="0">
                    <a:noFill/>
                  </a:ln>
                </p:spPr>
                <p:style>
                  <a:lnRef idx="0"/>
                  <a:fillRef idx="0"/>
                  <a:effectRef idx="0"/>
                  <a:fontRef idx="minor"/>
                </p:style>
              </p:sp>
              <p:sp>
                <p:nvSpPr>
                  <p:cNvPr id="426" name="CustomShape 16"/>
                  <p:cNvSpPr/>
                  <p:nvPr/>
                </p:nvSpPr>
                <p:spPr>
                  <a:xfrm>
                    <a:off x="5285160" y="2846160"/>
                    <a:ext cx="114120" cy="110160"/>
                  </a:xfrm>
                  <a:custGeom>
                    <a:avLst/>
                    <a:gdLst/>
                    <a:ahLst/>
                    <a:rect l="l" t="t" r="r" b="b"/>
                    <a:pathLst>
                      <a:path w="3515" h="3432">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1d9a78"/>
                  </a:solidFill>
                  <a:ln w="0">
                    <a:noFill/>
                  </a:ln>
                </p:spPr>
                <p:style>
                  <a:lnRef idx="0"/>
                  <a:fillRef idx="0"/>
                  <a:effectRef idx="0"/>
                  <a:fontRef idx="minor"/>
                </p:style>
              </p:sp>
              <p:sp>
                <p:nvSpPr>
                  <p:cNvPr id="427" name="CustomShape 17"/>
                  <p:cNvSpPr/>
                  <p:nvPr/>
                </p:nvSpPr>
                <p:spPr>
                  <a:xfrm>
                    <a:off x="4981320" y="2758680"/>
                    <a:ext cx="198720" cy="195480"/>
                  </a:xfrm>
                  <a:custGeom>
                    <a:avLst/>
                    <a:gdLst/>
                    <a:ahLst/>
                    <a:rect l="l" t="t" r="r" b="b"/>
                    <a:pathLst>
                      <a:path w="6018" h="5979">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1d9a78"/>
                  </a:solidFill>
                  <a:ln w="0">
                    <a:noFill/>
                  </a:ln>
                </p:spPr>
                <p:style>
                  <a:lnRef idx="0"/>
                  <a:fillRef idx="0"/>
                  <a:effectRef idx="0"/>
                  <a:fontRef idx="minor"/>
                </p:style>
              </p:sp>
              <p:sp>
                <p:nvSpPr>
                  <p:cNvPr id="428" name="CustomShape 18"/>
                  <p:cNvSpPr/>
                  <p:nvPr/>
                </p:nvSpPr>
                <p:spPr>
                  <a:xfrm>
                    <a:off x="4967640" y="2536560"/>
                    <a:ext cx="119880" cy="113040"/>
                  </a:xfrm>
                  <a:custGeom>
                    <a:avLst/>
                    <a:gdLst/>
                    <a:ahLst/>
                    <a:rect l="l" t="t" r="r" b="b"/>
                    <a:pathLst>
                      <a:path w="3687" h="3514">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1d9a78"/>
                  </a:solidFill>
                  <a:ln w="0">
                    <a:noFill/>
                  </a:ln>
                </p:spPr>
                <p:style>
                  <a:lnRef idx="0"/>
                  <a:fillRef idx="0"/>
                  <a:effectRef idx="0"/>
                  <a:fontRef idx="minor"/>
                </p:style>
              </p:sp>
            </p:grpSp>
            <p:grpSp>
              <p:nvGrpSpPr>
                <p:cNvPr id="429" name="Group 19"/>
                <p:cNvGrpSpPr/>
                <p:nvPr/>
              </p:nvGrpSpPr>
              <p:grpSpPr>
                <a:xfrm>
                  <a:off x="4261680" y="3806640"/>
                  <a:ext cx="425880" cy="419040"/>
                  <a:chOff x="4261680" y="3806640"/>
                  <a:chExt cx="425880" cy="419040"/>
                </a:xfrm>
              </p:grpSpPr>
              <p:sp>
                <p:nvSpPr>
                  <p:cNvPr id="430" name="CustomShape 20"/>
                  <p:cNvSpPr/>
                  <p:nvPr/>
                </p:nvSpPr>
                <p:spPr>
                  <a:xfrm>
                    <a:off x="4263840" y="4037040"/>
                    <a:ext cx="128520" cy="117360"/>
                  </a:xfrm>
                  <a:custGeom>
                    <a:avLst/>
                    <a:gdLst/>
                    <a:ahLst/>
                    <a:rect l="l" t="t" r="r" b="b"/>
                    <a:pathLst>
                      <a:path w="3939" h="3642">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1d9a78"/>
                  </a:solidFill>
                  <a:ln w="0">
                    <a:noFill/>
                  </a:ln>
                </p:spPr>
                <p:style>
                  <a:lnRef idx="0"/>
                  <a:fillRef idx="0"/>
                  <a:effectRef idx="0"/>
                  <a:fontRef idx="minor"/>
                </p:style>
              </p:sp>
              <p:sp>
                <p:nvSpPr>
                  <p:cNvPr id="431" name="CustomShape 21"/>
                  <p:cNvSpPr/>
                  <p:nvPr/>
                </p:nvSpPr>
                <p:spPr>
                  <a:xfrm>
                    <a:off x="4261680" y="3878280"/>
                    <a:ext cx="190440" cy="174600"/>
                  </a:xfrm>
                  <a:custGeom>
                    <a:avLst/>
                    <a:gdLst/>
                    <a:ahLst/>
                    <a:rect l="l" t="t" r="r" b="b"/>
                    <a:pathLst>
                      <a:path w="5766" h="5356">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1d9a78"/>
                  </a:solidFill>
                  <a:ln w="0">
                    <a:noFill/>
                  </a:ln>
                </p:spPr>
                <p:style>
                  <a:lnRef idx="0"/>
                  <a:fillRef idx="0"/>
                  <a:effectRef idx="0"/>
                  <a:fontRef idx="minor"/>
                </p:style>
              </p:sp>
              <p:sp>
                <p:nvSpPr>
                  <p:cNvPr id="432" name="CustomShape 22"/>
                  <p:cNvSpPr/>
                  <p:nvPr/>
                </p:nvSpPr>
                <p:spPr>
                  <a:xfrm>
                    <a:off x="4336200" y="4099680"/>
                    <a:ext cx="99720" cy="122040"/>
                  </a:xfrm>
                  <a:custGeom>
                    <a:avLst/>
                    <a:gdLst/>
                    <a:ahLst/>
                    <a:rect l="l" t="t" r="r" b="b"/>
                    <a:pathLst>
                      <a:path w="3088" h="3781">
                        <a:moveTo>
                          <a:pt x="2332" y="0"/>
                        </a:moveTo>
                        <a:lnTo>
                          <a:pt x="0" y="2331"/>
                        </a:lnTo>
                        <a:cubicBezTo>
                          <a:pt x="883" y="3088"/>
                          <a:pt x="1891" y="3592"/>
                          <a:pt x="2962" y="3781"/>
                        </a:cubicBezTo>
                        <a:cubicBezTo>
                          <a:pt x="3088" y="2363"/>
                          <a:pt x="3088" y="1197"/>
                          <a:pt x="2332" y="0"/>
                        </a:cubicBezTo>
                        <a:close/>
                      </a:path>
                    </a:pathLst>
                  </a:custGeom>
                  <a:solidFill>
                    <a:srgbClr val="1d9a78"/>
                  </a:solidFill>
                  <a:ln w="0">
                    <a:noFill/>
                  </a:ln>
                </p:spPr>
                <p:style>
                  <a:lnRef idx="0"/>
                  <a:fillRef idx="0"/>
                  <a:effectRef idx="0"/>
                  <a:fontRef idx="minor"/>
                </p:style>
              </p:sp>
              <p:sp>
                <p:nvSpPr>
                  <p:cNvPr id="433" name="CustomShape 23"/>
                  <p:cNvSpPr/>
                  <p:nvPr/>
                </p:nvSpPr>
                <p:spPr>
                  <a:xfrm>
                    <a:off x="4498200" y="3978360"/>
                    <a:ext cx="189360" cy="176760"/>
                  </a:xfrm>
                  <a:custGeom>
                    <a:avLst/>
                    <a:gdLst/>
                    <a:ahLst/>
                    <a:rect l="l" t="t" r="r" b="b"/>
                    <a:pathLst>
                      <a:path w="5734" h="542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1d9a78"/>
                  </a:solidFill>
                  <a:ln w="0">
                    <a:noFill/>
                  </a:ln>
                </p:spPr>
                <p:style>
                  <a:lnRef idx="0"/>
                  <a:fillRef idx="0"/>
                  <a:effectRef idx="0"/>
                  <a:fontRef idx="minor"/>
                </p:style>
              </p:sp>
              <p:sp>
                <p:nvSpPr>
                  <p:cNvPr id="434" name="CustomShape 24"/>
                  <p:cNvSpPr/>
                  <p:nvPr/>
                </p:nvSpPr>
                <p:spPr>
                  <a:xfrm>
                    <a:off x="4435200" y="4038480"/>
                    <a:ext cx="178560" cy="187200"/>
                  </a:xfrm>
                  <a:custGeom>
                    <a:avLst/>
                    <a:gdLst/>
                    <a:ahLst/>
                    <a:rect l="l" t="t" r="r" b="b"/>
                    <a:pathLst>
                      <a:path w="5420" h="5735">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1d9a78"/>
                  </a:solidFill>
                  <a:ln w="0">
                    <a:noFill/>
                  </a:ln>
                </p:spPr>
                <p:style>
                  <a:lnRef idx="0"/>
                  <a:fillRef idx="0"/>
                  <a:effectRef idx="0"/>
                  <a:fontRef idx="minor"/>
                </p:style>
              </p:sp>
              <p:sp>
                <p:nvSpPr>
                  <p:cNvPr id="435" name="CustomShape 25"/>
                  <p:cNvSpPr/>
                  <p:nvPr/>
                </p:nvSpPr>
                <p:spPr>
                  <a:xfrm>
                    <a:off x="4498200" y="3807720"/>
                    <a:ext cx="115920" cy="126000"/>
                  </a:xfrm>
                  <a:custGeom>
                    <a:avLst/>
                    <a:gdLst/>
                    <a:ahLst/>
                    <a:rect l="l" t="t" r="r" b="b"/>
                    <a:pathLst>
                      <a:path w="3561" h="3907">
                        <a:moveTo>
                          <a:pt x="158" y="0"/>
                        </a:moveTo>
                        <a:lnTo>
                          <a:pt x="158" y="0"/>
                        </a:lnTo>
                        <a:cubicBezTo>
                          <a:pt x="126" y="977"/>
                          <a:pt x="0" y="2395"/>
                          <a:pt x="1260" y="3907"/>
                        </a:cubicBezTo>
                        <a:lnTo>
                          <a:pt x="3560" y="1544"/>
                        </a:lnTo>
                        <a:cubicBezTo>
                          <a:pt x="2584" y="662"/>
                          <a:pt x="1355" y="158"/>
                          <a:pt x="158" y="0"/>
                        </a:cubicBezTo>
                        <a:close/>
                      </a:path>
                    </a:pathLst>
                  </a:custGeom>
                  <a:solidFill>
                    <a:srgbClr val="1d9a78"/>
                  </a:solidFill>
                  <a:ln w="0">
                    <a:noFill/>
                  </a:ln>
                </p:spPr>
                <p:style>
                  <a:lnRef idx="0"/>
                  <a:fillRef idx="0"/>
                  <a:effectRef idx="0"/>
                  <a:fontRef idx="minor"/>
                </p:style>
              </p:sp>
              <p:sp>
                <p:nvSpPr>
                  <p:cNvPr id="436" name="CustomShape 26"/>
                  <p:cNvSpPr/>
                  <p:nvPr/>
                </p:nvSpPr>
                <p:spPr>
                  <a:xfrm>
                    <a:off x="4336200" y="3806640"/>
                    <a:ext cx="178560" cy="187200"/>
                  </a:xfrm>
                  <a:custGeom>
                    <a:avLst/>
                    <a:gdLst/>
                    <a:ahLst/>
                    <a:rect l="l" t="t" r="r" b="b"/>
                    <a:pathLst>
                      <a:path w="5420" h="5735">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1d9a78"/>
                  </a:solidFill>
                  <a:ln w="0">
                    <a:noFill/>
                  </a:ln>
                </p:spPr>
                <p:style>
                  <a:lnRef idx="0"/>
                  <a:fillRef idx="0"/>
                  <a:effectRef idx="0"/>
                  <a:fontRef idx="minor"/>
                </p:style>
              </p:sp>
              <p:sp>
                <p:nvSpPr>
                  <p:cNvPr id="437" name="CustomShape 27"/>
                  <p:cNvSpPr/>
                  <p:nvPr/>
                </p:nvSpPr>
                <p:spPr>
                  <a:xfrm>
                    <a:off x="4559040" y="3878280"/>
                    <a:ext cx="127440" cy="110880"/>
                  </a:xfrm>
                  <a:custGeom>
                    <a:avLst/>
                    <a:gdLst/>
                    <a:ahLst/>
                    <a:rect l="l" t="t" r="r" b="b"/>
                    <a:pathLst>
                      <a:path w="3908" h="3454">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1d9a78"/>
                  </a:solidFill>
                  <a:ln w="0">
                    <a:noFill/>
                  </a:ln>
                </p:spPr>
                <p:style>
                  <a:lnRef idx="0"/>
                  <a:fillRef idx="0"/>
                  <a:effectRef idx="0"/>
                  <a:fontRef idx="minor"/>
                </p:style>
              </p:sp>
            </p:grpSp>
            <p:sp>
              <p:nvSpPr>
                <p:cNvPr id="438" name="CustomShape 28"/>
                <p:cNvSpPr/>
                <p:nvPr/>
              </p:nvSpPr>
              <p:spPr>
                <a:xfrm>
                  <a:off x="4963680" y="5080680"/>
                  <a:ext cx="439560" cy="419760"/>
                </a:xfrm>
                <a:custGeom>
                  <a:avLst/>
                  <a:gdLst/>
                  <a:ahLst/>
                  <a:rect l="l" t="t" r="r" b="b"/>
                  <a:pathLst>
                    <a:path w="13139" h="12676">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1d9a78"/>
                </a:solidFill>
                <a:ln w="0">
                  <a:noFill/>
                </a:ln>
              </p:spPr>
              <p:style>
                <a:lnRef idx="0"/>
                <a:fillRef idx="0"/>
                <a:effectRef idx="0"/>
                <a:fontRef idx="minor"/>
              </p:style>
            </p:sp>
          </p:grpSp>
        </p:grpSp>
        <p:sp>
          <p:nvSpPr>
            <p:cNvPr id="439" name="CustomShape 29"/>
            <p:cNvSpPr/>
            <p:nvPr/>
          </p:nvSpPr>
          <p:spPr>
            <a:xfrm>
              <a:off x="6007680" y="4018320"/>
              <a:ext cx="2204280" cy="2377800"/>
            </a:xfrm>
            <a:custGeom>
              <a:avLst/>
              <a:gdLst/>
              <a:ahLst/>
              <a:rect l="l" t="t" r="r" b="b"/>
              <a:pathLst>
                <a:path w="54853" h="59770">
                  <a:moveTo>
                    <a:pt x="54853" y="23789"/>
                  </a:moveTo>
                  <a:cubicBezTo>
                    <a:pt x="45649" y="44970"/>
                    <a:pt x="24551" y="59770"/>
                    <a:pt x="1" y="59770"/>
                  </a:cubicBezTo>
                  <a:lnTo>
                    <a:pt x="1" y="0"/>
                  </a:lnTo>
                  <a:close/>
                </a:path>
              </a:pathLst>
            </a:custGeom>
            <a:solidFill>
              <a:srgbClr val="fc787a"/>
            </a:solidFill>
            <a:ln w="0">
              <a:noFill/>
            </a:ln>
          </p:spPr>
          <p:style>
            <a:lnRef idx="0"/>
            <a:fillRef idx="0"/>
            <a:effectRef idx="0"/>
            <a:fontRef idx="minor"/>
          </p:style>
        </p:sp>
        <p:grpSp>
          <p:nvGrpSpPr>
            <p:cNvPr id="440" name="Group 30"/>
            <p:cNvGrpSpPr/>
            <p:nvPr/>
          </p:nvGrpSpPr>
          <p:grpSpPr>
            <a:xfrm>
              <a:off x="6186960" y="2629440"/>
              <a:ext cx="5424120" cy="2544120"/>
              <a:chOff x="6186960" y="2629440"/>
              <a:chExt cx="5424120" cy="2544120"/>
            </a:xfrm>
          </p:grpSpPr>
          <p:sp>
            <p:nvSpPr>
              <p:cNvPr id="441" name="CustomShape 31"/>
              <p:cNvSpPr/>
              <p:nvPr/>
            </p:nvSpPr>
            <p:spPr>
              <a:xfrm>
                <a:off x="6186960" y="2629440"/>
                <a:ext cx="2225880" cy="2544120"/>
              </a:xfrm>
              <a:custGeom>
                <a:avLst/>
                <a:gdLst/>
                <a:ahLst/>
                <a:rect l="l" t="t" r="r" b="b"/>
                <a:pathLst>
                  <a:path w="55389" h="63950">
                    <a:moveTo>
                      <a:pt x="42196" y="1"/>
                    </a:moveTo>
                    <a:lnTo>
                      <a:pt x="1" y="42197"/>
                    </a:lnTo>
                    <a:lnTo>
                      <a:pt x="50162" y="63949"/>
                    </a:lnTo>
                    <a:cubicBezTo>
                      <a:pt x="53519" y="56222"/>
                      <a:pt x="55389" y="47685"/>
                      <a:pt x="55389" y="38720"/>
                    </a:cubicBezTo>
                    <a:cubicBezTo>
                      <a:pt x="55389" y="30493"/>
                      <a:pt x="53817" y="22635"/>
                      <a:pt x="50971" y="15420"/>
                    </a:cubicBezTo>
                    <a:cubicBezTo>
                      <a:pt x="48769" y="9847"/>
                      <a:pt x="45804" y="4668"/>
                      <a:pt x="42196" y="1"/>
                    </a:cubicBezTo>
                    <a:close/>
                  </a:path>
                </a:pathLst>
              </a:custGeom>
              <a:solidFill>
                <a:srgbClr val="fcbd24"/>
              </a:solidFill>
              <a:ln w="0">
                <a:noFill/>
              </a:ln>
            </p:spPr>
            <p:style>
              <a:lnRef idx="0"/>
              <a:fillRef idx="0"/>
              <a:effectRef idx="0"/>
              <a:fontRef idx="minor"/>
            </p:style>
            <p:txBody>
              <a:bodyPr lIns="609480" rIns="122040" tIns="243720" bIns="122040" anchor="ctr">
                <a:noAutofit/>
              </a:bodyPr>
              <a:p>
                <a:pPr algn="ctr">
                  <a:lnSpc>
                    <a:spcPct val="100000"/>
                  </a:lnSpc>
                </a:pPr>
                <a:r>
                  <a:rPr b="0" lang="hr-HR" sz="2800" spc="-1" strike="noStrike">
                    <a:solidFill>
                      <a:srgbClr val="ffffff"/>
                    </a:solidFill>
                    <a:latin typeface="Fira Sans Extra Condensed Medium"/>
                    <a:ea typeface="DejaVu Sans"/>
                  </a:rPr>
                  <a:t>OBUJAM</a:t>
                </a:r>
                <a:endParaRPr b="0" lang="hr-HR" sz="2800" spc="-1" strike="noStrike">
                  <a:latin typeface="Arial"/>
                </a:endParaRPr>
              </a:p>
            </p:txBody>
          </p:sp>
          <p:sp>
            <p:nvSpPr>
              <p:cNvPr id="442" name="CustomShape 32"/>
              <p:cNvSpPr/>
              <p:nvPr/>
            </p:nvSpPr>
            <p:spPr>
              <a:xfrm>
                <a:off x="8579880" y="2887560"/>
                <a:ext cx="3031200" cy="2062080"/>
              </a:xfrm>
              <a:prstGeom prst="rect">
                <a:avLst/>
              </a:prstGeom>
              <a:noFill/>
              <a:ln w="0">
                <a:noFill/>
              </a:ln>
            </p:spPr>
            <p:style>
              <a:lnRef idx="0"/>
              <a:fillRef idx="0"/>
              <a:effectRef idx="0"/>
              <a:fontRef idx="minor"/>
            </p:style>
            <p:txBody>
              <a:bodyPr lIns="122040" rIns="122040" tIns="122040" bIns="122040" anchor="ctr">
                <a:noAutofit/>
              </a:bodyPr>
              <a:p>
                <a:pPr>
                  <a:lnSpc>
                    <a:spcPct val="100000"/>
                  </a:lnSpc>
                </a:pPr>
                <a:r>
                  <a:rPr b="0" lang="hr-HR" sz="2400" spc="-1" strike="noStrike">
                    <a:solidFill>
                      <a:srgbClr val="000000"/>
                    </a:solidFill>
                    <a:latin typeface="Calibri"/>
                    <a:ea typeface="DejaVu Sans"/>
                  </a:rPr>
                  <a:t>Prosječno ukupno utrošeno vrijeme potrebno za stjecanje</a:t>
                </a:r>
                <a:endParaRPr b="0" lang="hr-HR" sz="2400" spc="-1" strike="noStrike">
                  <a:latin typeface="Arial"/>
                </a:endParaRPr>
              </a:p>
              <a:p>
                <a:pPr algn="ctr">
                  <a:lnSpc>
                    <a:spcPct val="100000"/>
                  </a:lnSpc>
                </a:pPr>
                <a:r>
                  <a:rPr b="0" lang="hr-HR" sz="2400" spc="-1" strike="noStrike">
                    <a:solidFill>
                      <a:srgbClr val="000000"/>
                    </a:solidFill>
                    <a:latin typeface="Calibri"/>
                    <a:ea typeface="DejaVu Sans"/>
                  </a:rPr>
                  <a:t>kvalifikacije. Iskazuje se u CSVET bodovima. </a:t>
                </a:r>
                <a:endParaRPr b="0" lang="hr-HR" sz="2400" spc="-1" strike="noStrike">
                  <a:latin typeface="Arial"/>
                </a:endParaRPr>
              </a:p>
            </p:txBody>
          </p:sp>
        </p:grpSp>
        <p:grpSp>
          <p:nvGrpSpPr>
            <p:cNvPr id="443" name="Group 33"/>
            <p:cNvGrpSpPr/>
            <p:nvPr/>
          </p:nvGrpSpPr>
          <p:grpSpPr>
            <a:xfrm>
              <a:off x="5662800" y="1374840"/>
              <a:ext cx="4205520" cy="2842200"/>
              <a:chOff x="5662800" y="1374840"/>
              <a:chExt cx="4205520" cy="2842200"/>
            </a:xfrm>
          </p:grpSpPr>
          <p:sp>
            <p:nvSpPr>
              <p:cNvPr id="444" name="CustomShape 34"/>
              <p:cNvSpPr/>
              <p:nvPr/>
            </p:nvSpPr>
            <p:spPr>
              <a:xfrm>
                <a:off x="5662800" y="1654920"/>
                <a:ext cx="340200" cy="180720"/>
              </a:xfrm>
              <a:custGeom>
                <a:avLst/>
                <a:gdLst/>
                <a:ahLst/>
                <a:rect l="l" t="t" r="r" b="b"/>
                <a:pathLst>
                  <a:path w="8561" h="4656">
                    <a:moveTo>
                      <a:pt x="8561" y="0"/>
                    </a:moveTo>
                    <a:lnTo>
                      <a:pt x="0" y="4656"/>
                    </a:lnTo>
                    <a:lnTo>
                      <a:pt x="8561" y="4656"/>
                    </a:lnTo>
                    <a:lnTo>
                      <a:pt x="8561" y="0"/>
                    </a:lnTo>
                    <a:close/>
                  </a:path>
                </a:pathLst>
              </a:custGeom>
              <a:solidFill>
                <a:srgbClr val="2020ba"/>
              </a:solidFill>
              <a:ln w="0">
                <a:noFill/>
              </a:ln>
            </p:spPr>
            <p:style>
              <a:lnRef idx="0"/>
              <a:fillRef idx="0"/>
              <a:effectRef idx="0"/>
              <a:fontRef idx="minor"/>
            </p:style>
          </p:sp>
          <p:sp>
            <p:nvSpPr>
              <p:cNvPr id="445" name="CustomShape 35"/>
              <p:cNvSpPr/>
              <p:nvPr/>
            </p:nvSpPr>
            <p:spPr>
              <a:xfrm>
                <a:off x="6007680" y="1654920"/>
                <a:ext cx="1942200" cy="2562120"/>
              </a:xfrm>
              <a:custGeom>
                <a:avLst/>
                <a:gdLst/>
                <a:ahLst/>
                <a:rect l="l" t="t" r="r" b="b"/>
                <a:pathLst>
                  <a:path w="48341" h="64402">
                    <a:moveTo>
                      <a:pt x="1" y="0"/>
                    </a:moveTo>
                    <a:lnTo>
                      <a:pt x="1" y="61056"/>
                    </a:lnTo>
                    <a:lnTo>
                      <a:pt x="7716" y="64401"/>
                    </a:lnTo>
                    <a:lnTo>
                      <a:pt x="48340" y="23777"/>
                    </a:lnTo>
                    <a:cubicBezTo>
                      <a:pt x="37184" y="9323"/>
                      <a:pt x="19682" y="0"/>
                      <a:pt x="1" y="0"/>
                    </a:cubicBezTo>
                    <a:close/>
                  </a:path>
                </a:pathLst>
              </a:custGeom>
              <a:solidFill>
                <a:srgbClr val="4949e7"/>
              </a:solidFill>
              <a:ln w="0">
                <a:noFill/>
              </a:ln>
            </p:spPr>
            <p:style>
              <a:lnRef idx="0"/>
              <a:fillRef idx="0"/>
              <a:effectRef idx="0"/>
              <a:fontRef idx="minor"/>
            </p:style>
            <p:txBody>
              <a:bodyPr lIns="122040" rIns="365760" tIns="122040" bIns="609480" anchor="ctr">
                <a:noAutofit/>
              </a:bodyPr>
              <a:p>
                <a:pPr>
                  <a:lnSpc>
                    <a:spcPct val="100000"/>
                  </a:lnSpc>
                </a:pPr>
                <a:r>
                  <a:rPr b="0" lang="hr-HR" sz="2800" spc="-1" strike="noStrike">
                    <a:solidFill>
                      <a:srgbClr val="ffffff"/>
                    </a:solidFill>
                    <a:latin typeface="Fira Sans Extra Condensed Medium"/>
                    <a:ea typeface="Fira Sans Extra Condensed Medium"/>
                  </a:rPr>
                  <a:t>RAZINA</a:t>
                </a:r>
                <a:endParaRPr b="0" lang="hr-HR" sz="2800" spc="-1" strike="noStrike">
                  <a:latin typeface="Arial"/>
                </a:endParaRPr>
              </a:p>
            </p:txBody>
          </p:sp>
          <p:sp>
            <p:nvSpPr>
              <p:cNvPr id="446" name="CustomShape 36"/>
              <p:cNvSpPr/>
              <p:nvPr/>
            </p:nvSpPr>
            <p:spPr>
              <a:xfrm>
                <a:off x="7465320" y="1374840"/>
                <a:ext cx="2403000" cy="848160"/>
              </a:xfrm>
              <a:prstGeom prst="rect">
                <a:avLst/>
              </a:prstGeom>
              <a:noFill/>
              <a:ln w="0">
                <a:noFill/>
              </a:ln>
            </p:spPr>
            <p:style>
              <a:lnRef idx="0"/>
              <a:fillRef idx="0"/>
              <a:effectRef idx="0"/>
              <a:fontRef idx="minor"/>
            </p:style>
            <p:txBody>
              <a:bodyPr lIns="122040" rIns="122040" tIns="122040" bIns="122040" anchor="ctr">
                <a:noAutofit/>
              </a:bodyPr>
              <a:p>
                <a:pPr>
                  <a:lnSpc>
                    <a:spcPct val="100000"/>
                  </a:lnSpc>
                </a:pPr>
                <a:r>
                  <a:rPr b="0" lang="en-US" sz="2400" spc="-1" strike="noStrike">
                    <a:solidFill>
                      <a:srgbClr val="000000"/>
                    </a:solidFill>
                    <a:latin typeface="Calibri"/>
                    <a:ea typeface="Roboto"/>
                  </a:rPr>
                  <a:t>HKO razin</a:t>
                </a:r>
                <a:r>
                  <a:rPr b="0" lang="hr-HR" sz="2400" spc="-1" strike="noStrike">
                    <a:solidFill>
                      <a:srgbClr val="000000"/>
                    </a:solidFill>
                    <a:latin typeface="Calibri"/>
                    <a:ea typeface="Roboto"/>
                  </a:rPr>
                  <a:t>a </a:t>
                </a:r>
                <a:r>
                  <a:rPr b="0" lang="en-US" sz="2400" spc="-1" strike="noStrike">
                    <a:solidFill>
                      <a:srgbClr val="000000"/>
                    </a:solidFill>
                    <a:latin typeface="Calibri"/>
                    <a:ea typeface="Roboto"/>
                  </a:rPr>
                  <a:t> kvalifikacije</a:t>
                </a:r>
                <a:r>
                  <a:rPr b="0" lang="hr-HR" sz="2400" spc="-1" strike="noStrike">
                    <a:solidFill>
                      <a:srgbClr val="000000"/>
                    </a:solidFill>
                    <a:latin typeface="Calibri"/>
                    <a:ea typeface="Roboto"/>
                  </a:rPr>
                  <a:t> 1 -8</a:t>
                </a:r>
                <a:r>
                  <a:rPr b="0" lang="en-US" sz="2400" spc="-1" strike="noStrike">
                    <a:solidFill>
                      <a:srgbClr val="000000"/>
                    </a:solidFill>
                    <a:latin typeface="Calibri"/>
                    <a:ea typeface="Roboto"/>
                  </a:rPr>
                  <a:t> </a:t>
                </a:r>
                <a:endParaRPr b="0" lang="hr-HR" sz="2400" spc="-1" strike="noStrike">
                  <a:latin typeface="Arial"/>
                </a:endParaRPr>
              </a:p>
            </p:txBody>
          </p:sp>
        </p:grpSp>
        <p:grpSp>
          <p:nvGrpSpPr>
            <p:cNvPr id="447" name="Group 37"/>
            <p:cNvGrpSpPr/>
            <p:nvPr/>
          </p:nvGrpSpPr>
          <p:grpSpPr>
            <a:xfrm>
              <a:off x="5801040" y="4018320"/>
              <a:ext cx="4899600" cy="2544120"/>
              <a:chOff x="5801040" y="4018320"/>
              <a:chExt cx="4899600" cy="2544120"/>
            </a:xfrm>
          </p:grpSpPr>
          <p:sp>
            <p:nvSpPr>
              <p:cNvPr id="448" name="CustomShape 38"/>
              <p:cNvSpPr/>
              <p:nvPr/>
            </p:nvSpPr>
            <p:spPr>
              <a:xfrm>
                <a:off x="5801040" y="6213240"/>
                <a:ext cx="201960" cy="182880"/>
              </a:xfrm>
              <a:custGeom>
                <a:avLst/>
                <a:gdLst/>
                <a:ahLst/>
                <a:rect l="l" t="t" r="r" b="b"/>
                <a:pathLst>
                  <a:path w="5132" h="4704">
                    <a:moveTo>
                      <a:pt x="0" y="1"/>
                    </a:moveTo>
                    <a:lnTo>
                      <a:pt x="0" y="1"/>
                    </a:lnTo>
                    <a:cubicBezTo>
                      <a:pt x="143" y="632"/>
                      <a:pt x="5132" y="4704"/>
                      <a:pt x="5132" y="4704"/>
                    </a:cubicBezTo>
                    <a:lnTo>
                      <a:pt x="5132" y="239"/>
                    </a:lnTo>
                    <a:lnTo>
                      <a:pt x="0" y="1"/>
                    </a:lnTo>
                    <a:close/>
                  </a:path>
                </a:pathLst>
              </a:custGeom>
              <a:solidFill>
                <a:srgbClr val="c6282f"/>
              </a:solidFill>
              <a:ln w="0">
                <a:noFill/>
              </a:ln>
            </p:spPr>
            <p:style>
              <a:lnRef idx="0"/>
              <a:fillRef idx="0"/>
              <a:effectRef idx="0"/>
              <a:fontRef idx="minor"/>
            </p:style>
          </p:sp>
          <p:sp>
            <p:nvSpPr>
              <p:cNvPr id="449" name="CustomShape 39"/>
              <p:cNvSpPr/>
              <p:nvPr/>
            </p:nvSpPr>
            <p:spPr>
              <a:xfrm>
                <a:off x="6007680" y="4018320"/>
                <a:ext cx="2204280" cy="2377800"/>
              </a:xfrm>
              <a:custGeom>
                <a:avLst/>
                <a:gdLst/>
                <a:ahLst/>
                <a:rect l="l" t="t" r="r" b="b"/>
                <a:pathLst>
                  <a:path w="54853" h="59770">
                    <a:moveTo>
                      <a:pt x="1" y="0"/>
                    </a:moveTo>
                    <a:lnTo>
                      <a:pt x="1" y="59770"/>
                    </a:lnTo>
                    <a:cubicBezTo>
                      <a:pt x="24551" y="59770"/>
                      <a:pt x="45649" y="44970"/>
                      <a:pt x="54853" y="23789"/>
                    </a:cubicBezTo>
                    <a:lnTo>
                      <a:pt x="1" y="0"/>
                    </a:lnTo>
                    <a:close/>
                  </a:path>
                </a:pathLst>
              </a:custGeom>
              <a:solidFill>
                <a:srgbClr val="ec3a3b"/>
              </a:solidFill>
              <a:ln w="0">
                <a:noFill/>
              </a:ln>
            </p:spPr>
            <p:style>
              <a:lnRef idx="0"/>
              <a:fillRef idx="0"/>
              <a:effectRef idx="0"/>
              <a:fontRef idx="minor"/>
            </p:style>
            <p:txBody>
              <a:bodyPr lIns="122040" rIns="365760" tIns="609480" bIns="122040" anchor="ctr">
                <a:noAutofit/>
              </a:bodyPr>
              <a:p>
                <a:pPr algn="ctr">
                  <a:lnSpc>
                    <a:spcPct val="100000"/>
                  </a:lnSpc>
                </a:pPr>
                <a:r>
                  <a:rPr b="0" lang="hr-HR" sz="2800" spc="-1" strike="noStrike">
                    <a:solidFill>
                      <a:srgbClr val="ffffff"/>
                    </a:solidFill>
                    <a:latin typeface="Fira Sans Extra Condensed Medium"/>
                    <a:ea typeface="Fira Sans Extra Condensed Medium"/>
                  </a:rPr>
                  <a:t>KLASA</a:t>
                </a:r>
                <a:endParaRPr b="0" lang="hr-HR" sz="2800" spc="-1" strike="noStrike">
                  <a:latin typeface="Arial"/>
                </a:endParaRPr>
              </a:p>
            </p:txBody>
          </p:sp>
          <p:sp>
            <p:nvSpPr>
              <p:cNvPr id="450" name="CustomShape 40"/>
              <p:cNvSpPr/>
              <p:nvPr/>
            </p:nvSpPr>
            <p:spPr>
              <a:xfrm>
                <a:off x="7669440" y="5714280"/>
                <a:ext cx="3031200" cy="848160"/>
              </a:xfrm>
              <a:prstGeom prst="rect">
                <a:avLst/>
              </a:prstGeom>
              <a:noFill/>
              <a:ln w="0">
                <a:noFill/>
              </a:ln>
            </p:spPr>
            <p:style>
              <a:lnRef idx="0"/>
              <a:fillRef idx="0"/>
              <a:effectRef idx="0"/>
              <a:fontRef idx="minor"/>
            </p:style>
            <p:txBody>
              <a:bodyPr lIns="122040" rIns="122040" tIns="122040" bIns="122040" anchor="ctr">
                <a:noAutofit/>
              </a:bodyPr>
              <a:p>
                <a:pPr>
                  <a:lnSpc>
                    <a:spcPct val="100000"/>
                  </a:lnSpc>
                </a:pPr>
                <a:r>
                  <a:rPr b="0" lang="hr-HR" sz="2400" spc="-1" strike="noStrike">
                    <a:solidFill>
                      <a:srgbClr val="434343"/>
                    </a:solidFill>
                    <a:latin typeface="Calibri"/>
                    <a:ea typeface="Roboto"/>
                  </a:rPr>
                  <a:t>Cjelovita - djelomična</a:t>
                </a:r>
                <a:endParaRPr b="0" lang="hr-HR" sz="2400" spc="-1" strike="noStrike">
                  <a:latin typeface="Arial"/>
                </a:endParaRPr>
              </a:p>
            </p:txBody>
          </p:sp>
        </p:grpSp>
      </p:grpSp>
      <p:sp>
        <p:nvSpPr>
          <p:cNvPr id="451" name="CustomShape 41"/>
          <p:cNvSpPr/>
          <p:nvPr/>
        </p:nvSpPr>
        <p:spPr>
          <a:xfrm>
            <a:off x="838080" y="500040"/>
            <a:ext cx="10510920" cy="1320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hr-HR" sz="5400" spc="-1" strike="noStrike">
                <a:solidFill>
                  <a:srgbClr val="c00000"/>
                </a:solidFill>
                <a:latin typeface="Calibri Light"/>
                <a:ea typeface="DejaVu Sans"/>
              </a:rPr>
              <a:t>Standard kvalifikacije</a:t>
            </a:r>
            <a:endParaRPr b="0" lang="hr-HR" sz="5400" spc="-1" strike="noStrike">
              <a:latin typeface="Arial"/>
            </a:endParaRPr>
          </a:p>
        </p:txBody>
      </p:sp>
    </p:spTree>
  </p:cSld>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 2013 - 2022</Template>
  <TotalTime>9249</TotalTime>
  <Application>LibreOffice/7.0.1.2$Windows_X86_64 LibreOffice_project/7cbcfc562f6eb6708b5ff7d7397325de9e764452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2022-03-22T09:10:17Z</dcterms:created>
  <dc:creator>Lidija Novosel</dc:creator>
  <dc:description/>
  <dc:language>hr-HR</dc:language>
  <cp:lastModifiedBy/>
  <cp:lastPrinted>2024-10-01T07:05:44Z</cp:lastPrinted>
  <dcterms:modified xsi:type="dcterms:W3CDTF">2024-10-01T07:45:26Z</dcterms:modified>
  <cp:revision>169</cp:revision>
  <dc:subject/>
  <dc:title>PowerPoint prezentacija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18</vt:i4>
  </property>
  <property fmtid="{D5CDD505-2E9C-101B-9397-08002B2CF9AE}" pid="8" name="PresentationFormat">
    <vt:lpwstr>Široki zaslon</vt:lpwstr>
  </property>
  <property fmtid="{D5CDD505-2E9C-101B-9397-08002B2CF9AE}" pid="9" name="ScaleCrop">
    <vt:bool>0</vt:bool>
  </property>
  <property fmtid="{D5CDD505-2E9C-101B-9397-08002B2CF9AE}" pid="10" name="ShareDoc">
    <vt:bool>0</vt:bool>
  </property>
  <property fmtid="{D5CDD505-2E9C-101B-9397-08002B2CF9AE}" pid="11" name="Slides">
    <vt:i4>62</vt:i4>
  </property>
</Properties>
</file>