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56" r:id="rId1"/>
  </p:sldMasterIdLst>
  <p:notesMasterIdLst>
    <p:notesMasterId r:id="rId9"/>
  </p:notesMasterIdLst>
  <p:handoutMasterIdLst>
    <p:handoutMasterId r:id="rId10"/>
  </p:handoutMasterIdLst>
  <p:sldIdLst>
    <p:sldId id="356" r:id="rId2"/>
    <p:sldId id="363" r:id="rId3"/>
    <p:sldId id="371" r:id="rId4"/>
    <p:sldId id="397" r:id="rId5"/>
    <p:sldId id="410" r:id="rId6"/>
    <p:sldId id="411" r:id="rId7"/>
    <p:sldId id="369" r:id="rId8"/>
  </p:sldIdLst>
  <p:sldSz cx="9144000" cy="6858000" type="screen4x3"/>
  <p:notesSz cx="9774238" cy="6662738"/>
  <p:defaultTextStyle>
    <a:defPPr>
      <a:defRPr lang="hr-H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1111"/>
    <a:srgbClr val="1C1C1C"/>
    <a:srgbClr val="828282"/>
    <a:srgbClr val="FFFF00"/>
    <a:srgbClr val="CCFFCC"/>
    <a:srgbClr val="000099"/>
    <a:srgbClr val="00FFFF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548" autoAdjust="0"/>
    <p:restoredTop sz="92939" autoAdjust="0"/>
  </p:normalViewPr>
  <p:slideViewPr>
    <p:cSldViewPr>
      <p:cViewPr>
        <p:scale>
          <a:sx n="66" d="100"/>
          <a:sy n="66" d="100"/>
        </p:scale>
        <p:origin x="-1230" y="-7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00" d="100"/>
          <a:sy n="100" d="100"/>
        </p:scale>
        <p:origin x="-762" y="-372"/>
      </p:cViewPr>
      <p:guideLst>
        <p:guide orient="horz" pos="2099"/>
        <p:guide pos="3079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35450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35" tIns="45318" rIns="90635" bIns="45318" numCol="1" anchor="t" anchorCtr="0" compatLnSpc="1">
            <a:prstTxWarp prst="textNoShape">
              <a:avLst/>
            </a:prstTxWarp>
          </a:bodyPr>
          <a:lstStyle>
            <a:lvl1pPr defTabSz="906463">
              <a:defRPr sz="1200"/>
            </a:lvl1pPr>
          </a:lstStyle>
          <a:p>
            <a:endParaRPr lang="en-US"/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535613" y="0"/>
            <a:ext cx="4238625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35" tIns="45318" rIns="90635" bIns="45318" numCol="1" anchor="t" anchorCtr="0" compatLnSpc="1">
            <a:prstTxWarp prst="textNoShape">
              <a:avLst/>
            </a:prstTxWarp>
          </a:bodyPr>
          <a:lstStyle>
            <a:lvl1pPr algn="r" defTabSz="906463">
              <a:defRPr sz="1000" i="1"/>
            </a:lvl1pPr>
          </a:lstStyle>
          <a:p>
            <a:endParaRPr lang="sr-Latn-CS"/>
          </a:p>
        </p:txBody>
      </p:sp>
      <p:sp>
        <p:nvSpPr>
          <p:cNvPr id="1167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327775"/>
            <a:ext cx="423545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35" tIns="45318" rIns="90635" bIns="45318" numCol="1" anchor="b" anchorCtr="0" compatLnSpc="1">
            <a:prstTxWarp prst="textNoShape">
              <a:avLst/>
            </a:prstTxWarp>
          </a:bodyPr>
          <a:lstStyle>
            <a:lvl1pPr defTabSz="906463">
              <a:defRPr sz="1200"/>
            </a:lvl1pPr>
          </a:lstStyle>
          <a:p>
            <a:endParaRPr lang="en-US"/>
          </a:p>
        </p:txBody>
      </p:sp>
      <p:sp>
        <p:nvSpPr>
          <p:cNvPr id="1167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535613" y="6327775"/>
            <a:ext cx="4237037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35" tIns="45318" rIns="90635" bIns="45318" numCol="1" anchor="b" anchorCtr="0" compatLnSpc="1">
            <a:prstTxWarp prst="textNoShape">
              <a:avLst/>
            </a:prstTxWarp>
          </a:bodyPr>
          <a:lstStyle>
            <a:lvl1pPr algn="r" defTabSz="906463">
              <a:defRPr sz="1200"/>
            </a:lvl1pPr>
          </a:lstStyle>
          <a:p>
            <a:fld id="{7EC1C1D3-1BDA-4352-B80A-D4E453F66088}" type="slidenum">
              <a:rPr lang="hr-HR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35450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35" tIns="45318" rIns="90635" bIns="45318" numCol="1" anchor="t" anchorCtr="0" compatLnSpc="1">
            <a:prstTxWarp prst="textNoShape">
              <a:avLst/>
            </a:prstTxWarp>
          </a:bodyPr>
          <a:lstStyle>
            <a:lvl1pPr defTabSz="906463">
              <a:defRPr sz="1200"/>
            </a:lvl1pPr>
          </a:lstStyle>
          <a:p>
            <a:endParaRPr lang="hr-HR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535613" y="0"/>
            <a:ext cx="4237037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35" tIns="45318" rIns="90635" bIns="45318" numCol="1" anchor="t" anchorCtr="0" compatLnSpc="1">
            <a:prstTxWarp prst="textNoShape">
              <a:avLst/>
            </a:prstTxWarp>
          </a:bodyPr>
          <a:lstStyle>
            <a:lvl1pPr algn="r" defTabSz="906463">
              <a:defRPr sz="1200"/>
            </a:lvl1pPr>
          </a:lstStyle>
          <a:p>
            <a:endParaRPr lang="hr-HR"/>
          </a:p>
        </p:txBody>
      </p:sp>
      <p:sp>
        <p:nvSpPr>
          <p:cNvPr id="1013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22625" y="500063"/>
            <a:ext cx="3328988" cy="24971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13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6313" y="3163888"/>
            <a:ext cx="7821612" cy="299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35" tIns="45318" rIns="90635" bIns="453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</a:p>
        </p:txBody>
      </p:sp>
      <p:sp>
        <p:nvSpPr>
          <p:cNvPr id="1013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327775"/>
            <a:ext cx="423545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35" tIns="45318" rIns="90635" bIns="45318" numCol="1" anchor="b" anchorCtr="0" compatLnSpc="1">
            <a:prstTxWarp prst="textNoShape">
              <a:avLst/>
            </a:prstTxWarp>
          </a:bodyPr>
          <a:lstStyle>
            <a:lvl1pPr defTabSz="906463">
              <a:defRPr sz="1200"/>
            </a:lvl1pPr>
          </a:lstStyle>
          <a:p>
            <a:endParaRPr lang="hr-HR"/>
          </a:p>
        </p:txBody>
      </p:sp>
      <p:sp>
        <p:nvSpPr>
          <p:cNvPr id="1013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35613" y="6327775"/>
            <a:ext cx="4237037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35" tIns="45318" rIns="90635" bIns="45318" numCol="1" anchor="b" anchorCtr="0" compatLnSpc="1">
            <a:prstTxWarp prst="textNoShape">
              <a:avLst/>
            </a:prstTxWarp>
          </a:bodyPr>
          <a:lstStyle>
            <a:lvl1pPr algn="r" defTabSz="906463">
              <a:defRPr sz="1200"/>
            </a:lvl1pPr>
          </a:lstStyle>
          <a:p>
            <a:fld id="{D329F123-5B35-4B8A-8D99-0485E59437D1}" type="slidenum">
              <a:rPr lang="hr-HR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D4C217-248E-466D-A301-033B4F3F32CE}" type="slidenum">
              <a:rPr lang="hr-HR"/>
              <a:pPr/>
              <a:t>1</a:t>
            </a:fld>
            <a:endParaRPr lang="hr-HR"/>
          </a:p>
        </p:txBody>
      </p:sp>
      <p:sp>
        <p:nvSpPr>
          <p:cNvPr id="590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0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22BDFBD-9762-41AA-838C-D6461FB70770}" type="slidenum">
              <a:rPr lang="hr-HR"/>
              <a:pPr/>
              <a:t>2</a:t>
            </a:fld>
            <a:endParaRPr lang="hr-HR"/>
          </a:p>
        </p:txBody>
      </p:sp>
      <p:sp>
        <p:nvSpPr>
          <p:cNvPr id="591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1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072AE8C-F127-42B3-9B52-773FD71539EA}" type="slidenum">
              <a:rPr lang="hr-HR"/>
              <a:pPr/>
              <a:t>3</a:t>
            </a:fld>
            <a:endParaRPr lang="hr-HR"/>
          </a:p>
        </p:txBody>
      </p:sp>
      <p:sp>
        <p:nvSpPr>
          <p:cNvPr id="592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2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A540F6-EB80-4653-A145-F3CE95D1657B}" type="slidenum">
              <a:rPr lang="hr-HR"/>
              <a:pPr/>
              <a:t>4</a:t>
            </a:fld>
            <a:endParaRPr lang="hr-HR"/>
          </a:p>
        </p:txBody>
      </p:sp>
      <p:sp>
        <p:nvSpPr>
          <p:cNvPr id="598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8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b="1"/>
              <a:t>Dijelovi tipkovnice su:</a:t>
            </a:r>
          </a:p>
          <a:p>
            <a:pPr lvl="1">
              <a:buFont typeface="Wingdings" pitchFamily="2" charset="2"/>
              <a:buChar char="§"/>
            </a:pPr>
            <a:r>
              <a:rPr lang="hr-HR"/>
              <a:t>alfanumerički</a:t>
            </a:r>
          </a:p>
          <a:p>
            <a:pPr lvl="1">
              <a:buFont typeface="Wingdings" pitchFamily="2" charset="2"/>
              <a:buChar char="§"/>
            </a:pPr>
            <a:r>
              <a:rPr lang="hr-HR"/>
              <a:t>brojčani</a:t>
            </a:r>
          </a:p>
          <a:p>
            <a:pPr lvl="1">
              <a:buFont typeface="Wingdings" pitchFamily="2" charset="2"/>
              <a:buChar char="§"/>
            </a:pPr>
            <a:r>
              <a:rPr lang="hr-HR"/>
              <a:t>funkcijske tipke</a:t>
            </a:r>
          </a:p>
          <a:p>
            <a:pPr lvl="1">
              <a:buFont typeface="Wingdings" pitchFamily="2" charset="2"/>
              <a:buChar char="§"/>
            </a:pPr>
            <a:r>
              <a:rPr lang="hr-HR"/>
              <a:t>tipke za pomake</a:t>
            </a:r>
          </a:p>
          <a:p>
            <a:endParaRPr lang="hr-H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B85EDCF-6B2E-4DB9-9912-090216664B36}" type="slidenum">
              <a:rPr lang="hr-HR"/>
              <a:pPr/>
              <a:t>5</a:t>
            </a:fld>
            <a:endParaRPr lang="hr-HR"/>
          </a:p>
        </p:txBody>
      </p:sp>
      <p:sp>
        <p:nvSpPr>
          <p:cNvPr id="621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1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119351-F331-4EDD-9568-4DD199CF2D23}" type="slidenum">
              <a:rPr lang="hr-HR"/>
              <a:pPr/>
              <a:t>6</a:t>
            </a:fld>
            <a:endParaRPr lang="hr-HR"/>
          </a:p>
        </p:txBody>
      </p:sp>
      <p:sp>
        <p:nvSpPr>
          <p:cNvPr id="65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C1F70CA-7E93-40DB-82FC-80263DC050CE}" type="slidenum">
              <a:rPr lang="hr-HR"/>
              <a:pPr/>
              <a:t>7</a:t>
            </a:fld>
            <a:endParaRPr lang="hr-HR"/>
          </a:p>
        </p:txBody>
      </p:sp>
      <p:sp>
        <p:nvSpPr>
          <p:cNvPr id="66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5A86E6-7264-451E-AA09-94A673100BCD}" type="datetime1">
              <a:rPr lang="en-US"/>
              <a:pPr/>
              <a:t>4/7/2009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r-HR"/>
              <a:t>Osnove ICT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BD27F-72E2-4939-9FF6-B8E47B8D059F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615F19F-4CD4-4214-B3D5-CC3FBC0E5F64}" type="datetime1">
              <a:rPr lang="en-US"/>
              <a:pPr/>
              <a:t>4/7/2009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r-HR"/>
              <a:t>Osnove ICT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285C53-4E9F-437D-A395-1D17150048BE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DBE06B-54B0-4089-AB3A-B2EC444F8128}" type="datetime1">
              <a:rPr lang="en-US"/>
              <a:pPr/>
              <a:t>4/7/2009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r-HR"/>
              <a:t>Osnove ICT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806650-308E-4AD1-8705-EC368B498F7F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83E2D1E-2CDD-41D1-A880-1C02E3BD722D}" type="datetime1">
              <a:rPr lang="en-US"/>
              <a:pPr/>
              <a:t>4/7/2009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hr-HR"/>
              <a:t>Osnove ICT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C6F3D6E-0775-4CF9-94E0-4E7776A097AD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3913FB3-CAD1-471F-9A9A-0A1DC92462C8}" type="datetime1">
              <a:rPr lang="en-US"/>
              <a:pPr/>
              <a:t>4/7/2009</a:t>
            </a:fld>
            <a:endParaRPr lang="hr-HR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hr-HR"/>
              <a:t>Osnove ICT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6BD1CF0-75EE-4804-B981-79F9811E0DEE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9B5F1A-CD04-4FBF-91E3-4C05052DB93C}" type="datetime1">
              <a:rPr lang="en-US"/>
              <a:pPr/>
              <a:t>4/7/2009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r-HR"/>
              <a:t>Osnove ICT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3750C7-5A38-41DF-B061-6C979C35EA43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A1D73CD-19EA-4154-A8B2-8636789F9F50}" type="datetime1">
              <a:rPr lang="en-US"/>
              <a:pPr/>
              <a:t>4/7/2009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r-HR"/>
              <a:t>Osnove ICT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813A51-4063-44D2-8B56-8A74D75DC550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D80359-6899-4E6B-AC13-8CCB84AD4884}" type="datetime1">
              <a:rPr lang="en-US"/>
              <a:pPr/>
              <a:t>4/7/2009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r-HR"/>
              <a:t>Osnove ICT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A8AC72-04C8-43FA-B4D4-04A6FFEBFE41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87D026-3A63-40B8-A272-00E104FD25D9}" type="datetime1">
              <a:rPr lang="en-US"/>
              <a:pPr/>
              <a:t>4/7/2009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r-HR"/>
              <a:t>Osnove ICT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F7E388-ACA8-4EDF-A7B6-49522AE62CE7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4B973E-232D-4DA8-B79C-AEDEC6C6E192}" type="datetime1">
              <a:rPr lang="en-US"/>
              <a:pPr/>
              <a:t>4/7/2009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r-HR"/>
              <a:t>Osnove ICT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96200B-0192-4503-9313-969BF3DF9176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A244EB-176B-485D-9F30-019ED1A5C0ED}" type="datetime1">
              <a:rPr lang="en-US"/>
              <a:pPr/>
              <a:t>4/7/2009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r-HR"/>
              <a:t>Osnove ICT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97F2CD-95B5-4F32-9BD8-922BA465FA0A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1938D81-0988-4AFE-BA23-582A35BCCD61}" type="datetime1">
              <a:rPr lang="en-US"/>
              <a:pPr/>
              <a:t>4/7/2009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r-HR"/>
              <a:t>Osnove ICT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185847-3179-49B5-8CC4-EF79F99C3A68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A954AAD-081F-4BD0-BE4B-B7D3FC3EFC26}" type="datetime1">
              <a:rPr lang="en-US"/>
              <a:pPr/>
              <a:t>4/7/2009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r-HR"/>
              <a:t>Osnove ICT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61BC11-3CB8-407A-9451-A54C8764D071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1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r-HR" smtClean="0"/>
              <a:t>Kliknite da biste uredili stil naslova matrice</a:t>
            </a:r>
          </a:p>
        </p:txBody>
      </p:sp>
      <p:sp>
        <p:nvSpPr>
          <p:cNvPr id="6901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</a:p>
        </p:txBody>
      </p:sp>
      <p:sp>
        <p:nvSpPr>
          <p:cNvPr id="6901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C99C215F-FA16-488A-877F-CA0AEAEB8142}" type="datetime1">
              <a:rPr lang="en-US"/>
              <a:pPr/>
              <a:t>4/7/2009</a:t>
            </a:fld>
            <a:endParaRPr lang="hr-HR"/>
          </a:p>
        </p:txBody>
      </p:sp>
      <p:sp>
        <p:nvSpPr>
          <p:cNvPr id="6901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hr-HR"/>
              <a:t>Osnove ICT</a:t>
            </a:r>
          </a:p>
        </p:txBody>
      </p:sp>
      <p:sp>
        <p:nvSpPr>
          <p:cNvPr id="6901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4E3FB27-6AFF-4C4D-B0D5-3824AA14DA5F}" type="slidenum">
              <a:rPr lang="hr-HR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  <p:sldLayoutId id="2147483769" r:id="rId13"/>
  </p:sldLayoutIdLst>
  <p:transition>
    <p:fade/>
  </p:transition>
  <p:timing>
    <p:tnLst>
      <p:par>
        <p:cTn id="1" dur="indefinite" restart="never" nodeType="tmRoot"/>
      </p:par>
    </p:tnLst>
  </p:timing>
  <p:hf hdr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1196975"/>
            <a:ext cx="8497888" cy="1470025"/>
          </a:xfrm>
        </p:spPr>
        <p:txBody>
          <a:bodyPr/>
          <a:lstStyle/>
          <a:p>
            <a:r>
              <a:rPr lang="hr-HR" b="1" dirty="0"/>
              <a:t/>
            </a:r>
            <a:br>
              <a:rPr lang="hr-HR" b="1" dirty="0"/>
            </a:br>
            <a:r>
              <a:rPr lang="hr-HR" sz="1000" b="1" dirty="0">
                <a:latin typeface="Arial" pitchFamily="34" charset="0"/>
              </a:rPr>
              <a:t>Osnovni pojmovi ICT-a</a:t>
            </a:r>
          </a:p>
        </p:txBody>
      </p:sp>
      <p:sp>
        <p:nvSpPr>
          <p:cNvPr id="325637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hr-HR" sz="800" dirty="0">
                <a:latin typeface="Arial" pitchFamily="34" charset="0"/>
              </a:rPr>
              <a:t>Predavač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BF970-5829-4995-8797-D01B46027248}" type="datetime1">
              <a:rPr lang="en-US"/>
              <a:pPr/>
              <a:t>4/7/2009</a:t>
            </a:fld>
            <a:endParaRPr lang="hr-H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Osnove ICT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8D178-FDB9-47BB-A4B2-99803CA95FEA}" type="slidenum">
              <a:rPr lang="hr-HR"/>
              <a:pPr/>
              <a:t>2</a:t>
            </a:fld>
            <a:endParaRPr lang="hr-HR"/>
          </a:p>
        </p:txBody>
      </p:sp>
      <p:sp>
        <p:nvSpPr>
          <p:cNvPr id="36557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539750" y="1628775"/>
            <a:ext cx="7742238" cy="3960813"/>
          </a:xfrm>
        </p:spPr>
        <p:txBody>
          <a:bodyPr/>
          <a:lstStyle/>
          <a:p>
            <a:pPr>
              <a:buFontTx/>
              <a:buNone/>
            </a:pPr>
            <a:r>
              <a:rPr lang="hr-HR" dirty="0">
                <a:latin typeface="Bauhaus 93" pitchFamily="82" charset="0"/>
              </a:rPr>
              <a:t>Hardver – fizičke komponente računala</a:t>
            </a:r>
          </a:p>
          <a:p>
            <a:pPr>
              <a:buFontTx/>
              <a:buNone/>
            </a:pPr>
            <a:r>
              <a:rPr lang="hr-HR" dirty="0">
                <a:latin typeface="Bauhaus 93" pitchFamily="82" charset="0"/>
              </a:rPr>
              <a:t>Softver – program(i) koji predstavlja skup naredbi “razumljivih” računalu koje mu omogućavaju rad.</a:t>
            </a:r>
          </a:p>
          <a:p>
            <a:pPr>
              <a:buFontTx/>
              <a:buNone/>
            </a:pPr>
            <a:r>
              <a:rPr lang="hr-HR" dirty="0">
                <a:latin typeface="Bauhaus 93" pitchFamily="82" charset="0"/>
              </a:rPr>
              <a:t>Informatičke tehnologije (IT) – uporaba računala za izradu i obradu podataka.</a:t>
            </a:r>
          </a:p>
        </p:txBody>
      </p:sp>
      <p:sp>
        <p:nvSpPr>
          <p:cNvPr id="365577" name="Rectangle 9"/>
          <p:cNvSpPr>
            <a:spLocks noGrp="1" noChangeArrowheads="1"/>
          </p:cNvSpPr>
          <p:nvPr>
            <p:ph type="title"/>
          </p:nvPr>
        </p:nvSpPr>
        <p:spPr>
          <a:xfrm>
            <a:off x="395288" y="476250"/>
            <a:ext cx="8229600" cy="1143000"/>
          </a:xfrm>
        </p:spPr>
        <p:txBody>
          <a:bodyPr/>
          <a:lstStyle/>
          <a:p>
            <a:r>
              <a:rPr lang="hr-HR" dirty="0">
                <a:latin typeface="Arial" pitchFamily="34" charset="0"/>
              </a:rPr>
              <a:t>Osnovni pojmovi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B336A-4296-4581-B5C9-7D96AC5FC899}" type="datetime1">
              <a:rPr lang="en-US"/>
              <a:pPr/>
              <a:t>4/7/2009</a:t>
            </a:fld>
            <a:endParaRPr lang="hr-HR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Osnove ICT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FBE42-E543-4605-BB47-B7E090B36A75}" type="slidenum">
              <a:rPr lang="hr-HR"/>
              <a:pPr/>
              <a:t>3</a:t>
            </a:fld>
            <a:endParaRPr lang="hr-HR"/>
          </a:p>
        </p:txBody>
      </p:sp>
      <p:sp>
        <p:nvSpPr>
          <p:cNvPr id="486448" name="Rectangle 4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z="4000" dirty="0">
                <a:latin typeface="Arial" pitchFamily="34" charset="0"/>
              </a:rPr>
              <a:t>Vrste</a:t>
            </a:r>
            <a:r>
              <a:rPr lang="hr-HR" sz="4000" b="1" dirty="0">
                <a:latin typeface="Arial" pitchFamily="34" charset="0"/>
              </a:rPr>
              <a:t> </a:t>
            </a:r>
            <a:r>
              <a:rPr lang="hr-HR" sz="4000" dirty="0">
                <a:latin typeface="Arial" pitchFamily="34" charset="0"/>
              </a:rPr>
              <a:t>računala</a:t>
            </a:r>
            <a:endParaRPr lang="hr-HR" sz="4000" b="1" dirty="0">
              <a:latin typeface="Arial" pitchFamily="34" charset="0"/>
            </a:endParaRPr>
          </a:p>
        </p:txBody>
      </p:sp>
      <p:sp>
        <p:nvSpPr>
          <p:cNvPr id="48640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hr-HR" sz="2800" dirty="0" err="1">
                <a:latin typeface="Bauhaus 93" pitchFamily="82" charset="0"/>
              </a:rPr>
              <a:t>Mainframe</a:t>
            </a:r>
            <a:r>
              <a:rPr lang="hr-HR" sz="2800" dirty="0">
                <a:latin typeface="Bauhaus 93" pitchFamily="82" charset="0"/>
              </a:rPr>
              <a:t> računala</a:t>
            </a:r>
          </a:p>
          <a:p>
            <a:pPr>
              <a:buFontTx/>
              <a:buNone/>
            </a:pPr>
            <a:r>
              <a:rPr lang="hr-HR" sz="2800" dirty="0">
                <a:latin typeface="Bauhaus 93" pitchFamily="82" charset="0"/>
              </a:rPr>
              <a:t>Osobna računala</a:t>
            </a:r>
          </a:p>
          <a:p>
            <a:pPr>
              <a:buFontTx/>
              <a:buNone/>
            </a:pPr>
            <a:r>
              <a:rPr lang="hr-HR" sz="2800" dirty="0">
                <a:latin typeface="Bauhaus 93" pitchFamily="82" charset="0"/>
              </a:rPr>
              <a:t>Mrežna računala</a:t>
            </a:r>
          </a:p>
          <a:p>
            <a:pPr>
              <a:buFontTx/>
              <a:buNone/>
            </a:pPr>
            <a:r>
              <a:rPr lang="hr-HR" sz="2800" dirty="0">
                <a:latin typeface="Bauhaus 93" pitchFamily="82" charset="0"/>
              </a:rPr>
              <a:t>Prijenosnici</a:t>
            </a:r>
          </a:p>
          <a:p>
            <a:pPr>
              <a:buFontTx/>
              <a:buNone/>
            </a:pPr>
            <a:r>
              <a:rPr lang="hr-HR" sz="2800" dirty="0">
                <a:latin typeface="Bauhaus 93" pitchFamily="82" charset="0"/>
              </a:rPr>
              <a:t>Ručna računala</a:t>
            </a:r>
            <a:r>
              <a:rPr lang="hr-HR" sz="2800" dirty="0">
                <a:latin typeface="Arial" pitchFamily="34" charset="0"/>
              </a:rPr>
              <a:t/>
            </a:r>
            <a:br>
              <a:rPr lang="hr-HR" sz="2800" dirty="0">
                <a:latin typeface="Arial" pitchFamily="34" charset="0"/>
              </a:rPr>
            </a:br>
            <a:endParaRPr lang="hr-HR" sz="2800" dirty="0">
              <a:latin typeface="Arial" pitchFamily="34" charset="0"/>
            </a:endParaRPr>
          </a:p>
        </p:txBody>
      </p:sp>
      <p:sp>
        <p:nvSpPr>
          <p:cNvPr id="486439" name="Text Box 39"/>
          <p:cNvSpPr txBox="1">
            <a:spLocks noChangeArrowheads="1"/>
          </p:cNvSpPr>
          <p:nvPr/>
        </p:nvSpPr>
        <p:spPr bwMode="auto">
          <a:xfrm>
            <a:off x="5775325" y="1479550"/>
            <a:ext cx="2397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sr-Latn-CS" sz="2000"/>
          </a:p>
        </p:txBody>
      </p:sp>
      <p:sp>
        <p:nvSpPr>
          <p:cNvPr id="486454" name="Rectangle 5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endParaRPr lang="sr-Latn-CS" sz="280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D956C-E37A-4362-BC70-D63A06284CEA}" type="datetime1">
              <a:rPr lang="en-US"/>
              <a:pPr/>
              <a:t>4/7/2009</a:t>
            </a:fld>
            <a:endParaRPr lang="hr-HR"/>
          </a:p>
        </p:txBody>
      </p:sp>
      <p:sp>
        <p:nvSpPr>
          <p:cNvPr id="8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Osnove ICT</a:t>
            </a: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5D7F9-A287-4BE2-BA9C-68058D3F2082}" type="slidenum">
              <a:rPr lang="hr-HR"/>
              <a:pPr/>
              <a:t>4</a:t>
            </a:fld>
            <a:endParaRPr lang="hr-HR"/>
          </a:p>
        </p:txBody>
      </p:sp>
      <p:sp>
        <p:nvSpPr>
          <p:cNvPr id="578574" name="Rectangle 14"/>
          <p:cNvSpPr>
            <a:spLocks noGrp="1" noChangeArrowheads="1"/>
          </p:cNvSpPr>
          <p:nvPr>
            <p:ph type="title"/>
          </p:nvPr>
        </p:nvSpPr>
        <p:spPr>
          <a:xfrm>
            <a:off x="3522663" y="0"/>
            <a:ext cx="5621337" cy="633412"/>
          </a:xfrm>
          <a:noFill/>
          <a:ln/>
        </p:spPr>
        <p:txBody>
          <a:bodyPr/>
          <a:lstStyle/>
          <a:p>
            <a:r>
              <a:rPr lang="hr-HR" dirty="0"/>
              <a:t>Ulazni uređaji</a:t>
            </a:r>
          </a:p>
        </p:txBody>
      </p:sp>
      <p:sp>
        <p:nvSpPr>
          <p:cNvPr id="57856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714348" y="1571612"/>
            <a:ext cx="3857652" cy="3671888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hr-HR" sz="2800" dirty="0"/>
          </a:p>
          <a:p>
            <a:pPr>
              <a:buFontTx/>
              <a:buNone/>
            </a:pPr>
            <a:r>
              <a:rPr lang="hr-HR" sz="2800" dirty="0"/>
              <a:t>Miš</a:t>
            </a:r>
          </a:p>
          <a:p>
            <a:pPr>
              <a:buFontTx/>
              <a:buNone/>
            </a:pPr>
            <a:r>
              <a:rPr lang="hr-HR" sz="2800" dirty="0"/>
              <a:t>Tipkovnica</a:t>
            </a:r>
          </a:p>
          <a:p>
            <a:pPr>
              <a:buFontTx/>
              <a:buNone/>
            </a:pPr>
            <a:r>
              <a:rPr lang="hr-HR" sz="2800" dirty="0" err="1"/>
              <a:t>Touchpad</a:t>
            </a:r>
            <a:endParaRPr lang="hr-HR" sz="2800" dirty="0"/>
          </a:p>
          <a:p>
            <a:pPr>
              <a:buFontTx/>
              <a:buNone/>
            </a:pPr>
            <a:r>
              <a:rPr lang="hr-HR" sz="2800" dirty="0"/>
              <a:t>Skener</a:t>
            </a:r>
          </a:p>
          <a:p>
            <a:pPr>
              <a:buFontTx/>
              <a:buNone/>
            </a:pPr>
            <a:r>
              <a:rPr lang="hr-HR" sz="2800" dirty="0"/>
              <a:t>Mikrofon</a:t>
            </a:r>
          </a:p>
          <a:p>
            <a:pPr>
              <a:buFont typeface="Wingdings" pitchFamily="2" charset="2"/>
              <a:buNone/>
            </a:pPr>
            <a:endParaRPr lang="hr-HR" sz="2800" dirty="0"/>
          </a:p>
        </p:txBody>
      </p:sp>
      <p:pic>
        <p:nvPicPr>
          <p:cNvPr id="578569" name="Picture 9" descr="miš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659563" y="1557338"/>
            <a:ext cx="1620837" cy="960437"/>
          </a:xfrm>
          <a:noFill/>
          <a:ln/>
        </p:spPr>
      </p:pic>
      <p:pic>
        <p:nvPicPr>
          <p:cNvPr id="578573" name="Picture 13" descr="tipkovnica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9700" y="2636838"/>
            <a:ext cx="2463800" cy="1587500"/>
          </a:xfrm>
          <a:prstGeom prst="rect">
            <a:avLst/>
          </a:prstGeom>
          <a:noFill/>
        </p:spPr>
      </p:pic>
      <p:pic>
        <p:nvPicPr>
          <p:cNvPr id="578581" name="Picture 21" descr="touchpad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/>
          <a:srcRect l="3194" t="16182" r="7910" b="11394"/>
          <a:stretch>
            <a:fillRect/>
          </a:stretch>
        </p:blipFill>
        <p:spPr>
          <a:xfrm>
            <a:off x="6291263" y="4284663"/>
            <a:ext cx="2098675" cy="1582737"/>
          </a:xfrm>
          <a:noFill/>
          <a:ln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D0973-26E4-4FC8-A567-34DEB8CB15E1}" type="datetime1">
              <a:rPr lang="en-US"/>
              <a:pPr/>
              <a:t>4/7/2009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Osnove ICT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A93B-BD1B-47F2-BB56-95859E33F172}" type="slidenum">
              <a:rPr lang="hr-HR"/>
              <a:pPr/>
              <a:t>5</a:t>
            </a:fld>
            <a:endParaRPr lang="hr-HR"/>
          </a:p>
        </p:txBody>
      </p:sp>
      <p:sp>
        <p:nvSpPr>
          <p:cNvPr id="620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Primjena računala</a:t>
            </a:r>
          </a:p>
        </p:txBody>
      </p:sp>
      <p:sp>
        <p:nvSpPr>
          <p:cNvPr id="620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hr-HR"/>
              <a:t>Poslovna primjena računala</a:t>
            </a:r>
            <a:br>
              <a:rPr lang="hr-HR"/>
            </a:br>
            <a:r>
              <a:rPr lang="hr-HR"/>
              <a:t>Primjena računala za potrebe vlade</a:t>
            </a:r>
            <a:br>
              <a:rPr lang="hr-HR"/>
            </a:br>
            <a:r>
              <a:rPr lang="hr-HR"/>
              <a:t>Uporaba u bolnicama i zdravstvu</a:t>
            </a:r>
            <a:br>
              <a:rPr lang="hr-HR"/>
            </a:br>
            <a:r>
              <a:rPr lang="hr-HR"/>
              <a:t>Uporaba u obrazovanju</a:t>
            </a:r>
          </a:p>
          <a:p>
            <a:pPr>
              <a:buFontTx/>
              <a:buNone/>
            </a:pPr>
            <a:endParaRPr lang="hr-HR"/>
          </a:p>
          <a:p>
            <a:pPr>
              <a:buFont typeface="Wingdings" pitchFamily="2" charset="2"/>
              <a:buBlip>
                <a:blip r:embed="rId3"/>
              </a:buBlip>
            </a:pPr>
            <a:endParaRPr lang="hr-HR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122FE-5003-4C58-8737-D818E385AB91}" type="datetime1">
              <a:rPr lang="en-US"/>
              <a:pPr/>
              <a:t>4/7/2009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Osnove ICT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8C59F-8B26-4F90-8F6B-11CEB833E434}" type="slidenum">
              <a:rPr lang="hr-HR"/>
              <a:pPr/>
              <a:t>6</a:t>
            </a:fld>
            <a:endParaRPr lang="hr-HR"/>
          </a:p>
        </p:txBody>
      </p:sp>
      <p:sp>
        <p:nvSpPr>
          <p:cNvPr id="632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Rad na daljinu</a:t>
            </a:r>
          </a:p>
        </p:txBody>
      </p:sp>
      <p:sp>
        <p:nvSpPr>
          <p:cNvPr id="6328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341438"/>
            <a:ext cx="7924800" cy="4752975"/>
          </a:xfrm>
        </p:spPr>
        <p:txBody>
          <a:bodyPr/>
          <a:lstStyle/>
          <a:p>
            <a:pPr>
              <a:buFontTx/>
              <a:buNone/>
            </a:pPr>
            <a:r>
              <a:rPr lang="hr-HR" sz="1800"/>
              <a:t>Zaposlenici rade kod kuće povezani s tvrtkom pomoću računale mreže</a:t>
            </a:r>
          </a:p>
          <a:p>
            <a:pPr>
              <a:buFontTx/>
              <a:buNone/>
            </a:pPr>
            <a:r>
              <a:rPr lang="hr-HR" sz="1800"/>
              <a:t>Prednosti:</a:t>
            </a:r>
          </a:p>
          <a:p>
            <a:pPr>
              <a:buFontTx/>
              <a:buNone/>
            </a:pPr>
            <a:r>
              <a:rPr lang="hr-HR" sz="1800"/>
              <a:t>smanjeno vrijeme putovanja</a:t>
            </a:r>
          </a:p>
          <a:p>
            <a:pPr>
              <a:buFontTx/>
              <a:buNone/>
            </a:pPr>
            <a:r>
              <a:rPr lang="hr-HR" sz="1800"/>
              <a:t>prilagodljivo radno vrijeme,</a:t>
            </a:r>
          </a:p>
          <a:p>
            <a:pPr>
              <a:buFontTx/>
              <a:buNone/>
            </a:pPr>
            <a:r>
              <a:rPr lang="hr-HR" sz="1800"/>
              <a:t>smanjeni zahtjevi za prostorom u samoj tvrtci</a:t>
            </a:r>
          </a:p>
          <a:p>
            <a:pPr>
              <a:buFontTx/>
              <a:buNone/>
            </a:pPr>
            <a:r>
              <a:rPr lang="hr-HR" sz="1800"/>
              <a:t>Nedostaci:</a:t>
            </a:r>
          </a:p>
          <a:p>
            <a:pPr>
              <a:buFontTx/>
              <a:buNone/>
            </a:pPr>
            <a:r>
              <a:rPr lang="hr-HR" sz="1800"/>
              <a:t>izostanak ljudskog kontakta</a:t>
            </a:r>
          </a:p>
          <a:p>
            <a:pPr>
              <a:buFontTx/>
              <a:buNone/>
            </a:pPr>
            <a:r>
              <a:rPr lang="hr-HR" sz="1800"/>
              <a:t>izostanak timskog rada</a:t>
            </a:r>
          </a:p>
          <a:p>
            <a:pPr>
              <a:buFontTx/>
              <a:buNone/>
            </a:pPr>
            <a:r>
              <a:rPr lang="hr-HR" sz="1800"/>
              <a:t>izostanak samodiscipline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7B186-CAB4-4F12-B4A2-C14D33440A0E}" type="datetime1">
              <a:rPr lang="en-US"/>
              <a:pPr/>
              <a:t>4/7/2009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Osnove ICT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8D590-B5F3-4CE1-80C9-7FE59FDE76E3}" type="slidenum">
              <a:rPr lang="hr-HR"/>
              <a:pPr/>
              <a:t>7</a:t>
            </a:fld>
            <a:endParaRPr lang="hr-HR"/>
          </a:p>
        </p:txBody>
      </p:sp>
      <p:sp>
        <p:nvSpPr>
          <p:cNvPr id="484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sigurnost</a:t>
            </a:r>
            <a:endParaRPr lang="hr-HR" dirty="0"/>
          </a:p>
        </p:txBody>
      </p:sp>
      <p:sp>
        <p:nvSpPr>
          <p:cNvPr id="484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hr-HR" sz="2400" dirty="0" smtClean="0"/>
              <a:t>zAŠTITA PODATAKA</a:t>
            </a:r>
          </a:p>
          <a:p>
            <a:pPr lvl="1">
              <a:buFont typeface="Wingdings" pitchFamily="2" charset="2"/>
              <a:buNone/>
            </a:pPr>
            <a:r>
              <a:rPr lang="hr-HR" sz="2400" dirty="0" smtClean="0"/>
              <a:t>Određivanje I Zaštita Tajnosti Podataka,</a:t>
            </a:r>
          </a:p>
          <a:p>
            <a:pPr lvl="1">
              <a:buFont typeface="Wingdings" pitchFamily="2" charset="2"/>
              <a:buNone/>
            </a:pPr>
            <a:r>
              <a:rPr lang="hr-HR" sz="2400" dirty="0" smtClean="0"/>
              <a:t>Kontrola Pristupa Podacima,</a:t>
            </a:r>
          </a:p>
          <a:p>
            <a:pPr lvl="1">
              <a:buFont typeface="Wingdings" pitchFamily="2" charset="2"/>
              <a:buNone/>
            </a:pPr>
            <a:r>
              <a:rPr lang="hr-HR" sz="2400" dirty="0" smtClean="0"/>
              <a:t>Sigurnosne Kopije Podataka,</a:t>
            </a:r>
          </a:p>
          <a:p>
            <a:pPr lvl="1">
              <a:buFont typeface="Wingdings" pitchFamily="2" charset="2"/>
              <a:buNone/>
            </a:pPr>
            <a:r>
              <a:rPr lang="hr-HR" sz="2400" dirty="0" smtClean="0"/>
              <a:t>Zaštita Sustava Od Neovlaštenog Pristupa,</a:t>
            </a:r>
          </a:p>
          <a:p>
            <a:pPr lvl="1">
              <a:buFont typeface="Wingdings" pitchFamily="2" charset="2"/>
              <a:buNone/>
            </a:pPr>
            <a:r>
              <a:rPr lang="hr-HR" sz="2400" dirty="0" smtClean="0"/>
              <a:t>SUSTAV ZAŠTITNIH LOZINKI,</a:t>
            </a:r>
          </a:p>
          <a:p>
            <a:pPr lvl="1">
              <a:buFont typeface="Wingdings" pitchFamily="2" charset="2"/>
              <a:buNone/>
            </a:pPr>
            <a:r>
              <a:rPr lang="hr-HR" sz="2400" dirty="0" smtClean="0"/>
              <a:t>ZAŠTITA OD VIRUSA,</a:t>
            </a:r>
          </a:p>
          <a:p>
            <a:pPr lvl="1">
              <a:buFont typeface="Wingdings" pitchFamily="2" charset="2"/>
              <a:buNone/>
            </a:pPr>
            <a:r>
              <a:rPr lang="hr-HR" sz="2400" dirty="0" smtClean="0"/>
              <a:t>ZAŠTITA OD TEHNIČKIH GREŠAKA, KVAROVA I INCIDENATA.</a:t>
            </a:r>
            <a:endParaRPr lang="hr-HR" sz="2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Zadani dizajn">
  <a:themeElements>
    <a:clrScheme name="Zadani dizaj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Zadani dizaj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hr-H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hr-H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Zadani dizaj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Zadani dizaj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Zadani dizaj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Zadani dizaj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Zadani dizaj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Zadani dizaj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Zadani dizaj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Zadani dizaj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Zadani dizaj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Zadani dizaj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Zadani dizaj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Zadani dizaj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8585</TotalTime>
  <Words>183</Words>
  <Application>Microsoft PowerPoint</Application>
  <PresentationFormat>On-screen Show (4:3)</PresentationFormat>
  <Paragraphs>70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Zadani dizajn</vt:lpstr>
      <vt:lpstr> Osnovni pojmovi ICT-a</vt:lpstr>
      <vt:lpstr>Osnovni pojmovi</vt:lpstr>
      <vt:lpstr>Vrste računala</vt:lpstr>
      <vt:lpstr>Ulazni uređaji</vt:lpstr>
      <vt:lpstr>Primjena računala</vt:lpstr>
      <vt:lpstr>Rad na daljinu</vt:lpstr>
      <vt:lpstr>sigurnost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Osnovni pojmovi informatičke tehnologije</dc:title>
  <dc:creator>Silvija Jurak</dc:creator>
  <cp:lastModifiedBy>silvija.jurak</cp:lastModifiedBy>
  <cp:revision>328</cp:revision>
  <dcterms:created xsi:type="dcterms:W3CDTF">2002-09-03T13:56:25Z</dcterms:created>
  <dcterms:modified xsi:type="dcterms:W3CDTF">2009-04-07T09:08:44Z</dcterms:modified>
</cp:coreProperties>
</file>