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Masters/slideMaster17.xml" ContentType="application/vnd.openxmlformats-officedocument.presentationml.slideMaster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notesSlides/notesSlide16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theme/theme14.xml" ContentType="application/vnd.openxmlformats-officedocument.them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10.xml" ContentType="application/vnd.openxmlformats-officedocument.theme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theme/theme4.xml" ContentType="application/vnd.openxmlformats-officedocument.them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17.xml" ContentType="application/vnd.openxmlformats-officedocument.theme+xml"/>
  <Override PartName="/ppt/notesSlides/notesSlide1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64" r:id="rId5"/>
    <p:sldMasterId id="2147483666" r:id="rId6"/>
    <p:sldMasterId id="2147483668" r:id="rId7"/>
    <p:sldMasterId id="2147483670" r:id="rId8"/>
    <p:sldMasterId id="2147483672" r:id="rId9"/>
    <p:sldMasterId id="2147483674" r:id="rId10"/>
    <p:sldMasterId id="2147483676" r:id="rId11"/>
    <p:sldMasterId id="2147483678" r:id="rId12"/>
    <p:sldMasterId id="2147483680" r:id="rId13"/>
    <p:sldMasterId id="2147483682" r:id="rId14"/>
    <p:sldMasterId id="2147483684" r:id="rId15"/>
    <p:sldMasterId id="2147483686" r:id="rId16"/>
    <p:sldMasterId id="2147483688" r:id="rId17"/>
    <p:sldMasterId id="2147483690" r:id="rId18"/>
    <p:sldMasterId id="2147483692" r:id="rId19"/>
    <p:sldMasterId id="2147483694" r:id="rId20"/>
  </p:sldMasterIdLst>
  <p:notesMasterIdLst>
    <p:notesMasterId r:id="rId38"/>
  </p:notesMasterIdLst>
  <p:sldIdLst>
    <p:sldId id="273" r:id="rId21"/>
    <p:sldId id="258" r:id="rId22"/>
    <p:sldId id="259" r:id="rId23"/>
    <p:sldId id="260" r:id="rId24"/>
    <p:sldId id="261" r:id="rId25"/>
    <p:sldId id="262" r:id="rId26"/>
    <p:sldId id="263" r:id="rId27"/>
    <p:sldId id="264" r:id="rId28"/>
    <p:sldId id="265" r:id="rId29"/>
    <p:sldId id="266" r:id="rId30"/>
    <p:sldId id="267" r:id="rId31"/>
    <p:sldId id="268" r:id="rId32"/>
    <p:sldId id="269" r:id="rId33"/>
    <p:sldId id="270" r:id="rId34"/>
    <p:sldId id="271" r:id="rId35"/>
    <p:sldId id="272" r:id="rId36"/>
    <p:sldId id="257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28" autoAdjust="0"/>
    <p:restoredTop sz="83374" autoAdjust="0"/>
  </p:normalViewPr>
  <p:slideViewPr>
    <p:cSldViewPr showGuides="1">
      <p:cViewPr varScale="1">
        <p:scale>
          <a:sx n="87" d="100"/>
          <a:sy n="87" d="100"/>
        </p:scale>
        <p:origin x="-58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6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.xml"/><Relationship Id="rId34" Type="http://schemas.openxmlformats.org/officeDocument/2006/relationships/slide" Target="slides/slide14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5.xml"/><Relationship Id="rId33" Type="http://schemas.openxmlformats.org/officeDocument/2006/relationships/slide" Target="slides/slide13.xml"/><Relationship Id="rId3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Master" Target="slideMasters/slideMaster17.xml"/><Relationship Id="rId29" Type="http://schemas.openxmlformats.org/officeDocument/2006/relationships/slide" Target="slides/slide9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4.xml"/><Relationship Id="rId32" Type="http://schemas.openxmlformats.org/officeDocument/2006/relationships/slide" Target="slides/slide12.xml"/><Relationship Id="rId37" Type="http://schemas.openxmlformats.org/officeDocument/2006/relationships/slide" Target="slides/slide17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openxmlformats.org/officeDocument/2006/relationships/slide" Target="slides/slide16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slide" Target="slides/slide1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30" Type="http://schemas.openxmlformats.org/officeDocument/2006/relationships/slide" Target="slides/slide10.xml"/><Relationship Id="rId35" Type="http://schemas.openxmlformats.org/officeDocument/2006/relationships/slide" Target="slides/slide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BF77A4-95C4-49A7-B18D-D234C078783D}" type="datetimeFigureOut">
              <a:rPr lang="en-US" smtClean="0"/>
              <a:pPr/>
              <a:t>2/24/2009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F40DFA-B482-4AD0-A536-856EB395C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i="0" baseline="0" dirty="0" smtClean="0"/>
              <a:t>Picture tinted in four colors</a:t>
            </a:r>
          </a:p>
          <a:p>
            <a:r>
              <a:rPr lang="en-US" sz="1400" b="0" baseline="0" dirty="0" smtClean="0"/>
              <a:t>(Basic)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dirty="0" smtClean="0"/>
              <a:t>To reproduce the background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Slides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Layout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and then click </a:t>
            </a:r>
            <a:r>
              <a:rPr lang="en-US" sz="1200" b="1" baseline="0" dirty="0" smtClean="0"/>
              <a:t>Blank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Illustrations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Picture</a:t>
            </a:r>
            <a:r>
              <a:rPr lang="en-US" sz="1200" b="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Picture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 </a:t>
            </a:r>
            <a:r>
              <a:rPr lang="en-US" sz="1200" b="0" baseline="0" dirty="0" smtClean="0"/>
              <a:t>tab, in the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 group, in the </a:t>
            </a:r>
            <a:r>
              <a:rPr lang="en-US" sz="1200" b="1" baseline="0" dirty="0" smtClean="0"/>
              <a:t>Shape Width </a:t>
            </a:r>
            <a:r>
              <a:rPr lang="en-US" sz="1200" b="0" baseline="0" dirty="0" smtClean="0"/>
              <a:t>box, enter </a:t>
            </a:r>
            <a:r>
              <a:rPr lang="en-US" sz="1200" b="1" baseline="0" dirty="0" smtClean="0"/>
              <a:t>5”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Left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Top</a:t>
            </a:r>
            <a:r>
              <a:rPr lang="en-US" sz="1200" b="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="0" baseline="0" dirty="0" smtClean="0"/>
              <a:t> group, click the arrow under </a:t>
            </a:r>
            <a:r>
              <a:rPr lang="en-US" sz="1200" b="1" baseline="0" dirty="0" smtClean="0"/>
              <a:t>Paste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Duplicate</a:t>
            </a:r>
            <a:r>
              <a:rPr lang="en-US" sz="1200" b="0" baseline="0" dirty="0" smtClean="0"/>
              <a:t>. Repeat this process to create a total of four pictures.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Select one of the duplicate pictures. 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Right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Top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Select another one of the duplicate pictures. 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Left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Bottom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final duplicate picture. 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Right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Bottom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top left picture. Under </a:t>
            </a:r>
            <a:r>
              <a:rPr lang="en-US" sz="1200" b="1" baseline="0" dirty="0" smtClean="0"/>
              <a:t>Picture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Adjust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Recolor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 Modes </a:t>
            </a: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Sepia </a:t>
            </a:r>
            <a:r>
              <a:rPr lang="en-US" sz="1200" b="0" baseline="0" dirty="0" smtClean="0"/>
              <a:t>(second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top right picture. Under </a:t>
            </a:r>
            <a:r>
              <a:rPr lang="en-US" sz="1200" b="1" baseline="0" dirty="0" smtClean="0"/>
              <a:t>Picture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Adjust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Recolor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Dark Variations </a:t>
            </a: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Accent color 3 Dark </a:t>
            </a:r>
            <a:r>
              <a:rPr lang="en-US" sz="1200" b="0" baseline="0" dirty="0" smtClean="0"/>
              <a:t>(fourth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bottom left picture. Under </a:t>
            </a:r>
            <a:r>
              <a:rPr lang="en-US" sz="1200" b="1" baseline="0" dirty="0" smtClean="0"/>
              <a:t>Picture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Adjust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Recolor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Dark Variations </a:t>
            </a: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Accent color 5 Dark </a:t>
            </a:r>
            <a:r>
              <a:rPr lang="en-US" sz="1200" b="0" baseline="0" dirty="0" smtClean="0"/>
              <a:t>(sixth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bottom right picture. Under </a:t>
            </a:r>
            <a:r>
              <a:rPr lang="en-US" sz="1200" b="1" baseline="0" dirty="0" smtClean="0"/>
              <a:t>Picture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Adjust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Recolor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Dark Variations </a:t>
            </a: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Accent color 6 Dark </a:t>
            </a:r>
            <a:r>
              <a:rPr lang="en-US" sz="1200" b="0" baseline="0" dirty="0" smtClean="0"/>
              <a:t>(seventh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b="0" baseline="0" dirty="0" smtClean="0"/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>
            <a:normAutofit/>
          </a:bodyPr>
          <a:lstStyle/>
          <a:p>
            <a:r>
              <a:rPr lang="en-US" sz="1400" b="1" dirty="0" smtClean="0"/>
              <a:t>Picture with mat and frame 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one of the framed pictures</a:t>
            </a:r>
            <a:r>
              <a:rPr lang="en-US" sz="1200" baseline="0" dirty="0" smtClean="0"/>
              <a:t>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Blank</a:t>
            </a:r>
            <a:r>
              <a:rPr lang="en-US" sz="120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Shapes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Rectangles</a:t>
            </a:r>
            <a:r>
              <a:rPr lang="en-US" sz="1200" i="0" baseline="0" dirty="0" smtClean="0"/>
              <a:t>, click </a:t>
            </a:r>
            <a:r>
              <a:rPr lang="en-US" sz="1200" b="1" baseline="0" dirty="0" smtClean="0"/>
              <a:t>Rectangle </a:t>
            </a:r>
            <a:r>
              <a:rPr lang="en-US" sz="1200" b="0" i="0" baseline="0" dirty="0" smtClean="0"/>
              <a:t>(first option from the left). On the slide, drag to draw a rectangle.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rectangle. Under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Shape Height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2.5”</a:t>
            </a:r>
            <a:r>
              <a:rPr lang="en-US" sz="1200" b="0" baseline="0" dirty="0" smtClean="0"/>
              <a:t>.</a:t>
            </a:r>
            <a:endParaRPr lang="en-US" sz="1200" b="1" baseline="0" dirty="0" smtClean="0"/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Shape Width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2.6”</a:t>
            </a:r>
            <a:r>
              <a:rPr lang="en-US" sz="1200" b="0" baseline="0" dirty="0" smtClean="0"/>
              <a:t>.</a:t>
            </a:r>
            <a:endParaRPr lang="en-US" sz="1200" b="0" i="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Drawing</a:t>
            </a:r>
            <a:r>
              <a:rPr lang="en-US" sz="1200" b="0" baseline="0" dirty="0" smtClean="0"/>
              <a:t> group, click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 box launcher. In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 box, click </a:t>
            </a:r>
            <a:r>
              <a:rPr lang="en-US" sz="1200" b="1" dirty="0" smtClean="0"/>
              <a:t>Fill</a:t>
            </a:r>
            <a:r>
              <a:rPr lang="en-US" sz="1200" dirty="0" smtClean="0"/>
              <a:t> in the left pane,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Fill </a:t>
            </a:r>
            <a:r>
              <a:rPr lang="en-US" sz="1200" baseline="0" dirty="0" smtClean="0"/>
              <a:t>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Type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Linear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Click the button next to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Linear Down </a:t>
            </a:r>
            <a:r>
              <a:rPr lang="en-US" sz="1200" baseline="0" dirty="0" smtClean="0"/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(first row, first option from the left).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15%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(third row, first option from the left).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</a:t>
            </a:r>
            <a:r>
              <a:rPr lang="en-US" sz="1200" baseline="0" dirty="0" smtClean="0"/>
              <a:t> box, click </a:t>
            </a:r>
            <a:r>
              <a:rPr lang="en-US" sz="1200" b="1" baseline="0" dirty="0" smtClean="0"/>
              <a:t>Line Color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line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Line Color</a:t>
            </a:r>
            <a:r>
              <a:rPr lang="en-US" sz="1200" baseline="0" dirty="0" smtClean="0"/>
              <a:t>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Type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Linear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Click the button next to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Linear Right </a:t>
            </a:r>
            <a:r>
              <a:rPr lang="en-US" sz="1200" baseline="0" dirty="0" smtClean="0"/>
              <a:t>(first row, fourth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dirty="0" smtClean="0"/>
              <a:t>White, Background 1, Darker 35%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(fifth row, first option from the left).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dirty="0" smtClean="0"/>
              <a:t>White, Background 1, Darker 25%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(fourth row, first option from the left). </a:t>
            </a:r>
            <a:endParaRPr lang="en-US" sz="1200" i="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Also in the </a:t>
            </a:r>
            <a:r>
              <a:rPr lang="en-US" sz="1200" b="1" i="0" baseline="0" dirty="0" smtClean="0"/>
              <a:t>Format Shape </a:t>
            </a:r>
            <a:r>
              <a:rPr lang="en-US" sz="1200" i="0" baseline="0" dirty="0" smtClean="0"/>
              <a:t>dialog box, click </a:t>
            </a:r>
            <a:r>
              <a:rPr lang="en-US" sz="1200" b="1" i="0" baseline="0" dirty="0" smtClean="0"/>
              <a:t>Line Style </a:t>
            </a:r>
            <a:r>
              <a:rPr lang="en-US" sz="1200" i="0" baseline="0" dirty="0" smtClean="0"/>
              <a:t>in the left pane, and then in the </a:t>
            </a:r>
            <a:r>
              <a:rPr lang="en-US" sz="1200" b="1" i="0" baseline="0" dirty="0" smtClean="0"/>
              <a:t>Line Style </a:t>
            </a:r>
            <a:r>
              <a:rPr lang="en-US" sz="1200" i="0" baseline="0" dirty="0" smtClean="0"/>
              <a:t>pane, in the </a:t>
            </a:r>
            <a:r>
              <a:rPr lang="en-US" sz="1200" b="1" i="0" baseline="0" dirty="0" smtClean="0"/>
              <a:t>Width</a:t>
            </a:r>
            <a:r>
              <a:rPr lang="en-US" sz="1200" i="0" baseline="0" dirty="0" smtClean="0"/>
              <a:t> box, enter </a:t>
            </a:r>
            <a:r>
              <a:rPr lang="en-US" sz="1200" b="1" i="0" baseline="0" dirty="0" smtClean="0"/>
              <a:t>8 pt</a:t>
            </a:r>
            <a:r>
              <a:rPr lang="en-US" sz="120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Also in the </a:t>
            </a:r>
            <a:r>
              <a:rPr lang="en-US" sz="1200" b="1" i="0" baseline="0" dirty="0" smtClean="0"/>
              <a:t>Format Shape </a:t>
            </a:r>
            <a:r>
              <a:rPr lang="en-US" sz="1200" i="0" baseline="0" dirty="0" smtClean="0"/>
              <a:t>dialog box, click </a:t>
            </a:r>
            <a:r>
              <a:rPr lang="en-US" sz="1200" b="1" dirty="0" smtClean="0"/>
              <a:t>3-D Format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in the left pane, and then do the following in the </a:t>
            </a:r>
            <a:r>
              <a:rPr lang="en-US" sz="1200" b="1" i="0" baseline="0" dirty="0" smtClean="0"/>
              <a:t>3-D Format </a:t>
            </a:r>
            <a:r>
              <a:rPr lang="en-US" sz="1200" i="0" baseline="0" dirty="0" smtClean="0"/>
              <a:t>pane: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Bevel</a:t>
            </a:r>
            <a:r>
              <a:rPr lang="en-US" sz="1200" i="0" baseline="0" dirty="0" smtClean="0"/>
              <a:t>, click the button next to </a:t>
            </a:r>
            <a:r>
              <a:rPr lang="en-US" sz="1200" b="1" i="0" baseline="0" dirty="0" smtClean="0"/>
              <a:t>Top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Bevel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Relaxed Inset </a:t>
            </a:r>
            <a:r>
              <a:rPr lang="en-US" sz="1200" i="0" baseline="0" dirty="0" smtClean="0"/>
              <a:t>(first row, second option from the left). Next to </a:t>
            </a:r>
            <a:r>
              <a:rPr lang="en-US" sz="1200" b="1" i="0" baseline="0" dirty="0" smtClean="0"/>
              <a:t>Top</a:t>
            </a:r>
            <a:r>
              <a:rPr lang="en-US" sz="1200" i="0" baseline="0" dirty="0" smtClean="0"/>
              <a:t>, in the </a:t>
            </a:r>
            <a:r>
              <a:rPr lang="en-US" sz="1200" b="1" i="0" baseline="0" dirty="0" smtClean="0"/>
              <a:t>Width</a:t>
            </a:r>
            <a:r>
              <a:rPr lang="en-US" sz="1200" i="0" baseline="0" dirty="0" smtClean="0"/>
              <a:t> box, enter </a:t>
            </a:r>
            <a:r>
              <a:rPr lang="en-US" sz="1200" b="1" i="0" baseline="0" dirty="0" smtClean="0"/>
              <a:t>6 pt</a:t>
            </a:r>
            <a:r>
              <a:rPr lang="en-US" sz="1200" i="0" baseline="0" dirty="0" smtClean="0"/>
              <a:t>, and in the </a:t>
            </a:r>
            <a:r>
              <a:rPr lang="en-US" sz="1200" b="1" i="0" baseline="0" dirty="0" smtClean="0"/>
              <a:t>Height</a:t>
            </a:r>
            <a:r>
              <a:rPr lang="en-US" sz="1200" i="0" baseline="0" dirty="0" smtClean="0"/>
              <a:t> box, enter </a:t>
            </a:r>
            <a:r>
              <a:rPr lang="en-US" sz="1200" b="1" i="0" baseline="0" dirty="0" smtClean="0"/>
              <a:t>6 pt</a:t>
            </a:r>
            <a:r>
              <a:rPr lang="en-US" sz="1200" i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Surface</a:t>
            </a:r>
            <a:r>
              <a:rPr lang="en-US" sz="1200" i="0" baseline="0" dirty="0" smtClean="0"/>
              <a:t>, click the button next to </a:t>
            </a:r>
            <a:r>
              <a:rPr lang="en-US" sz="1200" b="1" i="0" baseline="0" dirty="0" smtClean="0"/>
              <a:t>Material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Standard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Warm Matte </a:t>
            </a:r>
            <a:r>
              <a:rPr lang="en-US" sz="1200" i="0" baseline="0" dirty="0" smtClean="0"/>
              <a:t>(second option from the left). Click the button next to </a:t>
            </a:r>
            <a:r>
              <a:rPr lang="en-US" sz="1200" b="1" i="0" baseline="0" dirty="0" smtClean="0"/>
              <a:t>Lighting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Neutral</a:t>
            </a:r>
            <a:r>
              <a:rPr lang="en-US" sz="1200" i="0" baseline="0" dirty="0" smtClean="0"/>
              <a:t>, click </a:t>
            </a:r>
            <a:r>
              <a:rPr lang="en-US" sz="1200" b="1" i="0" baseline="0" dirty="0" smtClean="0"/>
              <a:t>Three Point </a:t>
            </a:r>
            <a:r>
              <a:rPr lang="en-US" sz="1200" i="0" baseline="0" dirty="0" smtClean="0"/>
              <a:t>(first row, first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Shape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Glow</a:t>
            </a:r>
            <a:r>
              <a:rPr lang="en-US" sz="1200" i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Glow Variations</a:t>
            </a:r>
            <a:r>
              <a:rPr lang="en-US" sz="1200" i="0" baseline="0" dirty="0" smtClean="0"/>
              <a:t>, click </a:t>
            </a:r>
            <a:r>
              <a:rPr lang="en-US" sz="1200" b="1" i="0" baseline="0" dirty="0" smtClean="0"/>
              <a:t>Accent color 1, 5 pt glow </a:t>
            </a:r>
            <a:r>
              <a:rPr lang="en-US" sz="1200" i="0" baseline="0" dirty="0" smtClean="0"/>
              <a:t>(first row, first option from the left).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Point to </a:t>
            </a:r>
            <a:r>
              <a:rPr lang="en-US" sz="1200" b="1" i="0" baseline="0" dirty="0" smtClean="0"/>
              <a:t>More Glow Colors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White, Background 1 </a:t>
            </a:r>
            <a:r>
              <a:rPr lang="en-US" sz="1200" i="0" baseline="0" dirty="0" smtClean="0"/>
              <a:t>(first row, first option from the left).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Illustrations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Picture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1.8”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Picture Styles </a:t>
            </a:r>
            <a:r>
              <a:rPr lang="en-US" sz="1200" i="0" baseline="0" dirty="0" smtClean="0"/>
              <a:t>group, click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 launcher. 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Line Color </a:t>
            </a:r>
            <a:r>
              <a:rPr lang="en-US" sz="1200" baseline="0" dirty="0" smtClean="0"/>
              <a:t>in the left pane, click </a:t>
            </a:r>
            <a:r>
              <a:rPr lang="en-US" sz="1200" b="1" baseline="0" dirty="0" smtClean="0"/>
              <a:t>Solid line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Line Color </a:t>
            </a:r>
            <a:r>
              <a:rPr lang="en-US" sz="1200" baseline="0" dirty="0" smtClean="0"/>
              <a:t>pane, click the button next to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and then under </a:t>
            </a:r>
            <a:r>
              <a:rPr lang="en-US" sz="1200" b="1" baseline="0" dirty="0" smtClean="0"/>
              <a:t>Theme Colors</a:t>
            </a:r>
            <a:r>
              <a:rPr lang="en-US" sz="1200" baseline="0" dirty="0" smtClean="0"/>
              <a:t>, click </a:t>
            </a:r>
            <a:r>
              <a:rPr lang="en-US" sz="1200" b="1" dirty="0" smtClean="0"/>
              <a:t>White, Background 1, Darker 15% </a:t>
            </a:r>
            <a:r>
              <a:rPr lang="en-US" sz="1200" dirty="0" smtClean="0"/>
              <a:t>(third row, first</a:t>
            </a:r>
            <a:r>
              <a:rPr lang="en-US" sz="1200" baseline="0" dirty="0" smtClean="0"/>
              <a:t> option from the left</a:t>
            </a:r>
            <a:r>
              <a:rPr lang="en-US" sz="1200" dirty="0" smtClean="0"/>
              <a:t>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Also in the </a:t>
            </a:r>
            <a:r>
              <a:rPr lang="en-US" sz="1200" b="1" i="0" baseline="0" dirty="0" smtClean="0"/>
              <a:t>Format </a:t>
            </a:r>
            <a:r>
              <a:rPr lang="en-US" sz="1200" b="1" dirty="0" smtClean="0"/>
              <a:t>Picture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dialog box, click </a:t>
            </a:r>
            <a:r>
              <a:rPr lang="en-US" sz="1200" b="1" i="0" baseline="0" dirty="0" smtClean="0"/>
              <a:t>Line Style </a:t>
            </a:r>
            <a:r>
              <a:rPr lang="en-US" sz="1200" i="0" baseline="0" dirty="0" smtClean="0"/>
              <a:t>in the left pane, and then in the </a:t>
            </a:r>
            <a:r>
              <a:rPr lang="en-US" sz="1200" b="1" i="0" baseline="0" dirty="0" smtClean="0"/>
              <a:t>Line Style </a:t>
            </a:r>
            <a:r>
              <a:rPr lang="en-US" sz="1200" i="0" baseline="0" dirty="0" smtClean="0"/>
              <a:t>pane, in the </a:t>
            </a:r>
            <a:r>
              <a:rPr lang="en-US" sz="1200" b="1" i="0" baseline="0" dirty="0" smtClean="0"/>
              <a:t>Width</a:t>
            </a:r>
            <a:r>
              <a:rPr lang="en-US" sz="1200" i="0" baseline="0" dirty="0" smtClean="0"/>
              <a:t> box, enter </a:t>
            </a:r>
            <a:r>
              <a:rPr lang="en-US" sz="1200" b="1" i="0" baseline="0" dirty="0" smtClean="0"/>
              <a:t>1 pt</a:t>
            </a:r>
            <a:r>
              <a:rPr lang="en-US" sz="120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Also in the </a:t>
            </a:r>
            <a:r>
              <a:rPr lang="en-US" sz="1200" b="1" i="0" baseline="0" dirty="0" smtClean="0"/>
              <a:t>Format </a:t>
            </a:r>
            <a:r>
              <a:rPr lang="en-US" sz="1200" b="1" dirty="0" smtClean="0"/>
              <a:t>Picture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dialog box, click </a:t>
            </a:r>
            <a:r>
              <a:rPr lang="en-US" sz="1200" b="1" i="0" baseline="0" dirty="0" smtClean="0"/>
              <a:t>Shadow</a:t>
            </a:r>
            <a:r>
              <a:rPr lang="en-US" sz="1200" i="0" baseline="0" dirty="0" smtClean="0"/>
              <a:t> in the left pane, and then in the </a:t>
            </a:r>
            <a:r>
              <a:rPr lang="en-US" sz="1200" b="1" i="0" baseline="0" dirty="0" smtClean="0"/>
              <a:t>Shadow</a:t>
            </a:r>
            <a:r>
              <a:rPr lang="en-US" sz="1200" i="0" baseline="0" dirty="0" smtClean="0"/>
              <a:t> pane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Click the button next to </a:t>
            </a:r>
            <a:r>
              <a:rPr lang="en-US" sz="1200" b="1" i="0" baseline="0" dirty="0" smtClean="0"/>
              <a:t>Presets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Inner</a:t>
            </a:r>
            <a:r>
              <a:rPr lang="en-US" sz="1200" i="0" baseline="0" dirty="0" smtClean="0"/>
              <a:t>, click </a:t>
            </a:r>
            <a:r>
              <a:rPr lang="en-US" sz="1200" b="1" i="0" baseline="0" dirty="0" smtClean="0"/>
              <a:t>Inside Diagonal Top Right </a:t>
            </a:r>
            <a:r>
              <a:rPr lang="en-US" sz="1200" i="0" baseline="0" dirty="0" smtClean="0"/>
              <a:t>(first row, third option from the left).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In the </a:t>
            </a:r>
            <a:r>
              <a:rPr lang="en-US" sz="1200" b="1" i="0" baseline="0" dirty="0" smtClean="0"/>
              <a:t>Transparency</a:t>
            </a:r>
            <a:r>
              <a:rPr lang="en-US" sz="1200" i="0" baseline="0" dirty="0" smtClean="0"/>
              <a:t> box, enter </a:t>
            </a:r>
            <a:r>
              <a:rPr lang="en-US" sz="1200" b="1" i="0" baseline="0" dirty="0" smtClean="0"/>
              <a:t>21%</a:t>
            </a:r>
            <a:r>
              <a:rPr lang="en-US" sz="120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In the </a:t>
            </a:r>
            <a:r>
              <a:rPr lang="en-US" sz="1200" b="1" i="0" baseline="0" dirty="0" smtClean="0"/>
              <a:t>Blur</a:t>
            </a:r>
            <a:r>
              <a:rPr lang="en-US" sz="1200" i="0" baseline="0" dirty="0" smtClean="0"/>
              <a:t> box, enter </a:t>
            </a:r>
            <a:r>
              <a:rPr lang="en-US" sz="1200" b="1" i="0" baseline="0" dirty="0" smtClean="0"/>
              <a:t>3 pt</a:t>
            </a:r>
            <a:r>
              <a:rPr lang="en-US" sz="1200" i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In the </a:t>
            </a:r>
            <a:r>
              <a:rPr lang="en-US" sz="1200" b="1" i="0" baseline="0" dirty="0" smtClean="0"/>
              <a:t>Distance</a:t>
            </a:r>
            <a:r>
              <a:rPr lang="en-US" sz="1200" i="0" baseline="0" dirty="0" smtClean="0"/>
              <a:t> box, enter </a:t>
            </a:r>
            <a:r>
              <a:rPr lang="en-US" sz="1200" b="1" i="0" baseline="0" dirty="0" smtClean="0"/>
              <a:t>1 pt</a:t>
            </a:r>
            <a:r>
              <a:rPr lang="en-US" sz="120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Press and hold </a:t>
            </a:r>
            <a:r>
              <a:rPr lang="en-US" sz="1200" baseline="0" dirty="0" smtClean="0"/>
              <a:t>SHIFT</a:t>
            </a:r>
            <a:r>
              <a:rPr lang="en-US" sz="1200" i="0" baseline="0" dirty="0" smtClean="0"/>
              <a:t> and select both the picture and the rectangle on the slide.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Arrange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Align</a:t>
            </a:r>
            <a:r>
              <a:rPr lang="en-US" sz="1200" i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Click </a:t>
            </a:r>
            <a:r>
              <a:rPr lang="en-US" sz="1200" b="1" i="0" baseline="0" dirty="0" smtClean="0"/>
              <a:t>Align to Slide</a:t>
            </a:r>
            <a:r>
              <a:rPr lang="en-US" sz="120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Click </a:t>
            </a:r>
            <a:r>
              <a:rPr lang="en-US" sz="1200" b="1" i="0" baseline="0" dirty="0" smtClean="0"/>
              <a:t>Align Center</a:t>
            </a:r>
            <a:r>
              <a:rPr lang="en-US" sz="120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Click </a:t>
            </a:r>
            <a:r>
              <a:rPr lang="en-US" sz="1200" b="1" i="0" baseline="0" dirty="0" smtClean="0"/>
              <a:t>Align Middle</a:t>
            </a:r>
            <a:r>
              <a:rPr lang="en-US" sz="120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</a:t>
            </a:r>
            <a:r>
              <a:rPr lang="en-US" sz="1200" baseline="0" dirty="0" smtClean="0"/>
              <a:t>other framed pictures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Press and hold SHIFT and select both the picture and rectangle.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Group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under </a:t>
            </a:r>
            <a:r>
              <a:rPr lang="en-US" sz="1200" b="1" baseline="0" dirty="0" smtClean="0"/>
              <a:t>Paste</a:t>
            </a:r>
            <a:r>
              <a:rPr lang="en-US" sz="1200" baseline="0" dirty="0" smtClean="0"/>
              <a:t> and then click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 Repeat this process for a total of three framed picture groups.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Drag the framed picture groups away from the center of the slide.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one of the duplicate framed picture groups.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Ungroup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Right-click the ungrouped duplicate picture and select </a:t>
            </a:r>
            <a:r>
              <a:rPr lang="en-US" sz="1200" b="1" baseline="0" dirty="0" smtClean="0"/>
              <a:t>Change Picture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1.8”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ungrouped duplicate picture and its frame. </a:t>
            </a: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Arrange</a:t>
            </a:r>
            <a:r>
              <a:rPr lang="en-US" sz="1200" i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Point to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click </a:t>
            </a:r>
            <a:r>
              <a:rPr lang="en-US" sz="1200" b="1" i="0" baseline="0" dirty="0" smtClean="0"/>
              <a:t>Align to Slide</a:t>
            </a:r>
            <a:r>
              <a:rPr lang="en-US" sz="120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Point to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click </a:t>
            </a:r>
            <a:r>
              <a:rPr lang="en-US" sz="1200" b="1" i="0" baseline="0" dirty="0" smtClean="0"/>
              <a:t>Align Center</a:t>
            </a:r>
            <a:r>
              <a:rPr lang="en-US" sz="120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Point to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click </a:t>
            </a:r>
            <a:r>
              <a:rPr lang="en-US" sz="1200" b="1" i="0" baseline="0" dirty="0" smtClean="0"/>
              <a:t>Align Middle</a:t>
            </a:r>
            <a:r>
              <a:rPr lang="en-US" sz="120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Click </a:t>
            </a:r>
            <a:r>
              <a:rPr lang="en-US" sz="1200" b="1" i="0" baseline="0" dirty="0" smtClean="0"/>
              <a:t>Group</a:t>
            </a:r>
            <a:r>
              <a:rPr lang="en-US" sz="120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Drag this group away from the center of the slide.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Repeat steps 4-9 with the other duplicate framed picture group.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Drag the three groups into a row across the slide.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Press and hold SHIFT and select all three groups on the slide.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Distribute Horizontally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None/>
            </a:pPr>
            <a:endParaRPr lang="en-US" sz="1200" baseline="0" dirty="0" smtClean="0"/>
          </a:p>
          <a:p>
            <a:endParaRPr lang="en-US" sz="1200" b="1" baseline="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Center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(third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(first row, first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169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169</a:t>
            </a:r>
            <a:r>
              <a:rPr lang="en-US" sz="1200" dirty="0" smtClean="0"/>
              <a:t>, Blue: </a:t>
            </a:r>
            <a:r>
              <a:rPr lang="en-US" sz="1200" b="1" dirty="0" smtClean="0"/>
              <a:t>161</a:t>
            </a:r>
            <a:r>
              <a:rPr lang="en-US" sz="1200" dirty="0" smtClean="0"/>
              <a:t>.</a:t>
            </a:r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Picture triptych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="1" dirty="0" smtClean="0"/>
              <a:t>Tip</a:t>
            </a:r>
            <a:r>
              <a:rPr lang="en-US" sz="1200" dirty="0" smtClean="0"/>
              <a:t>: For best results with the</a:t>
            </a:r>
            <a:r>
              <a:rPr lang="en-US" sz="1200" baseline="0" dirty="0" smtClean="0"/>
              <a:t> effects on this slide, use pictures with a “portrait” (vertical) orientation. </a:t>
            </a:r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picture effects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Blank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Picture</a:t>
            </a:r>
            <a:r>
              <a:rPr lang="en-US" sz="1200" dirty="0" smtClean="0"/>
              <a:t>.</a:t>
            </a:r>
            <a:r>
              <a:rPr lang="en-US" sz="1200" baseline="0" dirty="0" smtClean="0"/>
              <a:t> </a:t>
            </a:r>
            <a:r>
              <a:rPr lang="en-US" sz="1200" dirty="0" smtClean="0"/>
              <a:t>In the </a:t>
            </a:r>
            <a:r>
              <a:rPr lang="en-US" sz="1200" b="1" dirty="0" smtClean="0"/>
              <a:t>Insert</a:t>
            </a:r>
            <a:r>
              <a:rPr lang="en-US" sz="1200" b="1" baseline="0" dirty="0" smtClean="0"/>
              <a:t> Picture </a:t>
            </a:r>
            <a:r>
              <a:rPr lang="en-US" sz="1200" baseline="0" dirty="0" smtClean="0"/>
              <a:t>dialog box,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Select the picture.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3.5”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2.35”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Line Color </a:t>
            </a:r>
            <a:r>
              <a:rPr lang="en-US" sz="1200" baseline="0" dirty="0" smtClean="0"/>
              <a:t>in the left pane. In the </a:t>
            </a:r>
            <a:r>
              <a:rPr lang="en-US" sz="1200" b="1" baseline="0" dirty="0" smtClean="0"/>
              <a:t>Line Color </a:t>
            </a:r>
            <a:r>
              <a:rPr lang="en-US" sz="1200" baseline="0" dirty="0" smtClean="0"/>
              <a:t>pane, select </a:t>
            </a:r>
            <a:r>
              <a:rPr lang="en-US" sz="1200" b="1" baseline="0" dirty="0" smtClean="0"/>
              <a:t>Solid line</a:t>
            </a:r>
            <a:r>
              <a:rPr lang="en-US" sz="1200" baseline="0" dirty="0" smtClean="0"/>
              <a:t>, click the button next to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and then under </a:t>
            </a:r>
            <a:r>
              <a:rPr lang="en-US" sz="1200" b="1" baseline="0" dirty="0" smtClean="0"/>
              <a:t>Theme Colors </a:t>
            </a:r>
            <a:r>
              <a:rPr lang="en-US" sz="1200" baseline="0" dirty="0" smtClean="0"/>
              <a:t>click </a:t>
            </a:r>
            <a:r>
              <a:rPr lang="en-US" sz="1200" b="1" dirty="0" smtClean="0"/>
              <a:t>Black, Text 1, Lighter</a:t>
            </a:r>
            <a:r>
              <a:rPr lang="en-US" sz="1200" b="1" baseline="0" dirty="0" smtClean="0"/>
              <a:t> 25%</a:t>
            </a:r>
            <a:r>
              <a:rPr lang="en-US" sz="1200" b="0" baseline="0" dirty="0" smtClean="0"/>
              <a:t> (fourth row, second option from the left).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Line Style </a:t>
            </a:r>
            <a:r>
              <a:rPr lang="en-US" sz="1200" baseline="0" dirty="0" smtClean="0"/>
              <a:t>in the left pane, and then in the </a:t>
            </a:r>
            <a:r>
              <a:rPr lang="en-US" sz="1200" b="1" baseline="0" dirty="0" smtClean="0"/>
              <a:t>Line Style </a:t>
            </a:r>
            <a:r>
              <a:rPr lang="en-US" sz="1200" baseline="0" dirty="0" smtClean="0"/>
              <a:t>pane, in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8 pt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 in the left pane. In the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 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, click </a:t>
            </a:r>
            <a:r>
              <a:rPr lang="en-US" sz="1200" b="1" dirty="0" smtClean="0"/>
              <a:t>Perspective Diagonal Upper Right </a:t>
            </a:r>
            <a:r>
              <a:rPr lang="en-US" sz="1200" dirty="0" smtClean="0"/>
              <a:t>(first row, second option from the left).</a:t>
            </a:r>
            <a:endParaRPr lang="en-US" sz="1200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3-D Format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in the left pane, and then do the following in the </a:t>
            </a:r>
            <a:r>
              <a:rPr lang="en-US" sz="1200" b="1" baseline="0" dirty="0" smtClean="0"/>
              <a:t>3-D Format </a:t>
            </a:r>
            <a:r>
              <a:rPr lang="en-US" sz="1200" baseline="0" dirty="0" smtClean="0"/>
              <a:t>pane: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Bevel</a:t>
            </a:r>
            <a:r>
              <a:rPr lang="en-US" sz="1200" baseline="0" dirty="0" smtClean="0"/>
              <a:t>, click the button next to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Bevel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Relaxed Inset </a:t>
            </a:r>
            <a:r>
              <a:rPr lang="en-US" sz="1200" baseline="0" dirty="0" smtClean="0"/>
              <a:t>(first row, second option from the left). Next to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8 pt</a:t>
            </a:r>
            <a:r>
              <a:rPr lang="en-US" sz="1200" baseline="0" dirty="0" smtClean="0"/>
              <a:t>, and in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6 pt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Depth</a:t>
            </a:r>
            <a:r>
              <a:rPr lang="en-US" sz="1200" baseline="0" dirty="0" smtClean="0"/>
              <a:t>, click the button next to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aseline="0" dirty="0" smtClean="0"/>
              <a:t>click </a:t>
            </a:r>
            <a:r>
              <a:rPr lang="en-US" sz="1200" b="1" dirty="0" smtClean="0"/>
              <a:t>Black, Text 1, Lighter 25%</a:t>
            </a:r>
            <a:r>
              <a:rPr lang="en-US" sz="1200" b="0" baseline="0" dirty="0" smtClean="0"/>
              <a:t> (fourth row, second option from the left). In the </a:t>
            </a:r>
            <a:r>
              <a:rPr lang="en-US" sz="1200" b="1" baseline="0" dirty="0" smtClean="0"/>
              <a:t>Depth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12 pt</a:t>
            </a:r>
            <a:r>
              <a:rPr lang="en-US" sz="1200" b="0" baseline="0" dirty="0" smtClean="0"/>
              <a:t>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Surface</a:t>
            </a:r>
            <a:r>
              <a:rPr lang="en-US" sz="1200" b="0" baseline="0" dirty="0" smtClean="0"/>
              <a:t>, click the button next to </a:t>
            </a:r>
            <a:r>
              <a:rPr lang="en-US" sz="1200" b="1" baseline="0" dirty="0" smtClean="0"/>
              <a:t>Material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Standard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Warm Matte </a:t>
            </a:r>
            <a:r>
              <a:rPr lang="en-US" sz="1200" b="0" baseline="0" dirty="0" smtClean="0"/>
              <a:t>(second option from the left). </a:t>
            </a:r>
            <a:endParaRPr lang="en-US" sz="1200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under </a:t>
            </a:r>
            <a:r>
              <a:rPr lang="en-US" sz="1200" b="1" baseline="0" dirty="0" smtClean="0"/>
              <a:t>Paste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 Drag the duplicate picture to the right on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Right-click the duplicate picture, and click </a:t>
            </a:r>
            <a:r>
              <a:rPr lang="en-US" sz="1200" b="1" baseline="0" dirty="0" smtClean="0"/>
              <a:t>Change Picture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first picture.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under </a:t>
            </a:r>
            <a:r>
              <a:rPr lang="en-US" sz="1200" b="1" baseline="0" dirty="0" smtClean="0"/>
              <a:t>Paste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 Drag the duplicate picture to the left on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Right-click the duplicate picture, and click </a:t>
            </a:r>
            <a:r>
              <a:rPr lang="en-US" sz="1200" b="1" baseline="0" dirty="0" smtClean="0"/>
              <a:t>Change Picture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picture</a:t>
            </a:r>
            <a:r>
              <a:rPr lang="en-US" sz="1200" baseline="0" dirty="0" smtClean="0"/>
              <a:t> on the left side of the slide.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 launcher. In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box, click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in the left pane. In the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, click </a:t>
            </a:r>
            <a:r>
              <a:rPr lang="en-US" sz="1200" b="1" dirty="0" smtClean="0"/>
              <a:t>Perspective Heroic Extreme Right </a:t>
            </a:r>
            <a:r>
              <a:rPr lang="en-US" sz="1200" dirty="0" smtClean="0"/>
              <a:t>(third row, third option </a:t>
            </a:r>
            <a:r>
              <a:rPr lang="en-US" sz="1200" baseline="0" dirty="0" smtClean="0"/>
              <a:t>from the left</a:t>
            </a:r>
            <a:r>
              <a:rPr lang="en-US" sz="1200" dirty="0" smtClean="0"/>
              <a:t>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</a:t>
            </a:r>
            <a:r>
              <a:rPr lang="en-US" sz="1200" baseline="0" dirty="0" smtClean="0"/>
              <a:t>r</a:t>
            </a:r>
            <a:r>
              <a:rPr lang="en-US" sz="1200" dirty="0" smtClean="0"/>
              <a:t>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3.8”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2.53”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picture</a:t>
            </a:r>
            <a:r>
              <a:rPr lang="en-US" sz="1200" baseline="0" dirty="0" smtClean="0"/>
              <a:t> on the right side of the slide.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 launcher. In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box, click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in the left pane. In the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, click  </a:t>
            </a:r>
            <a:r>
              <a:rPr lang="en-US" sz="1200" b="1" dirty="0" smtClean="0"/>
              <a:t>Perspective Heroic Extreme Left </a:t>
            </a:r>
            <a:r>
              <a:rPr lang="en-US" sz="1200" dirty="0" smtClean="0"/>
              <a:t>(third row, second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4.17”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2.78”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baseline="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90⁰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four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 Lighter 5%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(sixth row, second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24%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50%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(sixth row, first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3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35%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50%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(sixth row, first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4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 Lighter 5%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(sixth row, second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40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Transition effect</a:t>
            </a:r>
            <a:r>
              <a:rPr lang="en-US" sz="1400" b="1" baseline="0" dirty="0" smtClean="0"/>
              <a:t> for p</a:t>
            </a:r>
            <a:r>
              <a:rPr lang="en-US" sz="1400" b="1" dirty="0" smtClean="0"/>
              <a:t>icture triptych, slide 1: split out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="1" dirty="0" smtClean="0"/>
              <a:t>Tip</a:t>
            </a:r>
            <a:r>
              <a:rPr lang="en-US" sz="1200" dirty="0" smtClean="0"/>
              <a:t>: For best results with the</a:t>
            </a:r>
            <a:r>
              <a:rPr lang="en-US" sz="1200" baseline="0" dirty="0" smtClean="0"/>
              <a:t> effects on this slide, use pictures with a “portrait” (vertical) orientation. </a:t>
            </a:r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picture effects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Blank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Picture</a:t>
            </a:r>
            <a:r>
              <a:rPr lang="en-US" sz="120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In the </a:t>
            </a:r>
            <a:r>
              <a:rPr lang="en-US" sz="1200" b="1" dirty="0" smtClean="0"/>
              <a:t>Insert</a:t>
            </a:r>
            <a:r>
              <a:rPr lang="en-US" sz="1200" b="1" baseline="0" dirty="0" smtClean="0"/>
              <a:t> Picture </a:t>
            </a:r>
            <a:r>
              <a:rPr lang="en-US" sz="1200" baseline="0" dirty="0" smtClean="0"/>
              <a:t>dialog box,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Select the picture.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3.5”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2.35”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Line Color </a:t>
            </a:r>
            <a:r>
              <a:rPr lang="en-US" sz="1200" baseline="0" dirty="0" smtClean="0"/>
              <a:t>in the left pane. In the </a:t>
            </a:r>
            <a:r>
              <a:rPr lang="en-US" sz="1200" b="1" baseline="0" dirty="0" smtClean="0"/>
              <a:t>Line Color </a:t>
            </a:r>
            <a:r>
              <a:rPr lang="en-US" sz="1200" baseline="0" dirty="0" smtClean="0"/>
              <a:t>pane, select </a:t>
            </a:r>
            <a:r>
              <a:rPr lang="en-US" sz="1200" b="1" baseline="0" dirty="0" smtClean="0"/>
              <a:t>Solid line</a:t>
            </a:r>
            <a:r>
              <a:rPr lang="en-US" sz="1200" baseline="0" dirty="0" smtClean="0"/>
              <a:t>, click the button next to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and then under </a:t>
            </a:r>
            <a:r>
              <a:rPr lang="en-US" sz="1200" b="1" baseline="0" dirty="0" smtClean="0"/>
              <a:t>Theme Colors </a:t>
            </a:r>
            <a:r>
              <a:rPr lang="en-US" sz="1200" baseline="0" dirty="0" smtClean="0"/>
              <a:t>click </a:t>
            </a:r>
            <a:r>
              <a:rPr lang="en-US" sz="1200" b="1" dirty="0" smtClean="0"/>
              <a:t>Black, Text 1, Lighter</a:t>
            </a:r>
            <a:r>
              <a:rPr lang="en-US" sz="1200" b="1" baseline="0" dirty="0" smtClean="0"/>
              <a:t> 25%</a:t>
            </a:r>
            <a:r>
              <a:rPr lang="en-US" sz="1200" b="0" baseline="0" dirty="0" smtClean="0"/>
              <a:t> (fourth row, second option from the left).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Line Style </a:t>
            </a:r>
            <a:r>
              <a:rPr lang="en-US" sz="1200" baseline="0" dirty="0" smtClean="0"/>
              <a:t>in the left pane, and then in the </a:t>
            </a:r>
            <a:r>
              <a:rPr lang="en-US" sz="1200" b="1" baseline="0" dirty="0" smtClean="0"/>
              <a:t>Line Style </a:t>
            </a:r>
            <a:r>
              <a:rPr lang="en-US" sz="1200" baseline="0" dirty="0" smtClean="0"/>
              <a:t>pane, in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8 pt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 in the left pane. In the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 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, click </a:t>
            </a:r>
            <a:r>
              <a:rPr lang="en-US" sz="1200" b="1" dirty="0" smtClean="0"/>
              <a:t>Perspective Diagonal Upper Right </a:t>
            </a:r>
            <a:r>
              <a:rPr lang="en-US" sz="1200" dirty="0" smtClean="0"/>
              <a:t>(first row, second option from the left).</a:t>
            </a:r>
            <a:endParaRPr lang="en-US" sz="1200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3-D Format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in the left pane, and then do the following in the </a:t>
            </a:r>
            <a:r>
              <a:rPr lang="en-US" sz="1200" b="1" baseline="0" dirty="0" smtClean="0"/>
              <a:t>3-D Format </a:t>
            </a:r>
            <a:r>
              <a:rPr lang="en-US" sz="1200" baseline="0" dirty="0" smtClean="0"/>
              <a:t>tab: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Bevel</a:t>
            </a:r>
            <a:r>
              <a:rPr lang="en-US" sz="1200" baseline="0" dirty="0" smtClean="0"/>
              <a:t>, click the button next to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Bevel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Relaxed Inset </a:t>
            </a:r>
            <a:r>
              <a:rPr lang="en-US" sz="1200" baseline="0" dirty="0" smtClean="0"/>
              <a:t>(first row, second option from the left). Next to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8 pt</a:t>
            </a:r>
            <a:r>
              <a:rPr lang="en-US" sz="1200" baseline="0" dirty="0" smtClean="0"/>
              <a:t>, and in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6 pt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Depth</a:t>
            </a:r>
            <a:r>
              <a:rPr lang="en-US" sz="1200" baseline="0" dirty="0" smtClean="0"/>
              <a:t>, click the button next to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aseline="0" dirty="0" smtClean="0"/>
              <a:t>click </a:t>
            </a:r>
            <a:r>
              <a:rPr lang="en-US" sz="1200" b="1" dirty="0" smtClean="0"/>
              <a:t>Black, Text 1, Lighter 25%</a:t>
            </a:r>
            <a:r>
              <a:rPr lang="en-US" sz="1200" b="0" baseline="0" dirty="0" smtClean="0"/>
              <a:t> (fourth row, second option from the left). In the </a:t>
            </a:r>
            <a:r>
              <a:rPr lang="en-US" sz="1200" b="1" baseline="0" dirty="0" smtClean="0"/>
              <a:t>Depth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12 pt</a:t>
            </a:r>
            <a:r>
              <a:rPr lang="en-US" sz="1200" b="0" baseline="0" dirty="0" smtClean="0"/>
              <a:t>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Surface</a:t>
            </a:r>
            <a:r>
              <a:rPr lang="en-US" sz="1200" b="0" baseline="0" dirty="0" smtClean="0"/>
              <a:t>, click the button next to </a:t>
            </a:r>
            <a:r>
              <a:rPr lang="en-US" sz="1200" b="1" baseline="0" dirty="0" smtClean="0"/>
              <a:t>Material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Standard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Warm Matte </a:t>
            </a:r>
            <a:r>
              <a:rPr lang="en-US" sz="1200" b="0" baseline="0" dirty="0" smtClean="0"/>
              <a:t>(second option from the left). </a:t>
            </a:r>
            <a:endParaRPr lang="en-US" sz="1200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under </a:t>
            </a:r>
            <a:r>
              <a:rPr lang="en-US" sz="1200" b="1" baseline="0" dirty="0" smtClean="0"/>
              <a:t>Paste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 Drag the duplicate picture to the right on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Right-click the duplicate picture, and click </a:t>
            </a:r>
            <a:r>
              <a:rPr lang="en-US" sz="1200" b="1" baseline="0" dirty="0" smtClean="0"/>
              <a:t>Change Picture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first picture.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under </a:t>
            </a:r>
            <a:r>
              <a:rPr lang="en-US" sz="1200" b="1" baseline="0" dirty="0" smtClean="0"/>
              <a:t>Paste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 Drag the duplicate picture to the left on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Right-click the duplicate picture, and click </a:t>
            </a:r>
            <a:r>
              <a:rPr lang="en-US" sz="1200" b="1" baseline="0" dirty="0" smtClean="0"/>
              <a:t>Change Picture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picture</a:t>
            </a:r>
            <a:r>
              <a:rPr lang="en-US" sz="1200" baseline="0" dirty="0" smtClean="0"/>
              <a:t> on the left side of the slide.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 launcher. In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box, click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in the left pane. In the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, click </a:t>
            </a:r>
            <a:r>
              <a:rPr lang="en-US" sz="1200" b="1" dirty="0" smtClean="0"/>
              <a:t>Perspective Heroic Extreme Right </a:t>
            </a:r>
            <a:r>
              <a:rPr lang="en-US" sz="1200" dirty="0" smtClean="0"/>
              <a:t>(third row, third option </a:t>
            </a:r>
            <a:r>
              <a:rPr lang="en-US" sz="1200" baseline="0" dirty="0" smtClean="0"/>
              <a:t>from the left</a:t>
            </a:r>
            <a:r>
              <a:rPr lang="en-US" sz="1200" dirty="0" smtClean="0"/>
              <a:t>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</a:t>
            </a:r>
            <a:r>
              <a:rPr lang="en-US" sz="1200" baseline="0" dirty="0" smtClean="0"/>
              <a:t>r</a:t>
            </a:r>
            <a:r>
              <a:rPr lang="en-US" sz="1200" dirty="0" smtClean="0"/>
              <a:t>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3.8”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2.53”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picture</a:t>
            </a:r>
            <a:r>
              <a:rPr lang="en-US" sz="1200" baseline="0" dirty="0" smtClean="0"/>
              <a:t> on the right side of the slide.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 launcher. In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box, click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in the left pane. In the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, click  </a:t>
            </a:r>
            <a:r>
              <a:rPr lang="en-US" sz="1200" b="1" dirty="0" smtClean="0"/>
              <a:t>Perspective Heroic Extreme Left </a:t>
            </a:r>
            <a:r>
              <a:rPr lang="en-US" sz="1200" dirty="0" smtClean="0"/>
              <a:t>(third row, second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4.17”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2.78”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transition and background effects</a:t>
            </a:r>
            <a:r>
              <a:rPr lang="en-US" sz="1200" baseline="0" dirty="0" smtClean="0"/>
              <a:t>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Transition to this Slide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Wipes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Split Vertical Out</a:t>
            </a:r>
            <a:r>
              <a:rPr lang="en-US" sz="1200" b="0" baseline="0" dirty="0" smtClean="0"/>
              <a:t>.</a:t>
            </a:r>
            <a:endParaRPr lang="en-US" sz="1200" b="0" i="1" baseline="0" dirty="0" smtClean="0"/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90⁰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four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 Lighter 5%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(sixth row, second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24%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50%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(sixth row, first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3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35%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50%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(sixth row, first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4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 Lighter 5%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(sixth row, second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Transition effect</a:t>
            </a:r>
            <a:r>
              <a:rPr lang="en-US" sz="1400" b="1" baseline="0" dirty="0" smtClean="0"/>
              <a:t> for p</a:t>
            </a:r>
            <a:r>
              <a:rPr lang="en-US" sz="1400" b="1" dirty="0" smtClean="0"/>
              <a:t>icture triptych, slide 2: fade in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="1" dirty="0" smtClean="0"/>
              <a:t>Tip</a:t>
            </a:r>
            <a:r>
              <a:rPr lang="en-US" sz="1200" dirty="0" smtClean="0"/>
              <a:t>: For best results with the</a:t>
            </a:r>
            <a:r>
              <a:rPr lang="en-US" sz="1200" baseline="0" dirty="0" smtClean="0"/>
              <a:t> effects on this slide, use pictures with a “portrait” (vertical) orientation. The transition effects on this slide look best when </a:t>
            </a:r>
            <a:r>
              <a:rPr lang="en-US" sz="1200" b="0" baseline="0" dirty="0" smtClean="0"/>
              <a:t>the previous slide is identical, but with different pictures. </a:t>
            </a:r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picture effects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Blank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Picture</a:t>
            </a:r>
            <a:r>
              <a:rPr lang="en-US" sz="1200" dirty="0" smtClean="0"/>
              <a:t>. In the </a:t>
            </a:r>
            <a:r>
              <a:rPr lang="en-US" sz="1200" b="1" dirty="0" smtClean="0"/>
              <a:t>Insert</a:t>
            </a:r>
            <a:r>
              <a:rPr lang="en-US" sz="1200" b="1" baseline="0" dirty="0" smtClean="0"/>
              <a:t> Picture </a:t>
            </a:r>
            <a:r>
              <a:rPr lang="en-US" sz="1200" baseline="0" dirty="0" smtClean="0"/>
              <a:t>dialog box,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Select the picture.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3.5”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2.35”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Line Color </a:t>
            </a:r>
            <a:r>
              <a:rPr lang="en-US" sz="1200" baseline="0" dirty="0" smtClean="0"/>
              <a:t>in the left pane. In the </a:t>
            </a:r>
            <a:r>
              <a:rPr lang="en-US" sz="1200" b="1" baseline="0" dirty="0" smtClean="0"/>
              <a:t>Line Color </a:t>
            </a:r>
            <a:r>
              <a:rPr lang="en-US" sz="1200" baseline="0" dirty="0" smtClean="0"/>
              <a:t>pane, select </a:t>
            </a:r>
            <a:r>
              <a:rPr lang="en-US" sz="1200" b="1" baseline="0" dirty="0" smtClean="0"/>
              <a:t>Solid line</a:t>
            </a:r>
            <a:r>
              <a:rPr lang="en-US" sz="1200" baseline="0" dirty="0" smtClean="0"/>
              <a:t>, click the button next to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and then under </a:t>
            </a:r>
            <a:r>
              <a:rPr lang="en-US" sz="1200" b="1" baseline="0" dirty="0" smtClean="0"/>
              <a:t>Theme Colors </a:t>
            </a:r>
            <a:r>
              <a:rPr lang="en-US" sz="1200" baseline="0" dirty="0" smtClean="0"/>
              <a:t>click </a:t>
            </a:r>
            <a:r>
              <a:rPr lang="en-US" sz="1200" b="1" dirty="0" smtClean="0"/>
              <a:t>Black, Text 1, Lighter</a:t>
            </a:r>
            <a:r>
              <a:rPr lang="en-US" sz="1200" b="1" baseline="0" dirty="0" smtClean="0"/>
              <a:t> 25%</a:t>
            </a:r>
            <a:r>
              <a:rPr lang="en-US" sz="1200" b="0" baseline="0" dirty="0" smtClean="0"/>
              <a:t> (fourth row, second option from the left).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Line Style </a:t>
            </a:r>
            <a:r>
              <a:rPr lang="en-US" sz="1200" baseline="0" dirty="0" smtClean="0"/>
              <a:t>in the left pane, and then in the </a:t>
            </a:r>
            <a:r>
              <a:rPr lang="en-US" sz="1200" b="1" baseline="0" dirty="0" smtClean="0"/>
              <a:t>Line Style </a:t>
            </a:r>
            <a:r>
              <a:rPr lang="en-US" sz="1200" baseline="0" dirty="0" smtClean="0"/>
              <a:t>pane, in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8 pt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 in the left pane. In the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 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, click </a:t>
            </a:r>
            <a:r>
              <a:rPr lang="en-US" sz="1200" b="1" dirty="0" smtClean="0"/>
              <a:t>Perspective Diagonal Upper Right </a:t>
            </a:r>
            <a:r>
              <a:rPr lang="en-US" sz="1200" dirty="0" smtClean="0"/>
              <a:t>(first row, second option from the left).</a:t>
            </a:r>
            <a:endParaRPr lang="en-US" sz="1200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3-D Format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in the left pane, and then do the following in the </a:t>
            </a:r>
            <a:r>
              <a:rPr lang="en-US" sz="1200" b="1" baseline="0" dirty="0" smtClean="0"/>
              <a:t>3-D Format </a:t>
            </a:r>
            <a:r>
              <a:rPr lang="en-US" sz="1200" baseline="0" dirty="0" smtClean="0"/>
              <a:t>tab: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Bevel</a:t>
            </a:r>
            <a:r>
              <a:rPr lang="en-US" sz="1200" baseline="0" dirty="0" smtClean="0"/>
              <a:t>, click the button next to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Bevel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Relaxed Inset </a:t>
            </a:r>
            <a:r>
              <a:rPr lang="en-US" sz="1200" baseline="0" dirty="0" smtClean="0"/>
              <a:t>(first row, second option from the left). Next to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8 pt</a:t>
            </a:r>
            <a:r>
              <a:rPr lang="en-US" sz="1200" baseline="0" dirty="0" smtClean="0"/>
              <a:t>, and in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6 pt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Depth</a:t>
            </a:r>
            <a:r>
              <a:rPr lang="en-US" sz="1200" baseline="0" dirty="0" smtClean="0"/>
              <a:t>, click the button next to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aseline="0" dirty="0" smtClean="0"/>
              <a:t>click </a:t>
            </a:r>
            <a:r>
              <a:rPr lang="en-US" sz="1200" b="1" dirty="0" smtClean="0"/>
              <a:t>Black, Text 1, Lighter 25%</a:t>
            </a:r>
            <a:r>
              <a:rPr lang="en-US" sz="1200" b="0" baseline="0" dirty="0" smtClean="0"/>
              <a:t> (fourth row, second option from the left). In the </a:t>
            </a:r>
            <a:r>
              <a:rPr lang="en-US" sz="1200" b="1" baseline="0" dirty="0" smtClean="0"/>
              <a:t>Depth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12 pt</a:t>
            </a:r>
            <a:r>
              <a:rPr lang="en-US" sz="1200" b="0" baseline="0" dirty="0" smtClean="0"/>
              <a:t>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Surface</a:t>
            </a:r>
            <a:r>
              <a:rPr lang="en-US" sz="1200" b="0" baseline="0" dirty="0" smtClean="0"/>
              <a:t>, click the button next to </a:t>
            </a:r>
            <a:r>
              <a:rPr lang="en-US" sz="1200" b="1" baseline="0" dirty="0" smtClean="0"/>
              <a:t>Material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Standard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Warm Matte </a:t>
            </a:r>
            <a:r>
              <a:rPr lang="en-US" sz="1200" b="0" baseline="0" dirty="0" smtClean="0"/>
              <a:t>(second option from the left). </a:t>
            </a:r>
            <a:endParaRPr lang="en-US" sz="1200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under </a:t>
            </a:r>
            <a:r>
              <a:rPr lang="en-US" sz="1200" b="1" baseline="0" dirty="0" smtClean="0"/>
              <a:t>Paste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 Drag the duplicate picture to the right on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Right-click the duplicate picture, and click </a:t>
            </a:r>
            <a:r>
              <a:rPr lang="en-US" sz="1200" b="1" baseline="0" dirty="0" smtClean="0"/>
              <a:t>Change Picture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first picture.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under </a:t>
            </a:r>
            <a:r>
              <a:rPr lang="en-US" sz="1200" b="1" baseline="0" dirty="0" smtClean="0"/>
              <a:t>Paste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 Drag the duplicate picture to the left on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Right-click the duplicate picture, and click </a:t>
            </a:r>
            <a:r>
              <a:rPr lang="en-US" sz="1200" b="1" baseline="0" dirty="0" smtClean="0"/>
              <a:t>Change Picture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picture</a:t>
            </a:r>
            <a:r>
              <a:rPr lang="en-US" sz="1200" baseline="0" dirty="0" smtClean="0"/>
              <a:t> on the left side of the slide.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 launcher. In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box, click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in the left pane. In the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, click </a:t>
            </a:r>
            <a:r>
              <a:rPr lang="en-US" sz="1200" b="1" dirty="0" smtClean="0"/>
              <a:t>Perspective Heroic Extreme Right </a:t>
            </a:r>
            <a:r>
              <a:rPr lang="en-US" sz="1200" dirty="0" smtClean="0"/>
              <a:t>(third row, third option </a:t>
            </a:r>
            <a:r>
              <a:rPr lang="en-US" sz="1200" baseline="0" dirty="0" smtClean="0"/>
              <a:t>from the left</a:t>
            </a:r>
            <a:r>
              <a:rPr lang="en-US" sz="1200" dirty="0" smtClean="0"/>
              <a:t>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</a:t>
            </a:r>
            <a:r>
              <a:rPr lang="en-US" sz="1200" baseline="0" dirty="0" smtClean="0"/>
              <a:t>r</a:t>
            </a:r>
            <a:r>
              <a:rPr lang="en-US" sz="1200" dirty="0" smtClean="0"/>
              <a:t>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3.8”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2.53”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picture</a:t>
            </a:r>
            <a:r>
              <a:rPr lang="en-US" sz="1200" baseline="0" dirty="0" smtClean="0"/>
              <a:t> on the right side of the slide.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 launcher. In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box, click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in the left pane. In the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, click  </a:t>
            </a:r>
            <a:r>
              <a:rPr lang="en-US" sz="1200" b="1" dirty="0" smtClean="0"/>
              <a:t>Perspective Heroic Extreme Left </a:t>
            </a:r>
            <a:r>
              <a:rPr lang="en-US" sz="1200" dirty="0" smtClean="0"/>
              <a:t>(third row, second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4.17”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2.78”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create a duplicate</a:t>
            </a:r>
            <a:r>
              <a:rPr lang="en-US" sz="1200" baseline="0" dirty="0" smtClean="0"/>
              <a:t> slide with different pictures (to precede this slide for optimal transition effects),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View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Presentation Views </a:t>
            </a:r>
            <a:r>
              <a:rPr lang="en-US" sz="1200" b="0" baseline="0" dirty="0" smtClean="0"/>
              <a:t>group, click </a:t>
            </a:r>
            <a:r>
              <a:rPr lang="en-US" sz="1200" b="1" baseline="0" dirty="0" smtClean="0"/>
              <a:t>Normal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Slides</a:t>
            </a:r>
            <a:r>
              <a:rPr lang="en-US" sz="1200" b="0" baseline="0" dirty="0" smtClean="0"/>
              <a:t> pane, select this slide.  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Slides</a:t>
            </a:r>
            <a:r>
              <a:rPr lang="en-US" sz="1200" b="0" baseline="0" dirty="0" smtClean="0"/>
              <a:t> group, click the arrow next to </a:t>
            </a:r>
            <a:r>
              <a:rPr lang="en-US" sz="1200" b="1" baseline="0" dirty="0" smtClean="0"/>
              <a:t>New Slide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Duplicate Selected Slides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Right-click on each picture that you want to change, and click </a:t>
            </a:r>
            <a:r>
              <a:rPr lang="en-US" sz="1200" b="1" baseline="0" dirty="0" smtClean="0"/>
              <a:t>Change Picture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In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box, on the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 tab, do the following to resize or crop each picture (</a:t>
            </a:r>
            <a:r>
              <a:rPr lang="en-US" sz="1200" baseline="0" dirty="0" smtClean="0"/>
              <a:t>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boxes.)</a:t>
            </a:r>
            <a:r>
              <a:rPr lang="en-US" sz="1200" b="0" baseline="0" dirty="0" smtClean="0"/>
              <a:t>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For the left picture, </a:t>
            </a:r>
            <a:r>
              <a:rPr lang="en-US" sz="1200" baseline="0" dirty="0" smtClean="0"/>
              <a:t>r</a:t>
            </a:r>
            <a:r>
              <a:rPr lang="en-US" sz="1200" dirty="0" smtClean="0"/>
              <a:t>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3.8”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2.53”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For the middle picture, </a:t>
            </a:r>
            <a:r>
              <a:rPr lang="en-US" sz="1200" dirty="0" smtClean="0"/>
              <a:t>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3.5”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2.35”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baseline="0" dirty="0" smtClean="0"/>
              <a:t>For the right picture, </a:t>
            </a:r>
            <a:r>
              <a:rPr lang="en-US" sz="1200" dirty="0" smtClean="0"/>
              <a:t>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4.17”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2.78”</a:t>
            </a:r>
            <a:r>
              <a:rPr lang="en-US" sz="1200" baseline="0" dirty="0" smtClean="0"/>
              <a:t>.</a:t>
            </a:r>
            <a:endParaRPr lang="en-US" sz="1200" b="0" baseline="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transition effects</a:t>
            </a:r>
            <a:r>
              <a:rPr lang="en-US" sz="1200" baseline="0" dirty="0" smtClean="0"/>
              <a:t>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Transition to this Slide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Fades and Dissolves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Fade Smoothly</a:t>
            </a:r>
            <a:r>
              <a:rPr lang="en-US" sz="1200" baseline="0" dirty="0" smtClean="0"/>
              <a:t>. </a:t>
            </a:r>
            <a:endParaRPr lang="en-US" sz="1200" i="0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Animations</a:t>
            </a:r>
            <a:r>
              <a:rPr lang="en-US" sz="1200" i="0" baseline="0" dirty="0" smtClean="0"/>
              <a:t> tab,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Transition to this Slide </a:t>
            </a:r>
            <a:r>
              <a:rPr lang="en-US" sz="1200" baseline="0" dirty="0" smtClean="0"/>
              <a:t>group, </a:t>
            </a:r>
            <a:r>
              <a:rPr lang="en-US" sz="1200" i="0" baseline="0" dirty="0" smtClean="0"/>
              <a:t>in the </a:t>
            </a:r>
            <a:r>
              <a:rPr lang="en-US" sz="1200" b="1" i="0" baseline="0" dirty="0" smtClean="0"/>
              <a:t>Transition Speed </a:t>
            </a:r>
            <a:r>
              <a:rPr lang="en-US" sz="1200" i="0" baseline="0" dirty="0" smtClean="0"/>
              <a:t>list, click </a:t>
            </a:r>
            <a:r>
              <a:rPr lang="en-US" sz="1200" b="1" i="0" baseline="0" dirty="0" smtClean="0"/>
              <a:t>Slow</a:t>
            </a:r>
            <a:r>
              <a:rPr lang="en-US" sz="1200" i="0" baseline="0" dirty="0" smtClean="0"/>
              <a:t>. </a:t>
            </a:r>
            <a:endParaRPr lang="en-US" sz="1200" baseline="0" dirty="0" smtClean="0"/>
          </a:p>
          <a:p>
            <a:endParaRPr lang="en-US" sz="1200" b="1" dirty="0" smtClean="0"/>
          </a:p>
          <a:p>
            <a:endParaRPr lang="en-US" sz="1200" b="1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90⁰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four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 Lighter 5%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(sixth row, second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24%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50%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(sixth row, first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3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35%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50%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(sixth row, first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4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 Lighter 5%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(sixth row, second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143000" lvl="2" indent="-228600">
              <a:buFont typeface="Arial" pitchFamily="34" charset="0"/>
              <a:buChar char="•"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22288" y="502936"/>
            <a:ext cx="3168650" cy="235436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rmAutofit/>
          </a:bodyPr>
          <a:lstStyle/>
          <a:p>
            <a:r>
              <a:rPr lang="en-US" sz="1400" b="1" dirty="0" smtClean="0"/>
              <a:t>Falling pictures</a:t>
            </a:r>
          </a:p>
          <a:p>
            <a:r>
              <a:rPr lang="en-US" sz="1400" b="0" dirty="0" smtClean="0"/>
              <a:t>(Intermediate)</a:t>
            </a:r>
          </a:p>
          <a:p>
            <a:endParaRPr lang="en-US" sz="1200" b="0" dirty="0" smtClean="0"/>
          </a:p>
          <a:p>
            <a:endParaRPr lang="en-US" sz="1200" b="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reproduce the picture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Slides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Layout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Blank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Illustrations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 Picture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select a picture,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picture.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bottom right corner of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resize or crop the picture as needed so that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rotate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 is set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2.93”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 is set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4.41”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Resize the picture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rotate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entering values into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boxes. Crop the picture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Crop from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entering values into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Left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Bottom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boxes.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Styles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group,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Beveled Matte, White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bottom right corner of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rotate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Rotation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bottom right corner of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Styles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 in the left pane,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Shadow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Shadow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Presets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Outer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Offset Diagonal Bottom Left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(first row, third option from the left).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Distance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 pt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the picture into the top right corner of the slide.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picture.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Clipboard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arrow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Paste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Duplicate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the second (duplicate) picture to the left middle of the slide.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second picture.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bottom right corner of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rotation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Rotation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second picture and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Change Picture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 Picture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select a picture,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second picture.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bottom right corner of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resize or crop the picture as needed so that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rotate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 is set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2.93”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 is set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4.41”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Resize the picture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rotate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entering values into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boxes. Crop the picture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Crop from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entering values into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Left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Bottom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boxes.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bottom right corner of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Styles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 in the left pane,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3-D Rotation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3-D Rotation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pane,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Presets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Perspective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Perspective Relaxed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(second row, third option from the left),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then do the following: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320°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Perspective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Arrange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Send to Back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second picture.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Clipboard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arrow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Paste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Duplicate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the third picture to the bottom right corner of the slide, under the first picture.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third picture and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Change Picture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 Picture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select a picture,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third picture.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bottom right corner of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resize or crop the picture as needed so that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rotate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 is set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2.93”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 is set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4.41”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Resize the picture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rotate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entering values into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boxes. Crop the picture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Crop from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entering values into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Left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Bottom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boxes.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bottom right corner of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Styles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 in the left pane,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3-D Rotation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3-D Rotation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pane,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Presets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Perspective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Perspective Relaxed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(second row, third option from the left),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then do the following: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300°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Perspective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Arrange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Send to Back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indent="-228600">
              <a:buFont typeface="+mj-lt"/>
              <a:buAutoNum type="arabicPeriod"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None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 Lighter 5%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(sixth row, second option from the left).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enter values for Red: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87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Green: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78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Blue: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51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en-US" sz="1200" dirty="0" smtClean="0">
              <a:latin typeface="+mn-lt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i="0" baseline="0" dirty="0" smtClean="0"/>
              <a:t>Spotlight on shaded background picture</a:t>
            </a:r>
          </a:p>
          <a:p>
            <a:r>
              <a:rPr lang="en-US" sz="1400" b="0" baseline="0" dirty="0" smtClean="0"/>
              <a:t>(Advanced)</a:t>
            </a:r>
          </a:p>
          <a:p>
            <a:endParaRPr lang="en-US" sz="1200" b="0" baseline="0" dirty="0" smtClean="0"/>
          </a:p>
          <a:p>
            <a:endParaRPr lang="en-US" sz="1200" b="0" baseline="0" dirty="0" smtClean="0"/>
          </a:p>
          <a:p>
            <a:r>
              <a:rPr lang="en-US" sz="1200" b="1" baseline="0" dirty="0" smtClean="0"/>
              <a:t>Tip</a:t>
            </a:r>
            <a:r>
              <a:rPr lang="en-US" sz="1200" b="0" baseline="0" dirty="0" smtClean="0"/>
              <a:t>: This effect is best used with a picture containing a center focal point.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dirty="0" smtClean="0"/>
              <a:t>To reproduce the background</a:t>
            </a:r>
            <a:r>
              <a:rPr lang="en-US" sz="1200" baseline="0" dirty="0" smtClean="0"/>
              <a:t> </a:t>
            </a:r>
            <a:r>
              <a:rPr lang="en-US" sz="1200" dirty="0" smtClean="0"/>
              <a:t>effects on this slide, do the following: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Blank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Right-click the slide</a:t>
            </a:r>
            <a:r>
              <a:rPr lang="en-US" sz="1200" baseline="0" dirty="0" smtClean="0"/>
              <a:t> and then click </a:t>
            </a:r>
            <a:r>
              <a:rPr lang="en-US" sz="1200" b="1" baseline="0" dirty="0" smtClean="0"/>
              <a:t>Format Background</a:t>
            </a:r>
            <a:r>
              <a:rPr lang="en-US" sz="1200" b="0" baseline="0" dirty="0" smtClean="0"/>
              <a:t>.</a:t>
            </a:r>
            <a:r>
              <a:rPr lang="en-US" sz="1200" baseline="0" dirty="0" smtClean="0"/>
              <a:t> In </a:t>
            </a:r>
            <a:r>
              <a:rPr lang="en-US" sz="1200" dirty="0" smtClean="0"/>
              <a:t>the </a:t>
            </a:r>
            <a:r>
              <a:rPr lang="en-US" sz="1200" b="1" dirty="0" smtClean="0"/>
              <a:t>Format Background</a:t>
            </a:r>
            <a:r>
              <a:rPr lang="en-US" sz="1200" dirty="0" smtClean="0"/>
              <a:t> dialog box, in the left pane, click </a:t>
            </a:r>
            <a:r>
              <a:rPr lang="en-US" sz="1200" b="1" dirty="0" smtClean="0"/>
              <a:t>Fill</a:t>
            </a:r>
            <a:r>
              <a:rPr lang="en-US" sz="1200" dirty="0" smtClean="0"/>
              <a:t>. In the </a:t>
            </a:r>
            <a:r>
              <a:rPr lang="en-US" sz="1200" b="1" dirty="0" smtClean="0"/>
              <a:t>Fill</a:t>
            </a:r>
            <a:r>
              <a:rPr lang="en-US" sz="1200" dirty="0" smtClean="0"/>
              <a:t> pane,</a:t>
            </a:r>
            <a:r>
              <a:rPr lang="en-US" sz="1200" baseline="0" dirty="0" smtClean="0"/>
              <a:t> c</a:t>
            </a:r>
            <a:r>
              <a:rPr lang="en-US" sz="1200" dirty="0" smtClean="0"/>
              <a:t>lick </a:t>
            </a:r>
            <a:r>
              <a:rPr lang="en-US" sz="1200" b="1" dirty="0" smtClean="0"/>
              <a:t>Picture or texture fill</a:t>
            </a:r>
            <a:r>
              <a:rPr lang="en-US" sz="1200" b="0" dirty="0" smtClean="0"/>
              <a:t>,</a:t>
            </a:r>
            <a:r>
              <a:rPr lang="en-US" sz="1200" b="0" baseline="0" dirty="0" smtClean="0"/>
              <a:t> and then under </a:t>
            </a:r>
            <a:r>
              <a:rPr lang="en-US" sz="1200" b="1" baseline="0" dirty="0" smtClean="0"/>
              <a:t>Insert from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</a:t>
            </a:r>
            <a:r>
              <a:rPr lang="en-US" sz="1200" baseline="0" dirty="0" smtClean="0"/>
              <a:t> </a:t>
            </a:r>
            <a:r>
              <a:rPr lang="en-US" sz="1200" dirty="0" smtClean="0"/>
              <a:t>select a picture, and then click </a:t>
            </a:r>
            <a:r>
              <a:rPr lang="en-US" sz="1200" b="1" dirty="0" smtClean="0"/>
              <a:t>Insert</a:t>
            </a:r>
            <a:r>
              <a:rPr lang="en-US" sz="1200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endParaRPr lang="en-US" sz="1200" b="1" dirty="0" smtClean="0"/>
          </a:p>
          <a:p>
            <a:pPr marL="228600" indent="-228600">
              <a:buFont typeface="+mj-lt"/>
              <a:buAutoNum type="arabicPeriod"/>
            </a:pPr>
            <a:endParaRPr lang="en-US" sz="1200" b="1" dirty="0" smtClean="0"/>
          </a:p>
          <a:p>
            <a:pPr marL="228600" indent="-228600">
              <a:buFont typeface="+mj-lt"/>
              <a:buNone/>
            </a:pPr>
            <a:r>
              <a:rPr lang="en-US" sz="1200" b="0" dirty="0" smtClean="0"/>
              <a:t>To</a:t>
            </a:r>
            <a:r>
              <a:rPr lang="en-US" sz="1200" b="0" baseline="0" dirty="0" smtClean="0"/>
              <a:t> reproduce the shape effects on this slide, do the following:</a:t>
            </a: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Shapes</a:t>
            </a:r>
            <a:r>
              <a:rPr lang="en-US" sz="1200" baseline="0" dirty="0" smtClean="0"/>
              <a:t>, and then under</a:t>
            </a:r>
            <a:r>
              <a:rPr lang="en-US" sz="1200" b="0" i="1" baseline="0" dirty="0" smtClean="0"/>
              <a:t> </a:t>
            </a:r>
            <a:r>
              <a:rPr lang="en-US" sz="1200" b="1" baseline="0" dirty="0" smtClean="0"/>
              <a:t>Rectangles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Rectangle</a:t>
            </a:r>
            <a:r>
              <a:rPr lang="en-US" sz="1200" b="0" baseline="0" dirty="0" smtClean="0"/>
              <a:t> (</a:t>
            </a:r>
            <a:r>
              <a:rPr lang="en-US" sz="1200" dirty="0" smtClean="0"/>
              <a:t>first option from the left). </a:t>
            </a:r>
            <a:endParaRPr lang="en-US" sz="1200" b="0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slide, </a:t>
            </a:r>
            <a:r>
              <a:rPr lang="en-US" sz="1200" baseline="0" dirty="0" smtClean="0"/>
              <a:t>drag to draw</a:t>
            </a:r>
            <a:r>
              <a:rPr lang="en-US" sz="1200" dirty="0" smtClean="0"/>
              <a:t> </a:t>
            </a:r>
            <a:r>
              <a:rPr lang="en-US" sz="1200" baseline="0" dirty="0" smtClean="0"/>
              <a:t>a rectangle that</a:t>
            </a:r>
            <a:r>
              <a:rPr lang="en-US" sz="1200" dirty="0" smtClean="0"/>
              <a:t> fills the</a:t>
            </a:r>
            <a:r>
              <a:rPr lang="en-US" sz="1200" baseline="0" dirty="0" smtClean="0"/>
              <a:t> entire slide area.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 Outline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No Outline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the arrow next to </a:t>
            </a:r>
            <a:r>
              <a:rPr lang="en-US" sz="1200" b="1" baseline="0" dirty="0" smtClean="0"/>
              <a:t>Shape Fill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Gradient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 Gradients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 box, click </a:t>
            </a:r>
            <a:r>
              <a:rPr lang="en-US" sz="1200" b="1" dirty="0" smtClean="0"/>
              <a:t>Fill</a:t>
            </a:r>
            <a:r>
              <a:rPr lang="en-US" sz="1200" dirty="0" smtClean="0"/>
              <a:t> in the left pane, select </a:t>
            </a:r>
            <a:r>
              <a:rPr lang="en-US" sz="1200" b="1" baseline="0" dirty="0" smtClean="0"/>
              <a:t>Gradient fill</a:t>
            </a: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Fill</a:t>
            </a:r>
            <a:r>
              <a:rPr lang="en-US" sz="1200" dirty="0" smtClean="0"/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Type </a:t>
            </a:r>
            <a:r>
              <a:rPr lang="en-US" sz="1200" b="0" dirty="0" smtClean="0"/>
              <a:t>list</a:t>
            </a:r>
            <a:r>
              <a:rPr lang="en-US" sz="1200" dirty="0" smtClean="0"/>
              <a:t>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Radial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the button next to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From Center </a:t>
            </a:r>
            <a:r>
              <a:rPr lang="en-US" sz="1200" baseline="0" dirty="0" smtClean="0"/>
              <a:t>(third option from</a:t>
            </a:r>
            <a:r>
              <a:rPr lang="en-US" sz="1200" dirty="0" smtClean="0"/>
              <a:t> the left</a:t>
            </a:r>
            <a:r>
              <a:rPr lang="en-US" sz="120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dirty="0" smtClean="0"/>
              <a:t>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click </a:t>
            </a:r>
            <a:r>
              <a:rPr lang="en-US" sz="1200" b="1" dirty="0" smtClean="0"/>
              <a:t>Add</a:t>
            </a:r>
            <a:r>
              <a:rPr lang="en-US" sz="1200" dirty="0" smtClean="0"/>
              <a:t> or </a:t>
            </a:r>
            <a:r>
              <a:rPr lang="en-US" sz="1200" b="1" dirty="0" smtClean="0"/>
              <a:t>Remove</a:t>
            </a:r>
            <a:r>
              <a:rPr lang="en-US" sz="1200" dirty="0" smtClean="0"/>
              <a:t> until three stops appear in the drop-down list.</a:t>
            </a:r>
          </a:p>
          <a:p>
            <a:pPr marL="228600" lvl="1" indent="-228600">
              <a:buFont typeface="+mj-lt"/>
              <a:buAutoNum type="arabicPeriod" startAt="6"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1" dirty="0" smtClean="0"/>
              <a:t>Stop 1 </a:t>
            </a:r>
            <a:r>
              <a:rPr lang="en-US" sz="1200" dirty="0" smtClean="0"/>
              <a:t>from the list, and then do the following:</a:t>
            </a:r>
          </a:p>
          <a:p>
            <a:pPr marL="1143000" lvl="3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Stop Position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34%</a:t>
            </a:r>
            <a:r>
              <a:rPr lang="en-US" sz="1200" dirty="0" smtClean="0"/>
              <a:t>.</a:t>
            </a:r>
          </a:p>
          <a:p>
            <a:pPr marL="1143000" lvl="3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1,</a:t>
            </a:r>
            <a:r>
              <a:rPr lang="en-US" sz="1200" b="1" baseline="0" dirty="0" smtClean="0"/>
              <a:t> Lighter 5% </a:t>
            </a:r>
            <a:r>
              <a:rPr lang="en-US" sz="1200" baseline="0" dirty="0" smtClean="0"/>
              <a:t>(sixth row, second option from the left)</a:t>
            </a:r>
            <a:r>
              <a:rPr lang="en-US" sz="1200" dirty="0" smtClean="0"/>
              <a:t>.</a:t>
            </a:r>
          </a:p>
          <a:p>
            <a:pPr marL="1143000" lvl="3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Transparency box</a:t>
            </a:r>
            <a:r>
              <a:rPr lang="en-US" sz="1200" b="0" dirty="0" smtClean="0"/>
              <a:t>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6858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1" dirty="0" smtClean="0"/>
              <a:t>Stop 2 </a:t>
            </a:r>
            <a:r>
              <a:rPr lang="en-US" sz="1200" dirty="0" smtClean="0"/>
              <a:t>from the list, and then do the following:</a:t>
            </a:r>
          </a:p>
          <a:p>
            <a:pPr marL="1143000" lvl="3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Stop Position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35%</a:t>
            </a:r>
            <a:r>
              <a:rPr lang="en-US" sz="1200" dirty="0" smtClean="0"/>
              <a:t>.</a:t>
            </a:r>
          </a:p>
          <a:p>
            <a:pPr marL="1143000" lvl="3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1,</a:t>
            </a:r>
            <a:r>
              <a:rPr lang="en-US" sz="1200" b="1" baseline="0" dirty="0" smtClean="0"/>
              <a:t> Lighter 5% </a:t>
            </a:r>
            <a:r>
              <a:rPr lang="en-US" sz="1200" baseline="0" dirty="0" smtClean="0"/>
              <a:t>(sixth row, second option from the left)</a:t>
            </a:r>
            <a:r>
              <a:rPr lang="en-US" sz="1200" dirty="0" smtClean="0"/>
              <a:t>.</a:t>
            </a:r>
          </a:p>
          <a:p>
            <a:pPr marL="1143000" lvl="3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Transparency box</a:t>
            </a:r>
            <a:r>
              <a:rPr lang="en-US" sz="1200" b="0" dirty="0" smtClean="0"/>
              <a:t>, enter</a:t>
            </a:r>
            <a:r>
              <a:rPr lang="en-US" sz="1200" dirty="0" smtClean="0"/>
              <a:t> </a:t>
            </a:r>
            <a:r>
              <a:rPr lang="en-US" sz="1200" b="1" dirty="0" smtClean="0"/>
              <a:t>20%</a:t>
            </a:r>
            <a:r>
              <a:rPr lang="en-US" sz="1200" dirty="0" smtClean="0"/>
              <a:t>. </a:t>
            </a:r>
          </a:p>
          <a:p>
            <a:pPr marL="6858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1" dirty="0" smtClean="0"/>
              <a:t>Stop 3 </a:t>
            </a:r>
            <a:r>
              <a:rPr lang="en-US" sz="1200" dirty="0" smtClean="0"/>
              <a:t>from the list, and then do the following:</a:t>
            </a:r>
          </a:p>
          <a:p>
            <a:pPr marL="1143000" lvl="3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Stop Position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</a:t>
            </a:r>
          </a:p>
          <a:p>
            <a:pPr marL="1143000" lvl="3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50% </a:t>
            </a:r>
            <a:r>
              <a:rPr lang="en-US" sz="1200" dirty="0" smtClean="0"/>
              <a:t>(sixth row, fifth option from the left). </a:t>
            </a:r>
            <a:endParaRPr lang="en-US" sz="1200" i="1" dirty="0" smtClean="0"/>
          </a:p>
          <a:p>
            <a:pPr marL="1143000" lvl="3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Transparency box</a:t>
            </a:r>
            <a:r>
              <a:rPr lang="en-US" sz="1200" b="0" dirty="0" smtClean="0"/>
              <a:t>, enter </a:t>
            </a:r>
            <a:r>
              <a:rPr lang="en-US" sz="1200" b="1" dirty="0" smtClean="0"/>
              <a:t>75%</a:t>
            </a:r>
            <a:r>
              <a:rPr lang="en-US" sz="1200" dirty="0" smtClean="0"/>
              <a:t>. </a:t>
            </a:r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Shapes</a:t>
            </a:r>
            <a:r>
              <a:rPr lang="en-US" sz="1200" dirty="0" smtClean="0"/>
              <a:t>, and then under</a:t>
            </a:r>
            <a:r>
              <a:rPr lang="en-US" sz="1200" i="1" dirty="0" smtClean="0"/>
              <a:t> </a:t>
            </a:r>
            <a:r>
              <a:rPr lang="en-US" sz="1200" b="1" dirty="0" smtClean="0"/>
              <a:t>Basic Shapes</a:t>
            </a:r>
            <a:r>
              <a:rPr lang="en-US" sz="1200" dirty="0" smtClean="0"/>
              <a:t>, click </a:t>
            </a:r>
            <a:r>
              <a:rPr lang="en-US" sz="1200" b="1" dirty="0" smtClean="0"/>
              <a:t>Oval</a:t>
            </a:r>
            <a:r>
              <a:rPr lang="en-US" sz="1200" dirty="0" smtClean="0"/>
              <a:t> (first row, second option from the left). </a:t>
            </a:r>
            <a:r>
              <a:rPr lang="en-US" sz="1200" i="0" baseline="0" dirty="0" smtClean="0"/>
              <a:t>Press and hold SHIFT to constrain the shape to a circle, and then on the slide, drag to draw a circle. </a:t>
            </a:r>
            <a:endParaRPr lang="en-US" sz="1200" dirty="0" smtClean="0"/>
          </a:p>
          <a:p>
            <a:pPr marL="228600" indent="-228600">
              <a:buFont typeface="+mj-lt"/>
              <a:buAutoNum type="arabicPeriod" startAt="7"/>
            </a:pPr>
            <a:r>
              <a:rPr lang="en-US" sz="1200" dirty="0" smtClean="0"/>
              <a:t>Select the circle. Under </a:t>
            </a:r>
            <a:r>
              <a:rPr lang="en-US" sz="1200" b="1" dirty="0" smtClean="0"/>
              <a:t>Drawing Tools</a:t>
            </a:r>
            <a:r>
              <a:rPr lang="en-US" sz="1200" dirty="0" smtClean="0"/>
              <a:t>, on the </a:t>
            </a:r>
            <a:r>
              <a:rPr lang="en-US" sz="1200" b="1" dirty="0" smtClean="0"/>
              <a:t>Format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dirty="0" smtClean="0"/>
              <a:t>In the </a:t>
            </a:r>
            <a:r>
              <a:rPr lang="en-US" sz="1200" b="1" dirty="0" smtClean="0"/>
              <a:t>Shape Height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4.4”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dirty="0" smtClean="0"/>
              <a:t>In the </a:t>
            </a:r>
            <a:r>
              <a:rPr lang="en-US" sz="1200" b="1" dirty="0" smtClean="0"/>
              <a:t>Shape Width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4.4”</a:t>
            </a:r>
            <a:r>
              <a:rPr lang="en-US" sz="1200" dirty="0" smtClean="0"/>
              <a:t>.</a:t>
            </a:r>
          </a:p>
          <a:p>
            <a:pPr marL="228600" lvl="1" indent="-228600">
              <a:buFont typeface="+mj-lt"/>
              <a:buAutoNum type="arabicPeriod" startAt="9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the </a:t>
            </a:r>
            <a:r>
              <a:rPr lang="en-US" sz="1200" b="1" dirty="0" smtClean="0"/>
              <a:t>Format Shape</a:t>
            </a:r>
            <a:r>
              <a:rPr lang="en-US" sz="1200" dirty="0" smtClean="0"/>
              <a:t> dialog launcher.</a:t>
            </a:r>
            <a:r>
              <a:rPr lang="en-US" sz="1200" baseline="0" dirty="0" smtClean="0"/>
              <a:t> </a:t>
            </a:r>
            <a:r>
              <a:rPr lang="en-US" sz="1200" dirty="0" smtClean="0"/>
              <a:t>In the </a:t>
            </a:r>
            <a:r>
              <a:rPr lang="en-US" sz="1200" b="1" dirty="0" smtClean="0"/>
              <a:t>Format Shape</a:t>
            </a:r>
            <a:r>
              <a:rPr lang="en-US" sz="1200" dirty="0" smtClean="0"/>
              <a:t> dialog box, click </a:t>
            </a:r>
            <a:r>
              <a:rPr lang="en-US" sz="1200" b="1" dirty="0" smtClean="0"/>
              <a:t>Fill</a:t>
            </a:r>
            <a:r>
              <a:rPr lang="en-US" sz="1200" dirty="0" smtClean="0"/>
              <a:t> in the left pane, select </a:t>
            </a:r>
            <a:r>
              <a:rPr lang="en-US" sz="1200" b="1" dirty="0" smtClean="0"/>
              <a:t>Solid fill</a:t>
            </a:r>
            <a:r>
              <a:rPr lang="en-US" sz="1200" dirty="0" smtClean="0"/>
              <a:t> in the </a:t>
            </a:r>
            <a:r>
              <a:rPr lang="en-US" sz="1200" b="1" dirty="0" smtClean="0"/>
              <a:t>Fill</a:t>
            </a:r>
            <a:r>
              <a:rPr lang="en-US" sz="1200" dirty="0" smtClean="0"/>
              <a:t> pane, 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White, Background 1 </a:t>
            </a:r>
            <a:r>
              <a:rPr lang="en-US" sz="1200" baseline="0" dirty="0" smtClean="0"/>
              <a:t>(first row, first option from the left)</a:t>
            </a:r>
            <a:r>
              <a:rPr lang="en-US" sz="1200" dirty="0" smtClean="0"/>
              <a:t>. </a:t>
            </a:r>
          </a:p>
          <a:p>
            <a:pPr marL="228600" lvl="1" indent="-228600">
              <a:buFont typeface="+mj-lt"/>
              <a:buAutoNum type="arabicPeriod" startAt="9"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Format Shape</a:t>
            </a:r>
            <a:r>
              <a:rPr lang="en-US" sz="1200" dirty="0" smtClean="0"/>
              <a:t> dialog box, click </a:t>
            </a:r>
            <a:r>
              <a:rPr lang="en-US" sz="1200" b="1" dirty="0" smtClean="0"/>
              <a:t>Line Color</a:t>
            </a:r>
            <a:r>
              <a:rPr lang="en-US" sz="1200" dirty="0" smtClean="0"/>
              <a:t> in the left pane, and then select </a:t>
            </a:r>
            <a:r>
              <a:rPr lang="en-US" sz="1200" b="1" dirty="0" smtClean="0"/>
              <a:t>No line</a:t>
            </a:r>
            <a:r>
              <a:rPr lang="en-US" sz="1200" dirty="0" smtClean="0"/>
              <a:t> in the </a:t>
            </a:r>
            <a:r>
              <a:rPr lang="en-US" sz="1200" b="1" dirty="0" smtClean="0"/>
              <a:t>Line Color</a:t>
            </a:r>
            <a:r>
              <a:rPr lang="en-US" sz="1200" dirty="0" smtClean="0"/>
              <a:t> pane.</a:t>
            </a:r>
          </a:p>
          <a:p>
            <a:pPr marL="228600" lvl="1" indent="-228600">
              <a:buFont typeface="+mj-lt"/>
              <a:buAutoNum type="arabicPeriod" startAt="9"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Format Shape</a:t>
            </a:r>
            <a:r>
              <a:rPr lang="en-US" sz="1200" dirty="0" smtClean="0"/>
              <a:t> dialog box, click </a:t>
            </a:r>
            <a:r>
              <a:rPr lang="en-US" sz="1200" b="1" dirty="0" smtClean="0"/>
              <a:t>3-D Format</a:t>
            </a:r>
            <a:r>
              <a:rPr lang="en-US" sz="1200" dirty="0" smtClean="0"/>
              <a:t> in the left pane, and then do the following in the </a:t>
            </a:r>
            <a:r>
              <a:rPr lang="en-US" sz="1200" b="1" dirty="0" smtClean="0"/>
              <a:t>3-D Format</a:t>
            </a:r>
            <a:r>
              <a:rPr lang="en-US" sz="1200" dirty="0" smtClean="0"/>
              <a:t> pane:</a:t>
            </a:r>
          </a:p>
          <a:p>
            <a:pPr marL="685800" lvl="2" indent="-228600">
              <a:buFont typeface="Arial" pitchFamily="34" charset="0"/>
              <a:buChar char="•"/>
            </a:pPr>
            <a:r>
              <a:rPr lang="en-US" sz="1200" dirty="0" smtClean="0"/>
              <a:t>Under </a:t>
            </a:r>
            <a:r>
              <a:rPr lang="en-US" sz="1200" b="1" dirty="0" smtClean="0"/>
              <a:t>Bevel</a:t>
            </a:r>
            <a:r>
              <a:rPr lang="en-US" sz="1200" dirty="0" smtClean="0"/>
              <a:t>, click the button next to </a:t>
            </a:r>
            <a:r>
              <a:rPr lang="en-US" sz="1200" b="1" dirty="0" smtClean="0"/>
              <a:t>Top</a:t>
            </a:r>
            <a:r>
              <a:rPr lang="en-US" sz="1200" dirty="0" smtClean="0"/>
              <a:t>,  and then under </a:t>
            </a:r>
            <a:r>
              <a:rPr lang="en-US" sz="1200" b="1" dirty="0" smtClean="0"/>
              <a:t>Bevel</a:t>
            </a:r>
            <a:r>
              <a:rPr lang="en-US" sz="1200" dirty="0" smtClean="0"/>
              <a:t>, click </a:t>
            </a:r>
            <a:r>
              <a:rPr lang="en-US" sz="1200" b="1" dirty="0" smtClean="0"/>
              <a:t>Soft Round</a:t>
            </a:r>
            <a:r>
              <a:rPr lang="en-US" sz="1200" dirty="0" smtClean="0"/>
              <a:t> (second row, second option from the left). Next to </a:t>
            </a:r>
            <a:r>
              <a:rPr lang="en-US" sz="1200" b="1" dirty="0" smtClean="0"/>
              <a:t>Top</a:t>
            </a:r>
            <a:r>
              <a:rPr lang="en-US" sz="1200" dirty="0" smtClean="0"/>
              <a:t>, in the </a:t>
            </a:r>
            <a:r>
              <a:rPr lang="en-US" sz="1200" b="1" dirty="0" smtClean="0"/>
              <a:t>Width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30 pt</a:t>
            </a:r>
            <a:r>
              <a:rPr lang="en-US" sz="1200" b="0" dirty="0" smtClean="0"/>
              <a:t>,</a:t>
            </a:r>
            <a:r>
              <a:rPr lang="en-US" sz="1200" dirty="0" smtClean="0"/>
              <a:t> and in the </a:t>
            </a:r>
            <a:r>
              <a:rPr lang="en-US" sz="1200" b="1" dirty="0" smtClean="0"/>
              <a:t>Height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15 pt</a:t>
            </a:r>
            <a:r>
              <a:rPr lang="en-US" sz="1200" dirty="0" smtClean="0"/>
              <a:t>.</a:t>
            </a:r>
            <a:r>
              <a:rPr lang="en-US" sz="1200" baseline="0" dirty="0" smtClean="0"/>
              <a:t> C</a:t>
            </a:r>
            <a:r>
              <a:rPr lang="en-US" sz="1200" dirty="0" smtClean="0"/>
              <a:t>lick the button next to </a:t>
            </a:r>
            <a:r>
              <a:rPr lang="en-US" sz="1200" b="1" dirty="0" smtClean="0"/>
              <a:t>Bottom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Bevel</a:t>
            </a:r>
            <a:r>
              <a:rPr lang="en-US" sz="1200" dirty="0" smtClean="0"/>
              <a:t>, click </a:t>
            </a:r>
            <a:r>
              <a:rPr lang="en-US" sz="1200" b="1" dirty="0" smtClean="0"/>
              <a:t>Circle</a:t>
            </a:r>
            <a:r>
              <a:rPr lang="en-US" sz="1200" dirty="0" smtClean="0"/>
              <a:t> (first row, first option from the left). Next to </a:t>
            </a:r>
            <a:r>
              <a:rPr lang="en-US" sz="1200" b="1" dirty="0" smtClean="0"/>
              <a:t>Bottom</a:t>
            </a:r>
            <a:r>
              <a:rPr lang="en-US" sz="1200" dirty="0" smtClean="0"/>
              <a:t>, in the </a:t>
            </a:r>
            <a:r>
              <a:rPr lang="en-US" sz="1200" b="1" dirty="0" smtClean="0"/>
              <a:t>Width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6 pt</a:t>
            </a:r>
            <a:r>
              <a:rPr lang="en-US" sz="1200" b="0" dirty="0" smtClean="0"/>
              <a:t>,</a:t>
            </a:r>
            <a:r>
              <a:rPr lang="en-US" sz="1200" dirty="0" smtClean="0"/>
              <a:t> and in the </a:t>
            </a:r>
            <a:r>
              <a:rPr lang="en-US" sz="1200" b="1" dirty="0" smtClean="0"/>
              <a:t>Height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6 pt</a:t>
            </a:r>
            <a:r>
              <a:rPr lang="en-US" sz="1200" dirty="0" smtClean="0"/>
              <a:t>.</a:t>
            </a:r>
          </a:p>
          <a:p>
            <a:pPr marL="685800" lvl="2" indent="-228600">
              <a:buFont typeface="Arial" pitchFamily="34" charset="0"/>
              <a:buChar char="•"/>
            </a:pPr>
            <a:r>
              <a:rPr lang="en-US" sz="1200" dirty="0" smtClean="0"/>
              <a:t>Under </a:t>
            </a:r>
            <a:r>
              <a:rPr lang="en-US" sz="1200" b="1" dirty="0" smtClean="0"/>
              <a:t>Surface</a:t>
            </a:r>
            <a:r>
              <a:rPr lang="en-US" sz="1200" dirty="0" smtClean="0"/>
              <a:t>, click the button next to </a:t>
            </a:r>
            <a:r>
              <a:rPr lang="en-US" sz="1200" b="1" dirty="0" smtClean="0"/>
              <a:t>Material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Translucent</a:t>
            </a:r>
            <a:r>
              <a:rPr lang="en-US" sz="1200" dirty="0" smtClean="0"/>
              <a:t>, click </a:t>
            </a:r>
            <a:r>
              <a:rPr lang="en-US" sz="1200" b="1" dirty="0" smtClean="0"/>
              <a:t>Clear</a:t>
            </a:r>
            <a:r>
              <a:rPr lang="en-US" sz="1200" dirty="0" smtClean="0"/>
              <a:t> (third option from the left).</a:t>
            </a:r>
            <a:r>
              <a:rPr lang="en-US" sz="1200" baseline="0" dirty="0" smtClean="0"/>
              <a:t> C</a:t>
            </a:r>
            <a:r>
              <a:rPr lang="en-US" sz="1200" dirty="0" smtClean="0"/>
              <a:t>lick the button next to </a:t>
            </a:r>
            <a:r>
              <a:rPr lang="en-US" sz="1200" b="1" dirty="0" smtClean="0"/>
              <a:t>Lighting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Special</a:t>
            </a:r>
            <a:r>
              <a:rPr lang="en-US" sz="1200" dirty="0" smtClean="0"/>
              <a:t>, click </a:t>
            </a:r>
            <a:r>
              <a:rPr lang="en-US" sz="1200" b="1" dirty="0" smtClean="0"/>
              <a:t>Two Point</a:t>
            </a:r>
            <a:r>
              <a:rPr lang="en-US" sz="1200" dirty="0" smtClean="0"/>
              <a:t> (second option from the left).</a:t>
            </a:r>
          </a:p>
          <a:p>
            <a:pPr marL="228600" indent="-228600">
              <a:buFont typeface="+mj-lt"/>
              <a:buAutoNum type="arabicPeriod" startAt="13"/>
              <a:defRPr/>
            </a:pPr>
            <a:r>
              <a:rPr lang="en-US" sz="1200" dirty="0" smtClean="0"/>
              <a:t>Select the circle.</a:t>
            </a:r>
            <a:r>
              <a:rPr lang="en-US" sz="1200" baseline="0" dirty="0" smtClean="0"/>
              <a:t>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buFont typeface="+mj-lt"/>
              <a:buAutoNum type="arabicPeriod"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aseline="0" dirty="0" smtClean="0"/>
              <a:t>. </a:t>
            </a:r>
            <a:endParaRPr lang="en-US" sz="1200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4572" y="2954215"/>
            <a:ext cx="5788856" cy="5874475"/>
          </a:xfrm>
        </p:spPr>
        <p:txBody>
          <a:bodyPr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For</a:t>
            </a:r>
            <a:r>
              <a:rPr lang="en-US" sz="1200" baseline="0" dirty="0" smtClean="0"/>
              <a:t> reproduction steps for this slide, refer to the PowerPoint template titled “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Static text effects for PowerPoint slides</a:t>
            </a:r>
            <a:r>
              <a:rPr lang="en-US" sz="1200" baseline="0" dirty="0" smtClean="0"/>
              <a:t>” (STATIC_TEXT.potx), slide number 17.</a:t>
            </a:r>
            <a:endParaRPr lang="en-US" sz="1200" dirty="0" smtClean="0"/>
          </a:p>
          <a:p>
            <a:pPr>
              <a:lnSpc>
                <a:spcPct val="85000"/>
              </a:lnSpc>
              <a:spcAft>
                <a:spcPts val="300"/>
              </a:spcAft>
            </a:pPr>
            <a:endParaRPr lang="en-US" sz="1400" b="0" baseline="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Three</a:t>
            </a:r>
            <a:r>
              <a:rPr lang="en-US" sz="1400" b="1" baseline="0" dirty="0" smtClean="0"/>
              <a:t> pictures in frames</a:t>
            </a:r>
          </a:p>
          <a:p>
            <a:r>
              <a:rPr lang="en-US" sz="1400" b="0" baseline="0" dirty="0" smtClean="0"/>
              <a:t>(Basic)</a:t>
            </a:r>
          </a:p>
          <a:p>
            <a:endParaRPr lang="en-US" sz="1200" b="1" baseline="0" dirty="0" smtClean="0"/>
          </a:p>
          <a:p>
            <a:endParaRPr lang="en-US" sz="1200" b="1" baseline="0" dirty="0" smtClean="0"/>
          </a:p>
          <a:p>
            <a:r>
              <a:rPr lang="en-US" sz="1200" dirty="0" smtClean="0"/>
              <a:t>To reproduce the</a:t>
            </a:r>
            <a:r>
              <a:rPr lang="en-US" sz="1200" baseline="0" dirty="0" smtClean="0"/>
              <a:t> picture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Slides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Layout</a:t>
            </a:r>
            <a:r>
              <a:rPr lang="en-US" sz="1200" baseline="0" dirty="0" smtClean="0"/>
              <a:t> and then click </a:t>
            </a:r>
            <a:r>
              <a:rPr lang="en-US" sz="1200" b="1" baseline="0" dirty="0" smtClean="0"/>
              <a:t>Blank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Illustrations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Picture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2.67”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Picture Tools</a:t>
            </a:r>
            <a:r>
              <a:rPr lang="en-US" sz="120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Picture Styles </a:t>
            </a:r>
            <a:r>
              <a:rPr lang="en-US" sz="1200" baseline="0" dirty="0" smtClean="0"/>
              <a:t>group, </a:t>
            </a:r>
            <a:r>
              <a:rPr lang="en-US" sz="1200" i="0" baseline="0" dirty="0" smtClean="0"/>
              <a:t>click </a:t>
            </a:r>
            <a:r>
              <a:rPr lang="en-US" sz="1200" b="1" i="0" baseline="0" dirty="0" smtClean="0"/>
              <a:t>More</a:t>
            </a:r>
            <a:r>
              <a:rPr lang="en-US" sz="1200" b="0" i="0" baseline="0" dirty="0" smtClean="0"/>
              <a:t>, and then </a:t>
            </a:r>
            <a:r>
              <a:rPr lang="en-US" sz="1200" baseline="0" dirty="0" smtClean="0"/>
              <a:t>click </a:t>
            </a:r>
            <a:r>
              <a:rPr lang="en-US" sz="1200" b="1" baseline="0" dirty="0" smtClean="0"/>
              <a:t>Reflected Beveled, Black</a:t>
            </a:r>
            <a:r>
              <a:rPr lang="en-US" sz="1200" b="0" baseline="0" dirty="0" smtClean="0"/>
              <a:t>.</a:t>
            </a:r>
            <a:endParaRPr lang="en-US" sz="1200" i="1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picture.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under </a:t>
            </a:r>
            <a:r>
              <a:rPr lang="en-US" sz="1200" b="1" baseline="0" dirty="0" smtClean="0"/>
              <a:t>Paste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Right-click the duplicate picture, and then click </a:t>
            </a:r>
            <a:r>
              <a:rPr lang="en-US" sz="1200" b="1" baseline="0" dirty="0" smtClean="0"/>
              <a:t>Change Picture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If the inserted picture is a different height and width,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2.67”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  <a:endParaRPr lang="en-US" sz="1200" i="1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Repeat the process in steps 6-8 to create another duplicate picture, for a total of three pictures.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Drag the pictures to form a row across the slide, slightly above the middle of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Press and hold SHIFT and select all three pictures.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Distribute Horizontally</a:t>
            </a:r>
            <a:r>
              <a:rPr lang="en-US" sz="1200" baseline="0" dirty="0" smtClean="0"/>
              <a:t>. </a:t>
            </a:r>
          </a:p>
          <a:p>
            <a:endParaRPr lang="en-US" sz="1200" b="0" baseline="0" dirty="0" smtClean="0"/>
          </a:p>
          <a:p>
            <a:endParaRPr lang="en-US" sz="1200" b="0" baseline="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text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90⁰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 Lighter 5%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(sixth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Dark Blue, Text 2, Lighter 40%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(fourth row, fourth option from the left).</a:t>
            </a:r>
            <a:endParaRPr lang="en-US" sz="1200" b="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Transition</a:t>
            </a:r>
            <a:r>
              <a:rPr lang="en-US" sz="1400" b="1" baseline="0" dirty="0" smtClean="0"/>
              <a:t> effect for split picture, slide 1</a:t>
            </a:r>
          </a:p>
          <a:p>
            <a:r>
              <a:rPr lang="en-US" sz="1400" b="0" baseline="0" dirty="0" smtClean="0"/>
              <a:t>(Basic)</a:t>
            </a:r>
          </a:p>
          <a:p>
            <a:endParaRPr lang="en-US" sz="1200" b="0" baseline="0" dirty="0" smtClean="0"/>
          </a:p>
          <a:p>
            <a:endParaRPr lang="en-US" sz="1200" b="0" baseline="0" dirty="0" smtClean="0"/>
          </a:p>
          <a:p>
            <a:r>
              <a:rPr lang="en-US" sz="1200" b="1" baseline="0" dirty="0" smtClean="0"/>
              <a:t>Tip: </a:t>
            </a:r>
            <a:r>
              <a:rPr lang="en-US" sz="1200" baseline="0" dirty="0" smtClean="0"/>
              <a:t>Use this template with a cropped picture and reveal the rest of the picture on the next slide.</a:t>
            </a:r>
          </a:p>
          <a:p>
            <a:endParaRPr lang="en-US" sz="1200" b="0" baseline="0" dirty="0" smtClean="0"/>
          </a:p>
          <a:p>
            <a:endParaRPr lang="en-US" sz="1200" b="0" baseline="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picture and text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Illustrations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Picture</a:t>
            </a:r>
            <a:r>
              <a:rPr lang="en-US" sz="1200" b="0" baseline="0" dirty="0" smtClean="0"/>
              <a:t>, select </a:t>
            </a:r>
            <a:r>
              <a:rPr lang="en-US" sz="1200" baseline="0" dirty="0" smtClean="0"/>
              <a:t>a picture, and then click </a:t>
            </a:r>
            <a:r>
              <a:rPr lang="en-US" sz="1200" b="1" baseline="0" dirty="0" smtClean="0"/>
              <a:t>Insert</a:t>
            </a:r>
            <a:r>
              <a:rPr lang="en-US" sz="1200" i="1" baseline="0" dirty="0" smtClean="0"/>
              <a:t>.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</a:t>
            </a:r>
            <a:r>
              <a:rPr lang="en-US" sz="1200" baseline="0" dirty="0" smtClean="0"/>
              <a:t>under </a:t>
            </a:r>
            <a:r>
              <a:rPr lang="en-US" sz="1200" b="1" baseline="0" dirty="0" smtClean="0"/>
              <a:t>Crop from</a:t>
            </a:r>
            <a:r>
              <a:rPr lang="en-US" sz="1200" b="0" baseline="0" dirty="0" smtClean="0"/>
              <a:t>, enter a value into the </a:t>
            </a:r>
            <a:r>
              <a:rPr lang="en-US" sz="1200" b="1" baseline="0" dirty="0" smtClean="0"/>
              <a:t>Right</a:t>
            </a:r>
            <a:r>
              <a:rPr lang="en-US" sz="1200" b="0" baseline="0" dirty="0" smtClean="0"/>
              <a:t> box to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crop </a:t>
            </a:r>
            <a:r>
              <a:rPr lang="en-US" sz="1200" dirty="0" smtClean="0"/>
              <a:t>the picture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value in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changes to </a:t>
            </a:r>
            <a:r>
              <a:rPr lang="en-US" sz="1200" b="1" baseline="0" dirty="0" smtClean="0"/>
              <a:t>5”</a:t>
            </a:r>
            <a:r>
              <a:rPr lang="en-US" sz="1200" baseline="0" dirty="0" smtClean="0"/>
              <a:t>. </a:t>
            </a:r>
            <a:endParaRPr lang="en-US" sz="1200" i="1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lang="en-US" sz="1200" b="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b="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b="0" i="0" baseline="0" dirty="0" smtClean="0"/>
              <a:t> group, click </a:t>
            </a:r>
            <a:r>
              <a:rPr lang="en-US" sz="1200" b="1" i="0" baseline="0" dirty="0" smtClean="0"/>
              <a:t>Arrange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do the following:</a:t>
            </a:r>
          </a:p>
          <a:p>
            <a:pPr marL="6858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to Slide</a:t>
            </a:r>
            <a:r>
              <a:rPr lang="en-US" sz="1200" b="0" i="0" baseline="0" dirty="0" smtClean="0"/>
              <a:t>.</a:t>
            </a:r>
          </a:p>
          <a:p>
            <a:pPr marL="6858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Right</a:t>
            </a:r>
            <a:r>
              <a:rPr lang="en-US" sz="1200" b="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i="0" dirty="0" smtClean="0"/>
              <a:t>Calibri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b="0" i="0" baseline="0" dirty="0" smtClean="0"/>
              <a:t> list,</a:t>
            </a:r>
            <a:r>
              <a:rPr lang="en-US" sz="1200" i="0" baseline="0" dirty="0" smtClean="0"/>
              <a:t>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i="0" baseline="0" dirty="0" smtClean="0"/>
              <a:t>list, click the arrow next to </a:t>
            </a:r>
            <a:r>
              <a:rPr lang="en-US" sz="1200" b="1" i="0" baseline="0" dirty="0" smtClean="0"/>
              <a:t>Font Color</a:t>
            </a:r>
            <a:r>
              <a:rPr lang="en-US" sz="1200" i="0" baseline="0" dirty="0" smtClean="0"/>
              <a:t>, and then under Theme Colors click </a:t>
            </a:r>
            <a:r>
              <a:rPr lang="en-US" sz="1200" b="1" i="0" baseline="0" dirty="0" smtClean="0"/>
              <a:t>White, Background 1, Darker 35% </a:t>
            </a:r>
            <a:r>
              <a:rPr lang="en-US" sz="1200" b="0" i="0" baseline="0" dirty="0" smtClean="0"/>
              <a:t>(fifth row, first option from the left)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in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i="0" baseline="0" dirty="0" smtClean="0"/>
              <a:t>Drag the text box to the left of the picture.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b="0" i="0" baseline="0" dirty="0" smtClean="0"/>
              <a:t>Select the text box. On the </a:t>
            </a:r>
            <a:r>
              <a:rPr lang="en-US" sz="1200" b="1" i="0" baseline="0" dirty="0" smtClean="0"/>
              <a:t>Home</a:t>
            </a:r>
            <a:r>
              <a:rPr lang="en-US" sz="1200" b="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b="0" i="0" baseline="0" dirty="0" smtClean="0"/>
              <a:t> group, click </a:t>
            </a:r>
            <a:r>
              <a:rPr lang="en-US" sz="1200" b="1" i="0" baseline="0" dirty="0" smtClean="0"/>
              <a:t>Arrange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do the following:</a:t>
            </a:r>
          </a:p>
          <a:p>
            <a:pPr marL="6858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to Slide</a:t>
            </a:r>
            <a:r>
              <a:rPr lang="en-US" sz="1200" b="0" i="0" baseline="0" dirty="0" smtClean="0"/>
              <a:t>.</a:t>
            </a:r>
          </a:p>
          <a:p>
            <a:pPr marL="6858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Middle</a:t>
            </a:r>
            <a:r>
              <a:rPr lang="en-US" sz="1200" b="0" i="0" baseline="0" dirty="0" smtClean="0"/>
              <a:t>. 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lang="en-US" sz="1200" b="0" i="0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i="0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0" baseline="0" dirty="0" smtClean="0"/>
              <a:t>To reproduce the transition and background effects on this slide, do the following: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Animations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Transition to This Slide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More</a:t>
            </a:r>
            <a:r>
              <a:rPr lang="en-US" sz="1200" b="0" i="0" baseline="0" dirty="0" smtClean="0"/>
              <a:t>, and then under </a:t>
            </a:r>
            <a:r>
              <a:rPr lang="en-US" sz="1200" b="1" i="0" baseline="0" dirty="0" smtClean="0"/>
              <a:t>Wipes</a:t>
            </a:r>
            <a:r>
              <a:rPr lang="en-US" sz="1200" i="0" baseline="0" dirty="0" smtClean="0"/>
              <a:t>, click </a:t>
            </a:r>
            <a:r>
              <a:rPr lang="en-US" sz="1200" b="1" i="0" baseline="0" dirty="0" smtClean="0"/>
              <a:t>Split Vertical In</a:t>
            </a:r>
            <a:r>
              <a:rPr lang="en-US" sz="1200" b="0" i="0" baseline="0" dirty="0" smtClean="0"/>
              <a:t>.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in the left pane,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Solid fill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lick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Dark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Blue, Text 2,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Darker 50%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(sixth row, fourth option from the left)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i="0" dirty="0" smtClean="0"/>
              <a:t>Transition</a:t>
            </a:r>
            <a:r>
              <a:rPr lang="en-US" sz="1400" b="1" i="0" baseline="0" dirty="0" smtClean="0"/>
              <a:t> effect for split picture, slide 2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="0" i="0" baseline="0" dirty="0" smtClean="0"/>
              <a:t>(Basic)</a:t>
            </a:r>
          </a:p>
          <a:p>
            <a:endParaRPr lang="en-US" sz="1200" i="0" baseline="0" dirty="0" smtClean="0"/>
          </a:p>
          <a:p>
            <a:endParaRPr lang="en-US" sz="1200" i="0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/>
              <a:t>Tip</a:t>
            </a:r>
            <a:r>
              <a:rPr lang="en-US" sz="1200" baseline="0" dirty="0" smtClean="0"/>
              <a:t>: Use this template with a cropped picture to reveal the rest of the picture from the previous slide.</a:t>
            </a:r>
          </a:p>
          <a:p>
            <a:endParaRPr lang="en-US" sz="1200" b="0" i="0" baseline="0" dirty="0" smtClean="0"/>
          </a:p>
          <a:p>
            <a:endParaRPr lang="en-US" sz="1200" b="0" i="0" baseline="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picture and text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Illustrations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Picture</a:t>
            </a:r>
            <a:r>
              <a:rPr lang="en-US" sz="1200" b="0" baseline="0" dirty="0" smtClean="0"/>
              <a:t>, select </a:t>
            </a:r>
            <a:r>
              <a:rPr lang="en-US" sz="1200" baseline="0" dirty="0" smtClean="0"/>
              <a:t>a picture, and then click </a:t>
            </a:r>
            <a:r>
              <a:rPr lang="en-US" sz="1200" b="1" baseline="0" dirty="0" smtClean="0"/>
              <a:t>Insert</a:t>
            </a:r>
            <a:r>
              <a:rPr lang="en-US" sz="1200" i="1" baseline="0" dirty="0" smtClean="0"/>
              <a:t>.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</a:t>
            </a:r>
            <a:r>
              <a:rPr lang="en-US" sz="1200" baseline="0" dirty="0" smtClean="0"/>
              <a:t>under </a:t>
            </a:r>
            <a:r>
              <a:rPr lang="en-US" sz="1200" b="1" baseline="0" dirty="0" smtClean="0"/>
              <a:t>Crop from</a:t>
            </a:r>
            <a:r>
              <a:rPr lang="en-US" sz="1200" b="0" baseline="0" dirty="0" smtClean="0"/>
              <a:t>, enter a value into the </a:t>
            </a:r>
            <a:r>
              <a:rPr lang="en-US" sz="1200" b="1" baseline="0" dirty="0" smtClean="0"/>
              <a:t>Left</a:t>
            </a:r>
            <a:r>
              <a:rPr lang="en-US" sz="1200" b="0" baseline="0" dirty="0" smtClean="0"/>
              <a:t> box to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crop </a:t>
            </a:r>
            <a:r>
              <a:rPr lang="en-US" sz="1200" dirty="0" smtClean="0"/>
              <a:t>the picture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value in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changes to </a:t>
            </a:r>
            <a:r>
              <a:rPr lang="en-US" sz="1200" b="1" baseline="0" dirty="0" smtClean="0"/>
              <a:t>5”</a:t>
            </a:r>
            <a:r>
              <a:rPr lang="en-US" sz="1200" baseline="0" dirty="0" smtClean="0"/>
              <a:t>. </a:t>
            </a:r>
            <a:endParaRPr lang="en-US" sz="1200" i="1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lang="en-US" sz="1200" b="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b="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b="0" i="0" baseline="0" dirty="0" smtClean="0"/>
              <a:t> group, click </a:t>
            </a:r>
            <a:r>
              <a:rPr lang="en-US" sz="1200" b="1" i="0" baseline="0" dirty="0" smtClean="0"/>
              <a:t>Arrange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do the following:</a:t>
            </a:r>
          </a:p>
          <a:p>
            <a:pPr marL="6858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to Slide</a:t>
            </a:r>
            <a:r>
              <a:rPr lang="en-US" sz="1200" b="0" i="0" baseline="0" dirty="0" smtClean="0"/>
              <a:t>.</a:t>
            </a:r>
          </a:p>
          <a:p>
            <a:pPr marL="6858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Left</a:t>
            </a:r>
            <a:r>
              <a:rPr lang="en-US" sz="1200" b="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i="0" dirty="0" smtClean="0"/>
              <a:t>Calibri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b="0" i="0" baseline="0" dirty="0" smtClean="0"/>
              <a:t> list,</a:t>
            </a:r>
            <a:r>
              <a:rPr lang="en-US" sz="1200" i="0" baseline="0" dirty="0" smtClean="0"/>
              <a:t>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i="0" baseline="0" dirty="0" smtClean="0"/>
              <a:t>list, click the arrow next to </a:t>
            </a:r>
            <a:r>
              <a:rPr lang="en-US" sz="1200" b="1" i="0" baseline="0" dirty="0" smtClean="0"/>
              <a:t>Font Color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Theme Colors </a:t>
            </a:r>
            <a:r>
              <a:rPr lang="en-US" sz="1200" i="0" baseline="0" dirty="0" smtClean="0"/>
              <a:t>click </a:t>
            </a:r>
            <a:r>
              <a:rPr lang="en-US" sz="1200" b="1" i="0" baseline="0" dirty="0" smtClean="0"/>
              <a:t>White, Background 1, Darker 35% </a:t>
            </a:r>
            <a:r>
              <a:rPr lang="en-US" sz="1200" b="0" i="0" baseline="0" dirty="0" smtClean="0"/>
              <a:t>(fifth row, first option from the left)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in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i="0" baseline="0" dirty="0" smtClean="0"/>
              <a:t>Drag the text box to the right of the picture.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b="0" i="0" baseline="0" dirty="0" smtClean="0"/>
              <a:t>Select the text box. On the </a:t>
            </a:r>
            <a:r>
              <a:rPr lang="en-US" sz="1200" b="1" i="0" baseline="0" dirty="0" smtClean="0"/>
              <a:t>Home</a:t>
            </a:r>
            <a:r>
              <a:rPr lang="en-US" sz="1200" b="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b="0" i="0" baseline="0" dirty="0" smtClean="0"/>
              <a:t> group, click </a:t>
            </a:r>
            <a:r>
              <a:rPr lang="en-US" sz="1200" b="1" i="0" baseline="0" dirty="0" smtClean="0"/>
              <a:t>Arrange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do the following:</a:t>
            </a:r>
          </a:p>
          <a:p>
            <a:pPr marL="6858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to Slide</a:t>
            </a:r>
            <a:r>
              <a:rPr lang="en-US" sz="1200" b="0" i="0" baseline="0" dirty="0" smtClean="0"/>
              <a:t>.</a:t>
            </a:r>
          </a:p>
          <a:p>
            <a:pPr marL="6858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Middle</a:t>
            </a:r>
            <a:r>
              <a:rPr lang="en-US" sz="1200" b="0" i="0" baseline="0" dirty="0" smtClean="0"/>
              <a:t>. 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lang="en-US" sz="1200" b="0" i="0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i="0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0" baseline="0" dirty="0" smtClean="0"/>
              <a:t>To reproduce the transition and background effects on this slide, do the following: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Animations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Transition to This Slide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More</a:t>
            </a:r>
            <a:r>
              <a:rPr lang="en-US" sz="1200" b="0" i="0" baseline="0" dirty="0" smtClean="0"/>
              <a:t>, and then under </a:t>
            </a:r>
            <a:r>
              <a:rPr lang="en-US" sz="1200" b="1" i="0" baseline="0" dirty="0" smtClean="0"/>
              <a:t>Push and Cover</a:t>
            </a:r>
            <a:r>
              <a:rPr lang="en-US" sz="1200" i="0" baseline="0" dirty="0" smtClean="0"/>
              <a:t>, click </a:t>
            </a:r>
            <a:r>
              <a:rPr lang="en-US" sz="1200" b="1" i="0" baseline="0" dirty="0" smtClean="0"/>
              <a:t>Push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Left</a:t>
            </a:r>
            <a:r>
              <a:rPr lang="en-US" sz="1200" i="0" baseline="0" dirty="0" smtClean="0"/>
              <a:t>.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on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in the left pane,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Solid fill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lick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Dark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Blue, Text 2,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Darker 50%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(sixth row, fourth option from the left)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Transition</a:t>
            </a:r>
            <a:r>
              <a:rPr lang="en-US" sz="1400" b="1" baseline="0" dirty="0" smtClean="0"/>
              <a:t> effect to reveal picture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="0" baseline="0" dirty="0" smtClean="0"/>
              <a:t>(Basic)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="1" baseline="0" dirty="0" smtClean="0"/>
              <a:t>Tip</a:t>
            </a:r>
            <a:r>
              <a:rPr lang="en-US" sz="1200" baseline="0" dirty="0" smtClean="0"/>
              <a:t>: This transition is more effective when the previous slide is simple and uncluttered.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dirty="0" smtClean="0"/>
              <a:t>To reproduce the background</a:t>
            </a:r>
            <a:r>
              <a:rPr lang="en-US" sz="1200" baseline="0" dirty="0" smtClean="0"/>
              <a:t> </a:t>
            </a:r>
            <a:r>
              <a:rPr lang="en-US" sz="1200" dirty="0" smtClean="0"/>
              <a:t>effects on this slide, do the following: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Blank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Right-click the slide</a:t>
            </a:r>
            <a:r>
              <a:rPr lang="en-US" sz="1200" baseline="0" dirty="0" smtClean="0"/>
              <a:t> and click </a:t>
            </a:r>
            <a:r>
              <a:rPr lang="en-US" sz="1200" b="1" baseline="0" dirty="0" smtClean="0"/>
              <a:t>Format Background</a:t>
            </a:r>
            <a:r>
              <a:rPr lang="en-US" sz="1200" b="0" baseline="0" dirty="0" smtClean="0"/>
              <a:t>.</a:t>
            </a:r>
            <a:r>
              <a:rPr lang="en-US" sz="1200" baseline="0" dirty="0" smtClean="0"/>
              <a:t> I</a:t>
            </a:r>
            <a:r>
              <a:rPr lang="en-US" sz="1200" dirty="0" smtClean="0"/>
              <a:t>n the </a:t>
            </a:r>
            <a:r>
              <a:rPr lang="en-US" sz="1200" b="1" dirty="0" smtClean="0"/>
              <a:t>Format Shape</a:t>
            </a:r>
            <a:r>
              <a:rPr lang="en-US" sz="1200" dirty="0" smtClean="0"/>
              <a:t> dialog box, in the left pane, click </a:t>
            </a:r>
            <a:r>
              <a:rPr lang="en-US" sz="1200" b="1" dirty="0" smtClean="0"/>
              <a:t>Fill</a:t>
            </a:r>
            <a:r>
              <a:rPr lang="en-US" sz="1200" b="0" dirty="0" smtClean="0"/>
              <a:t>.</a:t>
            </a:r>
            <a:r>
              <a:rPr lang="en-US" sz="1200" dirty="0" smtClean="0"/>
              <a:t> In the </a:t>
            </a:r>
            <a:r>
              <a:rPr lang="en-US" sz="1200" b="1" dirty="0" smtClean="0"/>
              <a:t>Fill</a:t>
            </a:r>
            <a:r>
              <a:rPr lang="en-US" sz="1200" dirty="0" smtClean="0"/>
              <a:t> pane,</a:t>
            </a:r>
            <a:r>
              <a:rPr lang="en-US" sz="1200" baseline="0" dirty="0" smtClean="0"/>
              <a:t> s</a:t>
            </a:r>
            <a:r>
              <a:rPr lang="en-US" sz="1200" dirty="0" smtClean="0"/>
              <a:t>elect </a:t>
            </a:r>
            <a:r>
              <a:rPr lang="en-US" sz="1200" b="1" dirty="0" smtClean="0"/>
              <a:t>Picture or texture fill</a:t>
            </a:r>
            <a:r>
              <a:rPr lang="en-US" sz="1200" b="0" dirty="0" smtClean="0"/>
              <a:t>,</a:t>
            </a:r>
            <a:r>
              <a:rPr lang="en-US" sz="1200" b="0" baseline="0" dirty="0" smtClean="0"/>
              <a:t> and then u</a:t>
            </a:r>
            <a:r>
              <a:rPr lang="en-US" sz="1200" baseline="0" dirty="0" smtClean="0"/>
              <a:t>nder </a:t>
            </a:r>
            <a:r>
              <a:rPr lang="en-US" sz="1200" b="1" baseline="0" dirty="0" smtClean="0"/>
              <a:t>Insert from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</a:t>
            </a:r>
            <a:r>
              <a:rPr lang="en-US" sz="1200" baseline="0" dirty="0" smtClean="0"/>
              <a:t> </a:t>
            </a:r>
            <a:r>
              <a:rPr lang="en-US" sz="1200" dirty="0" smtClean="0"/>
              <a:t>select a picture, and then click </a:t>
            </a:r>
            <a:r>
              <a:rPr lang="en-US" sz="1200" b="1" dirty="0" smtClean="0"/>
              <a:t>Insert</a:t>
            </a:r>
            <a:r>
              <a:rPr lang="en-US" sz="1200" b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b="0" i="0" baseline="0" dirty="0" smtClean="0"/>
              <a:t>To reproduce the transition effects on this slide, do the following: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Animations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Transition to This Slide </a:t>
            </a:r>
            <a:r>
              <a:rPr lang="en-US" sz="1200" i="0" baseline="0" dirty="0" smtClean="0"/>
              <a:t>group, click </a:t>
            </a:r>
            <a:r>
              <a:rPr lang="en-US" sz="1200" b="1" i="0" baseline="0" dirty="0" smtClean="0"/>
              <a:t>More</a:t>
            </a:r>
            <a:r>
              <a:rPr lang="en-US" sz="1200" b="0" i="0" baseline="0" dirty="0" smtClean="0"/>
              <a:t>, and then under </a:t>
            </a:r>
            <a:r>
              <a:rPr lang="en-US" sz="1200" b="1" i="0" baseline="0" dirty="0" smtClean="0"/>
              <a:t>Wipes</a:t>
            </a:r>
            <a:r>
              <a:rPr lang="en-US" sz="1200" i="0" baseline="0" dirty="0" smtClean="0"/>
              <a:t>, click </a:t>
            </a:r>
            <a:r>
              <a:rPr lang="en-US" sz="1200" b="1" i="0" baseline="0" dirty="0" smtClean="0"/>
              <a:t>Uncover Up</a:t>
            </a:r>
            <a:r>
              <a:rPr lang="en-US" sz="1200" b="0" i="0" baseline="0" dirty="0" smtClean="0"/>
              <a:t>.</a:t>
            </a:r>
            <a:endParaRPr lang="en-US" sz="1200" i="0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Animations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Transition to Slide </a:t>
            </a:r>
            <a:r>
              <a:rPr lang="en-US" sz="1200" i="0" baseline="0" dirty="0" smtClean="0"/>
              <a:t>group, in the </a:t>
            </a:r>
            <a:r>
              <a:rPr lang="en-US" sz="1200" b="1" i="0" baseline="0" dirty="0" smtClean="0"/>
              <a:t>Transition Speed </a:t>
            </a:r>
            <a:r>
              <a:rPr lang="en-US" sz="1200" i="0" baseline="0" dirty="0" smtClean="0"/>
              <a:t>list, click </a:t>
            </a:r>
            <a:r>
              <a:rPr lang="en-US" sz="1200" b="1" i="0" baseline="0" dirty="0" smtClean="0"/>
              <a:t>Slow</a:t>
            </a:r>
            <a:r>
              <a:rPr lang="en-US" sz="1200" i="0" baseline="0" dirty="0" smtClean="0"/>
              <a:t>. </a:t>
            </a:r>
            <a:endParaRPr lang="en-US" sz="1200" i="1" baseline="0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Picture with soft edges and clear frame</a:t>
            </a:r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picture effects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Blank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Illustrations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Picture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5.25”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7”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Picture Tools</a:t>
            </a:r>
            <a:r>
              <a:rPr lang="en-US" sz="120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Picture Styles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Picture Effects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Soft Edges</a:t>
            </a:r>
            <a:r>
              <a:rPr lang="en-US" sz="1200" b="0" baseline="0" dirty="0" smtClean="0"/>
              <a:t>, and then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click </a:t>
            </a:r>
            <a:r>
              <a:rPr lang="en-US" sz="1200" b="1" baseline="0" dirty="0" smtClean="0"/>
              <a:t>25 Point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Shapes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Rectangles</a:t>
            </a:r>
            <a:r>
              <a:rPr lang="en-US" sz="1200" i="0" baseline="0" dirty="0" smtClean="0"/>
              <a:t>, click </a:t>
            </a:r>
            <a:r>
              <a:rPr lang="en-US" sz="1200" b="1" baseline="0" dirty="0" smtClean="0"/>
              <a:t>Rounded Rectangle </a:t>
            </a:r>
            <a:r>
              <a:rPr lang="en-US" sz="1200" b="0" i="0" baseline="0" dirty="0" smtClean="0"/>
              <a:t>(second option from the left). On the slide, drag to draw a rounded rectangle.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Drag the </a:t>
            </a:r>
            <a:r>
              <a:rPr lang="en-US" sz="1200" b="0" baseline="0" dirty="0" smtClean="0"/>
              <a:t>yellow diamond adjustment handle slightly to the left to reduce the rounding on the corners of the rectangle.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rectangle. Under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Shape Height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5.5”</a:t>
            </a:r>
            <a:r>
              <a:rPr lang="en-US" sz="1200" b="0" baseline="0" dirty="0" smtClean="0"/>
              <a:t>.</a:t>
            </a:r>
            <a:endParaRPr lang="en-US" sz="1200" b="1" baseline="0" dirty="0" smtClean="0"/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Shape Width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7.25”</a:t>
            </a:r>
            <a:r>
              <a:rPr lang="en-US" sz="1200" b="0" baseline="0" dirty="0" smtClean="0"/>
              <a:t>.</a:t>
            </a:r>
            <a:endParaRPr lang="en-US" sz="1200" b="0" i="0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Under </a:t>
            </a:r>
            <a:r>
              <a:rPr lang="en-US" sz="1200" b="1" dirty="0" smtClean="0"/>
              <a:t>Drawing Tools</a:t>
            </a:r>
            <a:r>
              <a:rPr lang="en-US" sz="1200" dirty="0" smtClean="0"/>
              <a:t>,</a:t>
            </a:r>
            <a:r>
              <a:rPr lang="en-US" sz="1200" baseline="0" dirty="0" smtClean="0"/>
              <a:t>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 Styles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Shape Effects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Preset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Preset 8</a:t>
            </a:r>
            <a:r>
              <a:rPr lang="en-US" sz="1200" b="0" baseline="0" dirty="0" smtClean="0"/>
              <a:t> (second row, fourth option from the left).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rectangle.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Send to Back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Press and hold SHIFT and select both the rectangle and the picture.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Center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(third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three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33%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(first row, first option from the left).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228</a:t>
            </a:r>
            <a:r>
              <a:rPr lang="en-US" sz="1200" dirty="0" smtClean="0"/>
              <a:t>, Green: </a:t>
            </a:r>
            <a:r>
              <a:rPr lang="en-US" sz="1200" b="1" dirty="0" smtClean="0"/>
              <a:t>233</a:t>
            </a:r>
            <a:r>
              <a:rPr lang="en-US" sz="1200" dirty="0" smtClean="0"/>
              <a:t>, Blue: </a:t>
            </a:r>
            <a:r>
              <a:rPr lang="en-US" sz="1200" b="1" dirty="0" smtClean="0"/>
              <a:t>236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3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134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154</a:t>
            </a:r>
            <a:r>
              <a:rPr lang="en-US" sz="1200" dirty="0" smtClean="0"/>
              <a:t>, Blue: </a:t>
            </a:r>
            <a:r>
              <a:rPr lang="en-US" sz="1200" b="1" dirty="0" smtClean="0"/>
              <a:t>153</a:t>
            </a:r>
            <a:r>
              <a:rPr lang="en-US" sz="1200" dirty="0" smtClean="0"/>
              <a:t>.</a:t>
            </a:r>
          </a:p>
          <a:p>
            <a:endParaRPr lang="en-US" sz="1200" dirty="0" smtClean="0"/>
          </a:p>
          <a:p>
            <a:endParaRPr lang="en-US" sz="140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otes Placeholder 8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i="0" dirty="0" smtClean="0"/>
              <a:t>Floating picture with curled corner</a:t>
            </a:r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effects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Blank</a:t>
            </a:r>
            <a:r>
              <a:rPr lang="en-US" sz="120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Illustrations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Picture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slide, select the picture.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5.64”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3.77”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Picture Tools</a:t>
            </a:r>
            <a:r>
              <a:rPr lang="en-US" sz="120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Picture Styles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Picture Shape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Rectangles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Snip Single Corner Rectangle</a:t>
            </a:r>
            <a:r>
              <a:rPr lang="en-US" sz="1200" b="0" baseline="0" dirty="0" smtClean="0"/>
              <a:t> (third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Shapes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Basic Shapes </a:t>
            </a:r>
            <a:r>
              <a:rPr lang="en-US" sz="1200" b="0" baseline="0" dirty="0" smtClean="0"/>
              <a:t>click </a:t>
            </a:r>
            <a:r>
              <a:rPr lang="en-US" sz="1200" b="1" dirty="0" smtClean="0"/>
              <a:t>Right Triangle</a:t>
            </a:r>
            <a:r>
              <a:rPr lang="en-US" sz="1200" dirty="0" smtClean="0"/>
              <a:t> (first</a:t>
            </a:r>
            <a:r>
              <a:rPr lang="en-US" sz="1200" baseline="0" dirty="0" smtClean="0"/>
              <a:t> row, fourth option from the left). On the slide, drag to draw a right triangle.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triangle. </a:t>
            </a:r>
            <a:r>
              <a:rPr lang="en-US" sz="1200" dirty="0" smtClean="0"/>
              <a:t>Under </a:t>
            </a:r>
            <a:r>
              <a:rPr lang="en-US" sz="1200" b="1" dirty="0" smtClean="0"/>
              <a:t>Drawing</a:t>
            </a:r>
            <a:r>
              <a:rPr lang="en-US" sz="1200" dirty="0" smtClean="0"/>
              <a:t> </a:t>
            </a:r>
            <a:r>
              <a:rPr lang="en-US" sz="1200" b="1" dirty="0" smtClean="0"/>
              <a:t>Tools</a:t>
            </a:r>
            <a:r>
              <a:rPr lang="en-US" sz="1200" dirty="0" smtClean="0"/>
              <a:t>, on the </a:t>
            </a:r>
            <a:r>
              <a:rPr lang="en-US" sz="1200" b="1" dirty="0" smtClean="0"/>
              <a:t>Format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group, do</a:t>
            </a:r>
            <a:r>
              <a:rPr lang="en-US" sz="1200" baseline="0" dirty="0" smtClean="0"/>
              <a:t>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Shape Height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0.55”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Shape Width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0.55”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dirty="0" smtClean="0"/>
              <a:t>Format Shape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 launcher. In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 box, click </a:t>
            </a:r>
            <a:r>
              <a:rPr lang="en-US" sz="1200" b="1" dirty="0" smtClean="0"/>
              <a:t>Fill</a:t>
            </a:r>
            <a:r>
              <a:rPr lang="en-US" sz="1200" dirty="0" smtClean="0"/>
              <a:t> in the left pane,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Diagonal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third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dirty="0" smtClean="0"/>
              <a:t>135°</a:t>
            </a:r>
            <a:r>
              <a:rPr lang="en-US" sz="1200" dirty="0" smtClean="0"/>
              <a:t>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47%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(first row, first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dirty="0" smtClean="0"/>
              <a:t>Black,</a:t>
            </a:r>
            <a:r>
              <a:rPr lang="en-US" sz="1200" b="1" baseline="0" dirty="0" smtClean="0"/>
              <a:t> Text 1, Lighter 35%</a:t>
            </a:r>
            <a:r>
              <a:rPr lang="en-US" sz="1200" b="0" baseline="0" dirty="0" smtClean="0"/>
              <a:t> (third row, second option from the left).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 box, click </a:t>
            </a:r>
            <a:r>
              <a:rPr lang="en-US" sz="1200" b="1" dirty="0" smtClean="0"/>
              <a:t>Shadow</a:t>
            </a:r>
            <a:r>
              <a:rPr lang="en-US" sz="1200" dirty="0" smtClean="0"/>
              <a:t> in the left pane.</a:t>
            </a: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 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Outer</a:t>
            </a:r>
            <a:r>
              <a:rPr lang="en-US" sz="1200" baseline="0" dirty="0" smtClean="0"/>
              <a:t>, click </a:t>
            </a:r>
            <a:r>
              <a:rPr lang="en-US" sz="1200" b="1" dirty="0" smtClean="0"/>
              <a:t>Offset Diagonal Bottom Left </a:t>
            </a:r>
            <a:r>
              <a:rPr lang="en-US" sz="1200" dirty="0" smtClean="0"/>
              <a:t>(first row, third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Press and hold SHIFT, and then select both the picture and the triangle on the slide.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Top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Right</a:t>
            </a:r>
            <a:r>
              <a:rPr lang="en-US" sz="120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dirty="0" smtClean="0"/>
              <a:t>Select the picture.</a:t>
            </a:r>
            <a:r>
              <a:rPr lang="en-US" sz="1200" b="0" i="0" baseline="0" dirty="0" smtClean="0"/>
              <a:t> </a:t>
            </a:r>
            <a:r>
              <a:rPr lang="en-US" sz="1200" b="0" i="0" dirty="0" smtClean="0"/>
              <a:t>Drag the yellow diamond</a:t>
            </a:r>
            <a:r>
              <a:rPr lang="en-US" sz="1200" b="0" i="0" baseline="0" dirty="0" smtClean="0"/>
              <a:t> adjustment handle left or right to align the snipped corner with the top edge of the triangle. 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Press and hold SHIFT, and then select both the picture and the triangle on the slide.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Group</a:t>
            </a:r>
            <a:r>
              <a:rPr lang="en-US" sz="120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group.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Picture </a:t>
            </a:r>
            <a:r>
              <a:rPr lang="en-US" sz="1200" baseline="0" dirty="0" smtClean="0"/>
              <a:t>dialog box launcher. In the </a:t>
            </a:r>
            <a:r>
              <a:rPr lang="en-US" sz="1200" b="1" baseline="0" dirty="0" smtClean="0"/>
              <a:t>Format Picture </a:t>
            </a:r>
            <a:r>
              <a:rPr lang="en-US" sz="1200" baseline="0" dirty="0" smtClean="0"/>
              <a:t>dialog box, in the left pane, click </a:t>
            </a:r>
            <a:r>
              <a:rPr lang="en-US" sz="1200" b="1" baseline="0" dirty="0" smtClean="0"/>
              <a:t>3-D Rotation</a:t>
            </a:r>
            <a:r>
              <a:rPr lang="en-US" sz="1200" b="0" baseline="0" dirty="0" smtClean="0"/>
              <a:t>.</a:t>
            </a: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3-D Rotation</a:t>
            </a:r>
            <a:r>
              <a:rPr lang="en-US" sz="1200" baseline="0" dirty="0" smtClean="0"/>
              <a:t> 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under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Perspective Relaxed Moderately</a:t>
            </a:r>
            <a:r>
              <a:rPr lang="en-US" sz="1200" dirty="0" smtClean="0"/>
              <a:t> (second row, second option from the left),</a:t>
            </a:r>
            <a:r>
              <a:rPr lang="en-US" sz="1200" baseline="0" dirty="0" smtClean="0"/>
              <a:t> and then do the following:</a:t>
            </a:r>
            <a:endParaRPr lang="en-US" sz="120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X</a:t>
            </a:r>
            <a:r>
              <a:rPr lang="en-US" sz="1200" baseline="0" dirty="0" smtClean="0"/>
              <a:t> box, enter </a:t>
            </a:r>
            <a:r>
              <a:rPr lang="en-US" sz="1200" b="1" dirty="0" smtClean="0"/>
              <a:t>2.3°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Y</a:t>
            </a:r>
            <a:r>
              <a:rPr lang="en-US" sz="1200" baseline="0" dirty="0" smtClean="0"/>
              <a:t> box, enter </a:t>
            </a:r>
            <a:r>
              <a:rPr lang="en-US" sz="1200" b="1" dirty="0" smtClean="0"/>
              <a:t>338.5°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Z</a:t>
            </a:r>
            <a:r>
              <a:rPr lang="en-US" sz="1200" baseline="0" dirty="0" smtClean="0"/>
              <a:t> box, enter </a:t>
            </a:r>
            <a:r>
              <a:rPr lang="en-US" sz="1200" b="1" dirty="0" smtClean="0"/>
              <a:t>347.1°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 box, enter </a:t>
            </a:r>
            <a:r>
              <a:rPr lang="en-US" sz="1200" b="1" dirty="0" smtClean="0"/>
              <a:t>60°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4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Format Picture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 in the left pane. In the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 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under </a:t>
            </a:r>
            <a:r>
              <a:rPr lang="en-US" sz="1200" b="1" baseline="0" dirty="0" smtClean="0"/>
              <a:t>Outer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Offset Diagonal Bottom Left </a:t>
            </a:r>
            <a:r>
              <a:rPr lang="en-US" sz="1200" dirty="0" smtClean="0"/>
              <a:t>(first row, third option from the left),</a:t>
            </a:r>
            <a:r>
              <a:rPr lang="en-US" sz="1200" baseline="0" dirty="0" smtClean="0"/>
              <a:t>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Transparency</a:t>
            </a:r>
            <a:r>
              <a:rPr lang="en-US" sz="1200" baseline="0" dirty="0" smtClean="0"/>
              <a:t> box, enter </a:t>
            </a:r>
            <a:r>
              <a:rPr lang="en-US" sz="1200" b="1" dirty="0" smtClean="0"/>
              <a:t>70°</a:t>
            </a:r>
            <a:r>
              <a:rPr lang="en-US" sz="120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104%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Blur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27 pt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Angle</a:t>
            </a:r>
            <a:r>
              <a:rPr lang="en-US" sz="1200" baseline="0" dirty="0" smtClean="0"/>
              <a:t> box, enter </a:t>
            </a:r>
            <a:r>
              <a:rPr lang="en-US" sz="1200" b="1" dirty="0" smtClean="0"/>
              <a:t>120°</a:t>
            </a:r>
            <a:r>
              <a:rPr lang="en-US" sz="120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Distance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20 pt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Center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(third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5%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(second row, first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99%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35%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(fifth row, first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>
            <a:normAutofit/>
          </a:bodyPr>
          <a:lstStyle/>
          <a:p>
            <a:r>
              <a:rPr lang="en-US" sz="1400" b="1" dirty="0" smtClean="0"/>
              <a:t>3-D cube with three pictures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picture-filled</a:t>
            </a:r>
            <a:r>
              <a:rPr lang="en-US" sz="1200" baseline="0" dirty="0" smtClean="0"/>
              <a:t> cube </a:t>
            </a:r>
            <a:r>
              <a:rPr lang="en-US" sz="1200" dirty="0" smtClean="0"/>
              <a:t>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Illustrations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Picture</a:t>
            </a:r>
            <a:r>
              <a:rPr lang="en-US" sz="1200" i="0" baseline="0" dirty="0" smtClean="0"/>
              <a:t>. In the </a:t>
            </a:r>
            <a:r>
              <a:rPr lang="en-US" sz="1200" b="1" i="0" baseline="0" dirty="0" smtClean="0"/>
              <a:t>Insert Picture </a:t>
            </a:r>
            <a:r>
              <a:rPr lang="en-US" sz="1200" i="0" baseline="0" dirty="0" smtClean="0"/>
              <a:t>dialog box, select a picture, and then click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picture. 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3.42”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3.42”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Picture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bottom right corner of the </a:t>
            </a:r>
            <a:r>
              <a:rPr lang="en-US" sz="1200" b="1" baseline="0" dirty="0" smtClean="0"/>
              <a:t>Picture Styles </a:t>
            </a:r>
            <a:r>
              <a:rPr lang="en-US" sz="1200" b="0" baseline="0" dirty="0" smtClean="0"/>
              <a:t>group, click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 launcher. In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dialog box, in the left pane, click </a:t>
            </a:r>
            <a:r>
              <a:rPr lang="en-US" sz="1200" b="1" baseline="0" dirty="0" smtClean="0"/>
              <a:t>Line Color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Line Color </a:t>
            </a:r>
            <a:r>
              <a:rPr lang="en-US" sz="1200" b="0" baseline="0" dirty="0" smtClean="0"/>
              <a:t>pane, select </a:t>
            </a:r>
            <a:r>
              <a:rPr lang="en-US" sz="1200" b="1" baseline="0" dirty="0" smtClean="0"/>
              <a:t>Solid line</a:t>
            </a:r>
            <a:r>
              <a:rPr lang="en-US" sz="1200" b="0" baseline="0" dirty="0" smtClean="0"/>
              <a:t>, c</a:t>
            </a:r>
            <a:r>
              <a:rPr lang="en-US" sz="1200" dirty="0" smtClean="0"/>
              <a:t>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8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18</a:t>
            </a:r>
            <a:r>
              <a:rPr lang="en-US" sz="1200" dirty="0" smtClean="0"/>
              <a:t>, Blue: </a:t>
            </a:r>
            <a:r>
              <a:rPr lang="en-US" sz="1200" b="1" dirty="0" smtClean="0"/>
              <a:t>31</a:t>
            </a:r>
            <a:r>
              <a:rPr lang="en-US" sz="1200" dirty="0" smtClean="0"/>
              <a:t>.</a:t>
            </a:r>
            <a:endParaRPr lang="en-US" sz="1200" b="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Also in </a:t>
            </a:r>
            <a:r>
              <a:rPr lang="en-US" sz="1200" b="0" baseline="0" dirty="0" smtClean="0"/>
              <a:t>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click </a:t>
            </a:r>
            <a:r>
              <a:rPr lang="en-US" sz="1200" b="1" baseline="0" dirty="0" smtClean="0"/>
              <a:t>Line Style </a:t>
            </a:r>
            <a:r>
              <a:rPr lang="en-US" sz="1200" b="0" baseline="0" dirty="0" smtClean="0"/>
              <a:t>in the left pane, and then in the </a:t>
            </a:r>
            <a:r>
              <a:rPr lang="en-US" sz="1200" b="1" baseline="0" dirty="0" smtClean="0"/>
              <a:t>Line Style </a:t>
            </a:r>
            <a:r>
              <a:rPr lang="en-US" sz="1200" b="0" baseline="0" dirty="0" smtClean="0"/>
              <a:t>pane, in the </a:t>
            </a:r>
            <a:r>
              <a:rPr lang="en-US" sz="1200" b="1" baseline="0" dirty="0" smtClean="0"/>
              <a:t>Width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0.75 pt</a:t>
            </a:r>
            <a:r>
              <a:rPr lang="en-US" sz="1200" b="0" baseline="0" dirty="0" smtClean="0"/>
              <a:t>. </a:t>
            </a:r>
            <a:endParaRPr lang="en-US" sz="1200" i="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Also in </a:t>
            </a:r>
            <a:r>
              <a:rPr lang="en-US" sz="1200" b="0" baseline="0" dirty="0" smtClean="0"/>
              <a:t>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 dialog box, click </a:t>
            </a:r>
            <a:r>
              <a:rPr lang="en-US" sz="1200" b="1" dirty="0" smtClean="0"/>
              <a:t>3-D Format </a:t>
            </a:r>
            <a:r>
              <a:rPr lang="en-US" sz="1200" b="0" baseline="0" dirty="0" smtClean="0"/>
              <a:t>in the left pane. In the </a:t>
            </a:r>
            <a:r>
              <a:rPr lang="en-US" sz="1200" b="1" dirty="0" smtClean="0"/>
              <a:t>3-D Format </a:t>
            </a:r>
            <a:r>
              <a:rPr lang="en-US" sz="1200" dirty="0" smtClean="0"/>
              <a:t>pane, under </a:t>
            </a:r>
            <a:r>
              <a:rPr lang="en-US" sz="1200" b="1" dirty="0" smtClean="0"/>
              <a:t>Bevel</a:t>
            </a:r>
            <a:r>
              <a:rPr lang="en-US" sz="1200" dirty="0" smtClean="0"/>
              <a:t>, click the button next to </a:t>
            </a:r>
            <a:r>
              <a:rPr lang="en-US" sz="1200" b="1" dirty="0" smtClean="0"/>
              <a:t>Top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Bevel</a:t>
            </a:r>
            <a:r>
              <a:rPr lang="en-US" sz="1200" dirty="0" smtClean="0"/>
              <a:t> click </a:t>
            </a:r>
            <a:r>
              <a:rPr lang="en-US" sz="1200" b="1" dirty="0" smtClean="0"/>
              <a:t>Convex </a:t>
            </a:r>
            <a:r>
              <a:rPr lang="en-US" sz="1200" b="0" dirty="0" smtClean="0"/>
              <a:t>(second row, third option from the left)</a:t>
            </a:r>
            <a:r>
              <a:rPr lang="en-US" sz="1200" dirty="0" smtClean="0"/>
              <a:t>. Next to </a:t>
            </a:r>
            <a:r>
              <a:rPr lang="en-US" sz="1200" b="1" dirty="0" smtClean="0"/>
              <a:t>Top</a:t>
            </a:r>
            <a:r>
              <a:rPr lang="en-US" sz="1200" dirty="0" smtClean="0"/>
              <a:t>, in the </a:t>
            </a:r>
            <a:r>
              <a:rPr lang="en-US" sz="1200" b="1" dirty="0" smtClean="0"/>
              <a:t>Width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6 pt</a:t>
            </a:r>
            <a:r>
              <a:rPr lang="en-US" sz="1200" dirty="0" smtClean="0"/>
              <a:t>, and in the </a:t>
            </a:r>
            <a:r>
              <a:rPr lang="en-US" sz="1200" b="1" dirty="0" smtClean="0"/>
              <a:t>Height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6 pt</a:t>
            </a:r>
            <a:r>
              <a:rPr lang="en-US" sz="1200" baseline="0" dirty="0" smtClean="0"/>
              <a:t>. </a:t>
            </a:r>
            <a:endParaRPr lang="en-US" sz="1200" b="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Select the picture. On the </a:t>
            </a:r>
            <a:r>
              <a:rPr lang="en-US" sz="1200" b="1" i="0" baseline="0" dirty="0" smtClean="0"/>
              <a:t>Home</a:t>
            </a:r>
            <a:r>
              <a:rPr lang="en-US" sz="1200" b="0" i="0" baseline="0" dirty="0" smtClean="0"/>
              <a:t> tab, in the </a:t>
            </a:r>
            <a:r>
              <a:rPr lang="en-US" sz="1200" b="1" i="0" baseline="0" dirty="0" smtClean="0"/>
              <a:t>Clipboard</a:t>
            </a:r>
            <a:r>
              <a:rPr lang="en-US" sz="1200" b="0" i="0" baseline="0" dirty="0" smtClean="0"/>
              <a:t> group, click the arrow under </a:t>
            </a:r>
            <a:r>
              <a:rPr lang="en-US" sz="1200" b="1" i="0" baseline="0" dirty="0" smtClean="0"/>
              <a:t>Paste</a:t>
            </a:r>
            <a:r>
              <a:rPr lang="en-US" sz="1200" b="0" i="0" baseline="0" dirty="0" smtClean="0"/>
              <a:t>, and then click </a:t>
            </a:r>
            <a:r>
              <a:rPr lang="en-US" sz="1200" b="1" i="0" baseline="0" dirty="0" smtClean="0"/>
              <a:t>Duplicate</a:t>
            </a:r>
            <a:r>
              <a:rPr lang="en-US" sz="1200" b="0" i="0" baseline="0" dirty="0" smtClean="0"/>
              <a:t>. Repeat this process again to create a total of three pictures.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Drag the pictures on the slide so that each one is visible.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Select one of the duplicate pictures. Under </a:t>
            </a:r>
            <a:r>
              <a:rPr lang="en-US" sz="1200" b="1" i="0" baseline="0" dirty="0" smtClean="0"/>
              <a:t>Picture Tools</a:t>
            </a:r>
            <a:r>
              <a:rPr lang="en-US" sz="1200" b="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b="0" i="0" baseline="0" dirty="0" smtClean="0"/>
              <a:t> tab, in the </a:t>
            </a:r>
            <a:r>
              <a:rPr lang="en-US" sz="1200" b="1" i="0" baseline="0" dirty="0" smtClean="0"/>
              <a:t>Adjust</a:t>
            </a:r>
            <a:r>
              <a:rPr lang="en-US" sz="1200" b="0" i="0" baseline="0" dirty="0" smtClean="0"/>
              <a:t> group, click </a:t>
            </a:r>
            <a:r>
              <a:rPr lang="en-US" sz="1200" b="1" i="0" baseline="0" dirty="0" smtClean="0"/>
              <a:t>Change Picture</a:t>
            </a:r>
            <a:r>
              <a:rPr lang="en-US" sz="1200" b="0" i="0" baseline="0" dirty="0" smtClean="0"/>
              <a:t>. In the </a:t>
            </a:r>
            <a:r>
              <a:rPr lang="en-US" sz="1200" b="1" i="0" baseline="0" dirty="0" smtClean="0"/>
              <a:t>Insert Picture </a:t>
            </a:r>
            <a:r>
              <a:rPr lang="en-US" sz="1200" b="0" i="0" baseline="0" dirty="0" smtClean="0"/>
              <a:t>dialog box, select a picture and click </a:t>
            </a:r>
            <a:r>
              <a:rPr lang="en-US" sz="1200" b="1" i="0" baseline="0" dirty="0" smtClean="0"/>
              <a:t>Insert</a:t>
            </a:r>
            <a:r>
              <a:rPr lang="en-US" sz="1200" b="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3.42”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3.42”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Repeat steps 10-11 for the other duplicate picture.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Select the picture that will appear on the top side of the cube. Under </a:t>
            </a:r>
            <a:r>
              <a:rPr lang="en-US" sz="1200" b="1" i="0" baseline="0" dirty="0" smtClean="0"/>
              <a:t>Picture Tools</a:t>
            </a:r>
            <a:r>
              <a:rPr lang="en-US" sz="1200" b="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b="0" i="0" baseline="0" dirty="0" smtClean="0"/>
              <a:t> tab, in the </a:t>
            </a:r>
            <a:r>
              <a:rPr lang="en-US" sz="1200" b="1" i="0" baseline="0" dirty="0" smtClean="0"/>
              <a:t>Picture Styles </a:t>
            </a:r>
            <a:r>
              <a:rPr lang="en-US" sz="1200" b="0" i="0" baseline="0" dirty="0" smtClean="0"/>
              <a:t>group, click </a:t>
            </a:r>
            <a:r>
              <a:rPr lang="en-US" sz="1200" b="1" i="0" baseline="0" dirty="0" smtClean="0"/>
              <a:t>Picture Effects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3-D Rotation</a:t>
            </a:r>
            <a:r>
              <a:rPr lang="en-US" sz="1200" b="0" i="0" baseline="0" dirty="0" smtClean="0"/>
              <a:t>, and then under </a:t>
            </a:r>
            <a:r>
              <a:rPr lang="en-US" sz="1200" b="1" i="0" baseline="0" dirty="0" smtClean="0"/>
              <a:t>Parallel</a:t>
            </a:r>
            <a:r>
              <a:rPr lang="en-US" sz="1200" b="0" i="0" baseline="0" dirty="0" smtClean="0"/>
              <a:t> click </a:t>
            </a:r>
            <a:r>
              <a:rPr lang="en-US" sz="1200" b="1" i="0" baseline="0" dirty="0" smtClean="0"/>
              <a:t>Off Axis 1 Top</a:t>
            </a:r>
            <a:r>
              <a:rPr lang="en-US" sz="1200" b="0" i="0" baseline="0" dirty="0" smtClean="0"/>
              <a:t> (second row, third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Select the picture that will appear on the left side of the cube. Under </a:t>
            </a:r>
            <a:r>
              <a:rPr lang="en-US" sz="1200" b="1" i="0" baseline="0" dirty="0" smtClean="0"/>
              <a:t>Picture Tools</a:t>
            </a:r>
            <a:r>
              <a:rPr lang="en-US" sz="1200" b="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b="0" i="0" baseline="0" dirty="0" smtClean="0"/>
              <a:t> tab, in the </a:t>
            </a:r>
            <a:r>
              <a:rPr lang="en-US" sz="1200" b="1" i="0" baseline="0" dirty="0" smtClean="0"/>
              <a:t>Picture Styles </a:t>
            </a:r>
            <a:r>
              <a:rPr lang="en-US" sz="1200" b="0" i="0" baseline="0" dirty="0" smtClean="0"/>
              <a:t>group, click </a:t>
            </a:r>
            <a:r>
              <a:rPr lang="en-US" sz="1200" b="1" i="0" baseline="0" dirty="0" smtClean="0"/>
              <a:t>Picture Effects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3-D Rotation</a:t>
            </a:r>
            <a:r>
              <a:rPr lang="en-US" sz="1200" b="0" i="0" baseline="0" dirty="0" smtClean="0"/>
              <a:t>, and then under </a:t>
            </a:r>
            <a:r>
              <a:rPr lang="en-US" sz="1200" b="1" i="0" baseline="0" dirty="0" smtClean="0"/>
              <a:t>Parallel</a:t>
            </a:r>
            <a:r>
              <a:rPr lang="en-US" sz="1200" b="0" i="0" baseline="0" dirty="0" smtClean="0"/>
              <a:t> click </a:t>
            </a:r>
            <a:r>
              <a:rPr lang="en-US" sz="1200" b="1" i="0" baseline="0" dirty="0" smtClean="0"/>
              <a:t>Off Axis 1 Left </a:t>
            </a:r>
            <a:r>
              <a:rPr lang="en-US" sz="1200" b="0" i="0" baseline="0" dirty="0" smtClean="0"/>
              <a:t>(second row, first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Select the picture that will appear on the right side of the cube. Under </a:t>
            </a:r>
            <a:r>
              <a:rPr lang="en-US" sz="1200" b="1" i="0" baseline="0" dirty="0" smtClean="0"/>
              <a:t>Picture Tools</a:t>
            </a:r>
            <a:r>
              <a:rPr lang="en-US" sz="1200" b="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b="0" i="0" baseline="0" dirty="0" smtClean="0"/>
              <a:t> tab, in the </a:t>
            </a:r>
            <a:r>
              <a:rPr lang="en-US" sz="1200" b="1" i="0" baseline="0" dirty="0" smtClean="0"/>
              <a:t>Picture Styles </a:t>
            </a:r>
            <a:r>
              <a:rPr lang="en-US" sz="1200" b="0" i="0" baseline="0" dirty="0" smtClean="0"/>
              <a:t>group, click </a:t>
            </a:r>
            <a:r>
              <a:rPr lang="en-US" sz="1200" b="1" i="0" baseline="0" dirty="0" smtClean="0"/>
              <a:t>Picture Effects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3-D Rotation</a:t>
            </a:r>
            <a:r>
              <a:rPr lang="en-US" sz="1200" b="0" i="0" baseline="0" dirty="0" smtClean="0"/>
              <a:t>, and then under </a:t>
            </a:r>
            <a:r>
              <a:rPr lang="en-US" sz="1200" b="1" i="0" baseline="0" dirty="0" smtClean="0"/>
              <a:t>Parallel</a:t>
            </a:r>
            <a:r>
              <a:rPr lang="en-US" sz="1200" b="0" i="0" baseline="0" dirty="0" smtClean="0"/>
              <a:t> click </a:t>
            </a:r>
            <a:r>
              <a:rPr lang="en-US" sz="1200" b="1" i="0" baseline="0" dirty="0" smtClean="0"/>
              <a:t>Off Axis 1 Right </a:t>
            </a:r>
            <a:r>
              <a:rPr lang="en-US" sz="1200" b="0" i="0" baseline="0" dirty="0" smtClean="0"/>
              <a:t>(second row, second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Drag the pictures on the slide to create a cube. The edges of each picture may not line up exactly. To align the pictures as closely as possible, you may want to zoom in on the slide. On the </a:t>
            </a:r>
            <a:r>
              <a:rPr lang="en-US" sz="1200" b="1" i="0" baseline="0" dirty="0" smtClean="0"/>
              <a:t>View</a:t>
            </a:r>
            <a:r>
              <a:rPr lang="en-US" sz="1200" b="0" i="0" baseline="0" dirty="0" smtClean="0"/>
              <a:t> tab, click </a:t>
            </a:r>
            <a:r>
              <a:rPr lang="en-US" sz="1200" b="1" i="0" baseline="0" dirty="0" smtClean="0"/>
              <a:t>Zoom</a:t>
            </a:r>
            <a:r>
              <a:rPr lang="en-US" sz="1200" b="0" i="0" baseline="0" dirty="0" smtClean="0"/>
              <a:t>. In the </a:t>
            </a:r>
            <a:r>
              <a:rPr lang="en-US" sz="1200" b="1" i="0" baseline="0" dirty="0" smtClean="0"/>
              <a:t>Zoom</a:t>
            </a:r>
            <a:r>
              <a:rPr lang="en-US" sz="1200" b="0" i="0" baseline="0" dirty="0" smtClean="0"/>
              <a:t> dialog box, click </a:t>
            </a:r>
            <a:r>
              <a:rPr lang="en-US" sz="1200" b="1" i="0" baseline="0" dirty="0" smtClean="0"/>
              <a:t>400%</a:t>
            </a:r>
            <a:r>
              <a:rPr lang="en-US" sz="1200" b="0" i="0" baseline="0" dirty="0" smtClean="0"/>
              <a:t>, and then drag the pictures on the slide.  </a:t>
            </a:r>
            <a:endParaRPr lang="en-US" sz="1200" i="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Press and hold SHIFT and select all three pictures on the slide. 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Group</a:t>
            </a:r>
            <a:r>
              <a:rPr lang="en-US" sz="120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Editing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Select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Selection Pane</a:t>
            </a:r>
            <a:r>
              <a:rPr lang="en-US" sz="1200" i="0" baseline="0" dirty="0" smtClean="0"/>
              <a:t>. To edit the name of the group, in the </a:t>
            </a:r>
            <a:r>
              <a:rPr lang="en-US" sz="1200" b="1" i="0" baseline="0" dirty="0" smtClean="0"/>
              <a:t>Selection and Visibility</a:t>
            </a:r>
            <a:r>
              <a:rPr lang="en-US" sz="1200" i="0" baseline="0" dirty="0" smtClean="0"/>
              <a:t> pane, double-click the group and enter </a:t>
            </a:r>
            <a:r>
              <a:rPr lang="en-US" sz="1200" b="1" i="0" baseline="0" dirty="0" smtClean="0"/>
              <a:t>Cube Group</a:t>
            </a:r>
            <a:r>
              <a:rPr lang="en-US" sz="1200" i="0" baseline="0" dirty="0" smtClean="0"/>
              <a:t>.</a:t>
            </a:r>
            <a:endParaRPr lang="en-US" sz="1200" i="1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shadow</a:t>
            </a:r>
            <a:r>
              <a:rPr lang="en-US" sz="1200" baseline="0" dirty="0" smtClean="0"/>
              <a:t> effects on this slide, do the following: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Shape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Rectangles</a:t>
            </a:r>
            <a:r>
              <a:rPr lang="en-US" sz="1200" dirty="0" smtClean="0"/>
              <a:t> click </a:t>
            </a:r>
            <a:r>
              <a:rPr lang="en-US" sz="1200" b="1" dirty="0" smtClean="0"/>
              <a:t>Rectangle</a:t>
            </a:r>
            <a:r>
              <a:rPr lang="en-US" sz="1200" dirty="0" smtClean="0"/>
              <a:t> (first option from the left). On the slide, drag to draw a rectangle.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rectangle. Under </a:t>
            </a:r>
            <a:r>
              <a:rPr lang="en-US" sz="1200" b="1" dirty="0" smtClean="0"/>
              <a:t>Drawing</a:t>
            </a:r>
            <a:r>
              <a:rPr lang="en-US" sz="1200" dirty="0" smtClean="0"/>
              <a:t> </a:t>
            </a:r>
            <a:r>
              <a:rPr lang="en-US" sz="1200" b="1" dirty="0" smtClean="0"/>
              <a:t>Tools</a:t>
            </a:r>
            <a:r>
              <a:rPr lang="en-US" sz="1200" dirty="0" smtClean="0"/>
              <a:t>, on the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Format tab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Shape Height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3.42”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Shape Width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3.42</a:t>
            </a:r>
            <a:r>
              <a:rPr lang="en-US" sz="1200" baseline="0" dirty="0" smtClean="0"/>
              <a:t>”.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 Fill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aseline="0" dirty="0" smtClean="0"/>
              <a:t>click </a:t>
            </a:r>
            <a:r>
              <a:rPr lang="en-US" sz="1200" b="1" baseline="0" dirty="0" smtClean="0"/>
              <a:t>White, Background 1 </a:t>
            </a:r>
            <a:r>
              <a:rPr lang="en-US" sz="1200" baseline="0" dirty="0" smtClean="0"/>
              <a:t>(first row, first option from the left).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arrow next to </a:t>
            </a:r>
            <a:r>
              <a:rPr lang="en-US" sz="1200" b="1" baseline="0" dirty="0" smtClean="0"/>
              <a:t>Shape Outline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No Outline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 launcher. In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in the left pane. In the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Parallel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Off Axis Top 1 </a:t>
            </a:r>
            <a:r>
              <a:rPr lang="en-US" sz="1200" baseline="0" dirty="0" smtClean="0"/>
              <a:t>(second row, third option from the left).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Format Shape </a:t>
            </a:r>
            <a:r>
              <a:rPr lang="en-US" sz="1200" baseline="0" dirty="0" smtClean="0"/>
              <a:t>dialog box, in the left pane, click </a:t>
            </a:r>
            <a:r>
              <a:rPr lang="en-US" sz="1200" b="1" baseline="0" dirty="0" smtClean="0"/>
              <a:t>Shadow</a:t>
            </a:r>
            <a:r>
              <a:rPr lang="en-US" sz="1200" b="0" baseline="0" dirty="0" smtClean="0"/>
              <a:t>.</a:t>
            </a: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 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under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Below</a:t>
            </a:r>
            <a:r>
              <a:rPr lang="en-US" sz="1200" baseline="0" dirty="0" smtClean="0"/>
              <a:t> (first row, third option from the left), and then do the following: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Transparency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72%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110%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Blur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41 pt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Angle</a:t>
            </a:r>
            <a:r>
              <a:rPr lang="en-US" sz="1200" baseline="0" dirty="0" smtClean="0"/>
              <a:t> box, enter </a:t>
            </a:r>
            <a:r>
              <a:rPr lang="en-US" sz="1200" b="1" dirty="0" smtClean="0"/>
              <a:t>115°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dirty="0" smtClean="0"/>
              <a:t>In the </a:t>
            </a:r>
            <a:r>
              <a:rPr lang="en-US" sz="1200" b="1" dirty="0" smtClean="0"/>
              <a:t>Distance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111 pt</a:t>
            </a:r>
            <a:r>
              <a:rPr lang="en-US" sz="1200" baseline="0" dirty="0" smtClean="0"/>
              <a:t>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Send to Back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Drag the rectangle under the cube until the cube appears to be floating.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Editing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Select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Selection Pane</a:t>
            </a:r>
            <a:r>
              <a:rPr lang="en-US" sz="1200" i="0" baseline="0" dirty="0" smtClean="0"/>
              <a:t>. In the </a:t>
            </a:r>
            <a:r>
              <a:rPr lang="en-US" sz="1200" b="1" i="0" baseline="0" dirty="0" smtClean="0"/>
              <a:t>Selection and Visibility</a:t>
            </a:r>
            <a:r>
              <a:rPr lang="en-US" sz="1200" i="0" baseline="0" dirty="0" smtClean="0"/>
              <a:t> pane, press and hold</a:t>
            </a:r>
            <a:r>
              <a:rPr lang="en-US" sz="1200" baseline="0" dirty="0" smtClean="0"/>
              <a:t> CTRL and select both </a:t>
            </a:r>
            <a:r>
              <a:rPr lang="en-US" sz="1200" b="1" baseline="0" dirty="0" smtClean="0"/>
              <a:t>Cube Group </a:t>
            </a:r>
            <a:r>
              <a:rPr lang="en-US" sz="1200" baseline="0" dirty="0" smtClean="0"/>
              <a:t>and the rectangle.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Group</a:t>
            </a:r>
            <a:r>
              <a:rPr lang="en-US" sz="1200" baseline="0" dirty="0" smtClean="0"/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With the group still selected on the slide,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background effects on this slide, do the following:</a:t>
            </a:r>
          </a:p>
          <a:p>
            <a:pPr marL="0" indent="0">
              <a:buFontTx/>
              <a:buNone/>
            </a:pPr>
            <a:r>
              <a:rPr lang="en-US" sz="1200" dirty="0" smtClean="0"/>
              <a:t>On the </a:t>
            </a:r>
            <a:r>
              <a:rPr lang="en-US" sz="1200" b="1" dirty="0" smtClean="0"/>
              <a:t>Design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Background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Background Styles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Style 8</a:t>
            </a:r>
            <a:r>
              <a:rPr lang="en-US" sz="1200" baseline="0" dirty="0" smtClean="0"/>
              <a:t> (second row, fourth option from the left). (</a:t>
            </a:r>
            <a:r>
              <a:rPr lang="en-US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If this</a:t>
            </a:r>
            <a:r>
              <a:rPr lang="en-US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action is taken in a PowerPoint document containing more than one slide, the background style will be applied to all of the slides.)</a:t>
            </a:r>
            <a:endParaRPr lang="en-US" sz="1200" baseline="0" dirty="0" smtClean="0"/>
          </a:p>
          <a:p>
            <a:pPr marL="342900" indent="-342900">
              <a:buFont typeface="+mj-lt"/>
              <a:buAutoNum type="arabicPeriod"/>
            </a:pPr>
            <a:endParaRPr lang="en-US" sz="1400" dirty="0" smtClean="0"/>
          </a:p>
          <a:p>
            <a:endParaRPr lang="en-US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i="0" baseline="0" dirty="0" smtClean="0"/>
              <a:t>Framed pictures in a row in perspective </a:t>
            </a:r>
          </a:p>
          <a:p>
            <a:r>
              <a:rPr lang="en-US" sz="1400" b="0" baseline="0" dirty="0" smtClean="0"/>
              <a:t>(Intermediate)</a:t>
            </a:r>
          </a:p>
          <a:p>
            <a:endParaRPr lang="en-US" sz="1200" b="1" baseline="0" dirty="0" smtClean="0"/>
          </a:p>
          <a:p>
            <a:endParaRPr lang="en-US" sz="1200" b="1" baseline="0" dirty="0" smtClean="0"/>
          </a:p>
          <a:p>
            <a:r>
              <a:rPr lang="en-US" sz="1200" dirty="0" smtClean="0"/>
              <a:t>To reproduce the</a:t>
            </a:r>
            <a:r>
              <a:rPr lang="en-US" sz="1200" baseline="0" dirty="0" smtClean="0"/>
              <a:t> picture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Slides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Layout</a:t>
            </a:r>
            <a:r>
              <a:rPr lang="en-US" sz="1200" baseline="0" dirty="0" smtClean="0"/>
              <a:t> and then click </a:t>
            </a:r>
            <a:r>
              <a:rPr lang="en-US" sz="1200" b="1" baseline="0" dirty="0" smtClean="0"/>
              <a:t>Blank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Illustrations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Picture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2.67”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Picture Tools</a:t>
            </a:r>
            <a:r>
              <a:rPr lang="en-US" sz="120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Picture Styles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Reflected Beveled, Black</a:t>
            </a:r>
            <a:r>
              <a:rPr lang="en-US" sz="1200" b="0" baseline="0" dirty="0" smtClean="0"/>
              <a:t>.</a:t>
            </a:r>
            <a:endParaRPr lang="en-US" sz="1200" i="1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picture.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under </a:t>
            </a:r>
            <a:r>
              <a:rPr lang="en-US" sz="1200" b="1" baseline="0" dirty="0" smtClean="0"/>
              <a:t>Paste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Right-click the duplicate picture, and then click </a:t>
            </a:r>
            <a:r>
              <a:rPr lang="en-US" sz="1200" b="1" baseline="0" dirty="0" smtClean="0"/>
              <a:t>Change Picture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If the inserted picture is a different height and width, adjust the width and height.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2.67”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  <a:endParaRPr lang="en-US" sz="1200" i="1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Repeat the process in steps 6-8 to create another duplicate picture, for a total of three pictures.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Drag the pictures to form a row across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Press and hold SHIFT and select all three pictures.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Align to Slide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Align Middle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Distribute Horizontally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Group</a:t>
            </a:r>
            <a:r>
              <a:rPr lang="en-US" sz="120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 startAt="12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Shape Effects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3-D Rotation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Perspective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Perspective Contrasting Left </a:t>
            </a:r>
            <a:r>
              <a:rPr lang="en-US" sz="1200" b="0" baseline="0" dirty="0" smtClean="0"/>
              <a:t>(second row, fourth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 startAt="12"/>
              <a:tabLst/>
              <a:defRPr/>
            </a:pPr>
            <a:r>
              <a:rPr lang="en-US" sz="1200" b="0" baseline="0" dirty="0" smtClean="0"/>
              <a:t>Drag the group</a:t>
            </a:r>
            <a:r>
              <a:rPr lang="en-US" sz="1200" baseline="0" dirty="0" smtClean="0"/>
              <a:t> to position it above the middle of the slide and also position it slightly </a:t>
            </a:r>
            <a:r>
              <a:rPr lang="en-US" sz="1200" b="0" baseline="0" dirty="0" smtClean="0"/>
              <a:t>to the left. 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1200" b="0" baseline="0" dirty="0" smtClean="0"/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1200" b="0" baseline="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text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90⁰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 Lighter 5%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(sixth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Dark Blue, Text 2, Lighter 40%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(fourth row, fourth option from the left).</a:t>
            </a:r>
            <a:endParaRPr lang="en-US" sz="1200" b="0" dirty="0" smtClean="0"/>
          </a:p>
          <a:p>
            <a:endParaRPr lang="en-US" sz="1200" baseline="0" dirty="0" smtClean="0"/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1400" b="0" dirty="0" smtClean="0"/>
          </a:p>
          <a:p>
            <a:endParaRPr lang="en-US" sz="1400" b="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43038" y="2971800"/>
            <a:ext cx="7313612" cy="990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F5EF05EF-6168-407F-8025-E41839E12504}" type="datetimeFigureOut">
              <a:rPr lang="en-US" smtClean="0"/>
              <a:pPr/>
              <a:t>2/24/2009</a:t>
            </a:fld>
            <a:endParaRPr lang="en-US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F05EF-6168-407F-8025-E41839E12504}" type="datetimeFigureOut">
              <a:rPr lang="en-US" smtClean="0"/>
              <a:pPr/>
              <a:t>2/24/2009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F05EF-6168-407F-8025-E41839E12504}" type="datetimeFigureOut">
              <a:rPr lang="en-US" smtClean="0"/>
              <a:pPr/>
              <a:t>2/24/2009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F05EF-6168-407F-8025-E41839E12504}" type="datetimeFigureOut">
              <a:rPr lang="en-US" smtClean="0"/>
              <a:pPr/>
              <a:t>2/24/2009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F05EF-6168-407F-8025-E41839E12504}" type="datetimeFigureOut">
              <a:rPr lang="en-US" smtClean="0"/>
              <a:pPr/>
              <a:t>2/24/2009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F05EF-6168-407F-8025-E41839E12504}" type="datetimeFigureOut">
              <a:rPr lang="en-US" smtClean="0"/>
              <a:pPr/>
              <a:t>2/24/2009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F05EF-6168-407F-8025-E41839E12504}" type="datetimeFigureOut">
              <a:rPr lang="en-US" smtClean="0"/>
              <a:pPr/>
              <a:t>2/24/2009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F05EF-6168-407F-8025-E41839E12504}" type="datetimeFigureOut">
              <a:rPr lang="en-US" smtClean="0"/>
              <a:pPr/>
              <a:t>2/24/2009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F05EF-6168-407F-8025-E41839E12504}" type="datetimeFigureOut">
              <a:rPr lang="en-US" smtClean="0"/>
              <a:pPr/>
              <a:t>2/24/2009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F05EF-6168-407F-8025-E41839E12504}" type="datetimeFigureOut">
              <a:rPr lang="en-US" smtClean="0"/>
              <a:pPr/>
              <a:t>2/24/2009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274638"/>
            <a:ext cx="182721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7800" y="274638"/>
            <a:ext cx="53340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F05EF-6168-407F-8025-E41839E12504}" type="datetimeFigureOut">
              <a:rPr lang="en-US" smtClean="0"/>
              <a:pPr/>
              <a:t>2/24/2009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74638"/>
            <a:ext cx="73136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Muokkaa otsikon perustyyliä napsauttamalla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31361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Muokkaa tekstin perustyylejä napsauttamalla</a:t>
            </a:r>
          </a:p>
          <a:p>
            <a:pPr lvl="1"/>
            <a:r>
              <a:rPr lang="en-US" smtClean="0"/>
              <a:t>Toinen taso</a:t>
            </a:r>
          </a:p>
          <a:p>
            <a:pPr lvl="2"/>
            <a:r>
              <a:rPr lang="en-US" smtClean="0"/>
              <a:t>Kolmas taso</a:t>
            </a:r>
          </a:p>
          <a:p>
            <a:pPr lvl="3"/>
            <a:r>
              <a:rPr lang="en-US" smtClean="0"/>
              <a:t>Neljäs taso</a:t>
            </a:r>
          </a:p>
          <a:p>
            <a:pPr lvl="4"/>
            <a:r>
              <a:rPr lang="en-US" smtClean="0"/>
              <a:t>Viides taso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3038" y="6524625"/>
            <a:ext cx="2133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F5EF05EF-6168-407F-8025-E41839E12504}" type="datetimeFigureOut">
              <a:rPr lang="en-US" smtClean="0"/>
              <a:pPr/>
              <a:t>2/24/2009</a:t>
            </a:fld>
            <a:endParaRPr lang="en-US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524625"/>
            <a:ext cx="2895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en-US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524625"/>
            <a:ext cx="2133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	</a:t>
            </a:r>
            <a:r>
              <a:rPr lang="hr-HR" sz="7200" b="1" dirty="0" smtClean="0">
                <a:latin typeface="Bradley Hand ITC" pitchFamily="66" charset="0"/>
              </a:rPr>
              <a:t>Fotografije</a:t>
            </a:r>
            <a:endParaRPr lang="hr-HR" sz="72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tx1">
                <a:lumMod val="95000"/>
                <a:lumOff val="5000"/>
              </a:schemeClr>
            </a:gs>
            <a:gs pos="100000">
              <a:schemeClr val="tx2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-1170682" y="1600200"/>
            <a:ext cx="9628882" cy="2172678"/>
            <a:chOff x="533400" y="2057400"/>
            <a:chExt cx="8104882" cy="1828800"/>
          </a:xfrm>
          <a:scene3d>
            <a:camera prst="perspectiveContrastingLeftFacing"/>
            <a:lightRig rig="threePt" dir="t"/>
          </a:scene3d>
        </p:grpSpPr>
        <p:pic>
          <p:nvPicPr>
            <p:cNvPr id="9" name="Picture 8" descr="Autumn Leaves.jpg"/>
            <p:cNvPicPr>
              <a:picLocks noChangeAspect="1"/>
            </p:cNvPicPr>
            <p:nvPr/>
          </p:nvPicPr>
          <p:blipFill>
            <a:blip r:embed="rId3" cstate="print"/>
            <a:srcRect l="11112"/>
            <a:stretch>
              <a:fillRect/>
            </a:stretch>
          </p:blipFill>
          <p:spPr>
            <a:xfrm>
              <a:off x="533400" y="2057400"/>
              <a:ext cx="2438401" cy="182880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  <p:pic>
          <p:nvPicPr>
            <p:cNvPr id="10" name="Picture 9" descr="Autumn Leaves.jpg"/>
            <p:cNvPicPr>
              <a:picLocks noChangeAspect="1"/>
            </p:cNvPicPr>
            <p:nvPr/>
          </p:nvPicPr>
          <p:blipFill>
            <a:blip r:embed="rId4" cstate="print"/>
            <a:srcRect r="9199"/>
            <a:stretch>
              <a:fillRect/>
            </a:stretch>
          </p:blipFill>
          <p:spPr>
            <a:xfrm>
              <a:off x="3330355" y="2057400"/>
              <a:ext cx="2525932" cy="182880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  <p:pic>
          <p:nvPicPr>
            <p:cNvPr id="11" name="Picture 10" descr="Autumn Leaves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14842" y="2057400"/>
              <a:ext cx="2423440" cy="182880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4F3F2"/>
            </a:gs>
            <a:gs pos="100000">
              <a:srgbClr val="A9A9A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555664" y="1967322"/>
            <a:ext cx="2377440" cy="2286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01600" cap="rnd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</a:ln>
          <a:effectLst>
            <a:glow rad="139700">
              <a:schemeClr val="bg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26" name="Picture 25" descr="16523619_lighthouse3.jpg"/>
          <p:cNvPicPr>
            <a:picLocks noChangeAspect="1"/>
          </p:cNvPicPr>
          <p:nvPr/>
        </p:nvPicPr>
        <p:blipFill>
          <a:blip r:embed="rId3" cstate="print"/>
          <a:srcRect r="-573"/>
          <a:stretch>
            <a:fillRect/>
          </a:stretch>
        </p:blipFill>
        <p:spPr>
          <a:xfrm>
            <a:off x="831570" y="2209800"/>
            <a:ext cx="1825629" cy="164592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  <a:miter lim="800000"/>
          </a:ln>
          <a:effectLst>
            <a:innerShdw blurRad="38100" dist="12700" dir="18900000">
              <a:prstClr val="black">
                <a:alpha val="79000"/>
              </a:prstClr>
            </a:innerShdw>
          </a:effectLst>
        </p:spPr>
      </p:pic>
      <p:sp>
        <p:nvSpPr>
          <p:cNvPr id="7" name="Rectangle 6"/>
          <p:cNvSpPr/>
          <p:nvPr/>
        </p:nvSpPr>
        <p:spPr>
          <a:xfrm>
            <a:off x="3383280" y="1967322"/>
            <a:ext cx="2377440" cy="2286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01600" cap="rnd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</a:ln>
          <a:effectLst>
            <a:glow rad="139700">
              <a:schemeClr val="bg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203813" y="1967322"/>
            <a:ext cx="2377440" cy="2286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01600" cap="rnd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</a:ln>
          <a:effectLst>
            <a:glow rad="139700">
              <a:schemeClr val="bg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20" name="Picture 19" descr="15137733_forest.jpg"/>
          <p:cNvPicPr>
            <a:picLocks noChangeAspect="1"/>
          </p:cNvPicPr>
          <p:nvPr/>
        </p:nvPicPr>
        <p:blipFill>
          <a:blip r:embed="rId4" cstate="print"/>
          <a:srcRect l="3837" t="12203" r="3286" b="4444"/>
          <a:stretch>
            <a:fillRect/>
          </a:stretch>
        </p:blipFill>
        <p:spPr>
          <a:xfrm>
            <a:off x="3657600" y="2228850"/>
            <a:ext cx="1828800" cy="1641282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  <a:miter lim="800000"/>
          </a:ln>
          <a:effectLst>
            <a:innerShdw blurRad="38100" dist="12700" dir="18900000">
              <a:prstClr val="black">
                <a:alpha val="79000"/>
              </a:prstClr>
            </a:innerShdw>
          </a:effectLst>
        </p:spPr>
      </p:pic>
      <p:pic>
        <p:nvPicPr>
          <p:cNvPr id="21" name="Picture 20" descr="16523607_beach3.jpg"/>
          <p:cNvPicPr>
            <a:picLocks noChangeAspect="1"/>
          </p:cNvPicPr>
          <p:nvPr/>
        </p:nvPicPr>
        <p:blipFill>
          <a:blip r:embed="rId5" cstate="print"/>
          <a:srcRect l="13333" r="15553"/>
          <a:stretch>
            <a:fillRect/>
          </a:stretch>
        </p:blipFill>
        <p:spPr>
          <a:xfrm>
            <a:off x="6480471" y="2209800"/>
            <a:ext cx="1824125" cy="164592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  <a:miter lim="800000"/>
          </a:ln>
          <a:effectLst>
            <a:innerShdw blurRad="38100" dist="12700" dir="18900000">
              <a:prstClr val="black">
                <a:alpha val="79000"/>
              </a:prstClr>
            </a:innerShdw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95000"/>
                <a:lumOff val="5000"/>
              </a:schemeClr>
            </a:gs>
            <a:gs pos="24000">
              <a:schemeClr val="bg1">
                <a:lumMod val="50000"/>
              </a:schemeClr>
            </a:gs>
            <a:gs pos="35000">
              <a:schemeClr val="bg1">
                <a:lumMod val="50000"/>
              </a:schemeClr>
            </a:gs>
            <a:gs pos="90000">
              <a:schemeClr val="tx1">
                <a:lumMod val="95000"/>
                <a:lumOff val="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1884335_chuckanutdrivewaterfall2.jpg"/>
          <p:cNvPicPr>
            <a:picLocks noChangeAspect="1"/>
          </p:cNvPicPr>
          <p:nvPr/>
        </p:nvPicPr>
        <p:blipFill>
          <a:blip r:embed="rId3" cstate="print"/>
          <a:srcRect l="4866" t="3333" r="4298" b="3333"/>
          <a:stretch>
            <a:fillRect/>
          </a:stretch>
        </p:blipFill>
        <p:spPr>
          <a:xfrm>
            <a:off x="838200" y="1371600"/>
            <a:ext cx="2316480" cy="3474720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6" name="Picture 5" descr="14067791_imagedisplay.jpg"/>
          <p:cNvPicPr>
            <a:picLocks noChangeAspect="1"/>
          </p:cNvPicPr>
          <p:nvPr/>
        </p:nvPicPr>
        <p:blipFill>
          <a:blip r:embed="rId4" cstate="print"/>
          <a:srcRect l="7975" t="6667" r="7486" b="5556"/>
          <a:stretch>
            <a:fillRect/>
          </a:stretch>
        </p:blipFill>
        <p:spPr>
          <a:xfrm>
            <a:off x="3494188" y="1279525"/>
            <a:ext cx="2147104" cy="3200400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Below">
              <a:rot lat="300000" lon="0" rev="0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0" name="Picture 9" descr="15137733_forest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765800" y="1195450"/>
            <a:ext cx="2540000" cy="3810000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95000"/>
                <a:lumOff val="5000"/>
              </a:schemeClr>
            </a:gs>
            <a:gs pos="24000">
              <a:srgbClr val="7D796B"/>
            </a:gs>
            <a:gs pos="35000">
              <a:srgbClr val="7D796B"/>
            </a:gs>
            <a:gs pos="90000">
              <a:schemeClr val="tx1">
                <a:lumMod val="95000"/>
                <a:lumOff val="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1884335_chuckanutdrivewaterfall2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838200" y="1371600"/>
            <a:ext cx="2316480" cy="3474720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6" name="Picture 5" descr="14067791_imagedisplay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3494188" y="1279525"/>
            <a:ext cx="2147104" cy="3200400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Below">
              <a:rot lat="300000" lon="0" rev="0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0" name="Picture 9" descr="15137733_forest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5765800" y="1195450"/>
            <a:ext cx="2540000" cy="3810000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95000"/>
                <a:lumOff val="5000"/>
              </a:schemeClr>
            </a:gs>
            <a:gs pos="24000">
              <a:srgbClr val="7D796B"/>
            </a:gs>
            <a:gs pos="35000">
              <a:srgbClr val="7D796B"/>
            </a:gs>
            <a:gs pos="90000">
              <a:schemeClr val="tx1">
                <a:lumMod val="95000"/>
                <a:lumOff val="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4067791_imagedispla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38200" y="1371600"/>
            <a:ext cx="2331141" cy="3474720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8" name="Picture 7" descr="15137733_forest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3505200" y="1279525"/>
            <a:ext cx="2133600" cy="3200400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Below">
              <a:rot lat="300000" lon="0" rev="0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9" name="Picture 8" descr="10739107_morningcolors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5765800" y="1192402"/>
            <a:ext cx="2511032" cy="3813048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chemeClr val="tx1">
                <a:lumMod val="95000"/>
                <a:lumOff val="5000"/>
              </a:schemeClr>
            </a:gs>
            <a:gs pos="100000">
              <a:srgbClr val="574E3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oco Touc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81400" y="3829032"/>
            <a:ext cx="4035552" cy="2683799"/>
          </a:xfrm>
          <a:prstGeom prst="rect">
            <a:avLst/>
          </a:prstGeom>
          <a:solidFill>
            <a:srgbClr val="FFFFFF">
              <a:shade val="85000"/>
            </a:srgbClr>
          </a:solidFill>
          <a:ln w="165100" cap="rnd" cmpd="sng">
            <a:solidFill>
              <a:srgbClr val="FFFFFF"/>
            </a:solidFill>
            <a:round/>
          </a:ln>
          <a:effectLst>
            <a:outerShdw blurRad="368300" dist="254000" dir="5400000" algn="tr" rotWithShape="0">
              <a:prstClr val="black">
                <a:alpha val="40000"/>
              </a:prstClr>
            </a:outerShdw>
          </a:effectLst>
          <a:scene3d>
            <a:camera prst="perspectiveRelaxed" fov="3600000">
              <a:rot lat="18000000" lon="0" rev="0"/>
            </a:camera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Picture 10" descr="Toco Touca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6800" y="2307002"/>
            <a:ext cx="4035553" cy="2679859"/>
          </a:xfrm>
          <a:prstGeom prst="rect">
            <a:avLst/>
          </a:prstGeom>
          <a:solidFill>
            <a:srgbClr val="FFFFFF">
              <a:shade val="85000"/>
            </a:srgbClr>
          </a:solidFill>
          <a:ln w="165100" cap="rnd" cmpd="sng">
            <a:solidFill>
              <a:srgbClr val="FFFFFF"/>
            </a:solidFill>
            <a:round/>
          </a:ln>
          <a:effectLst>
            <a:outerShdw blurRad="50800" dist="254000" dir="8100000" algn="tr" rotWithShape="0">
              <a:prstClr val="black">
                <a:alpha val="40000"/>
              </a:prstClr>
            </a:outerShdw>
          </a:effectLst>
          <a:scene3d>
            <a:camera prst="perspectiveContrastingRightFacing" fov="4800000">
              <a:rot lat="19200000" lon="0" rev="600000"/>
            </a:camera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5" descr="Toco Touc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26431">
            <a:off x="4172939" y="1119749"/>
            <a:ext cx="4033897" cy="2678759"/>
          </a:xfrm>
          <a:prstGeom prst="rect">
            <a:avLst/>
          </a:prstGeom>
          <a:solidFill>
            <a:srgbClr val="FFFFFF">
              <a:shade val="85000"/>
            </a:srgbClr>
          </a:solidFill>
          <a:ln w="165100" cap="rnd" cmpd="sng">
            <a:solidFill>
              <a:srgbClr val="FFFFFF"/>
            </a:solidFill>
            <a:round/>
          </a:ln>
          <a:effectLst>
            <a:outerShdw blurRad="50800" dist="254000" dir="8100000" algn="tr" rotWithShape="0">
              <a:prstClr val="black">
                <a:alpha val="40000"/>
              </a:prstClr>
            </a:outerShdw>
          </a:effectLst>
          <a:scene3d>
            <a:camera prst="perspectiveContrastingRightFacing" fov="0">
              <a:rot lat="0" lon="0" rev="0"/>
            </a:camera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4000">
                <a:schemeClr val="tx1">
                  <a:lumMod val="95000"/>
                  <a:lumOff val="5000"/>
                  <a:alpha val="0"/>
                </a:schemeClr>
              </a:gs>
              <a:gs pos="35000">
                <a:schemeClr val="tx1">
                  <a:lumMod val="95000"/>
                  <a:lumOff val="5000"/>
                  <a:alpha val="80000"/>
                </a:schemeClr>
              </a:gs>
              <a:gs pos="100000">
                <a:schemeClr val="accent1">
                  <a:lumMod val="50000"/>
                  <a:alpha val="2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Oval 3"/>
          <p:cNvSpPr>
            <a:spLocks noChangeAspect="1"/>
          </p:cNvSpPr>
          <p:nvPr/>
        </p:nvSpPr>
        <p:spPr>
          <a:xfrm>
            <a:off x="2560320" y="1417320"/>
            <a:ext cx="4023360" cy="402336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scene3d>
            <a:camera prst="perspectiveFront"/>
            <a:lightRig rig="twoPt" dir="t"/>
          </a:scene3d>
          <a:sp3d extrusionH="76200" prstMaterial="clear">
            <a:bevelT w="381000" h="190500" prst="softRound"/>
            <a:bevelB/>
            <a:extrusionClr>
              <a:schemeClr val="accent1">
                <a:lumMod val="60000"/>
                <a:lumOff val="4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15000">
              <a:schemeClr val="tx1">
                <a:lumMod val="95000"/>
                <a:lumOff val="5000"/>
              </a:schemeClr>
            </a:gs>
            <a:gs pos="85000">
              <a:schemeClr val="tx1">
                <a:lumMod val="95000"/>
                <a:lumOff val="5000"/>
              </a:schemeClr>
            </a:gs>
            <a:gs pos="100000">
              <a:schemeClr val="tx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6"/>
          <p:cNvGrpSpPr/>
          <p:nvPr/>
        </p:nvGrpSpPr>
        <p:grpSpPr>
          <a:xfrm>
            <a:off x="1314083" y="1813035"/>
            <a:ext cx="7362497" cy="3231931"/>
            <a:chOff x="890752" y="1813035"/>
            <a:chExt cx="7362497" cy="3231931"/>
          </a:xfrm>
          <a:scene3d>
            <a:camera prst="perspectiveRight"/>
            <a:lightRig rig="threePt" dir="t"/>
          </a:scene3d>
        </p:grpSpPr>
        <p:sp>
          <p:nvSpPr>
            <p:cNvPr id="7" name="Rounded Rectangle 6"/>
            <p:cNvSpPr/>
            <p:nvPr/>
          </p:nvSpPr>
          <p:spPr>
            <a:xfrm>
              <a:off x="1044802" y="1992332"/>
              <a:ext cx="7014066" cy="2849464"/>
            </a:xfrm>
            <a:prstGeom prst="roundRect">
              <a:avLst>
                <a:gd name="adj" fmla="val 831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Franklin Gothic Medium" pitchFamily="34" charset="0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1034231" y="2280722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ounded Rectangle 26"/>
            <p:cNvSpPr/>
            <p:nvPr/>
          </p:nvSpPr>
          <p:spPr>
            <a:xfrm>
              <a:off x="890752" y="1813035"/>
              <a:ext cx="7362497" cy="3231931"/>
            </a:xfrm>
            <a:prstGeom prst="roundRect">
              <a:avLst>
                <a:gd name="adj" fmla="val 8932"/>
              </a:avLst>
            </a:prstGeom>
            <a:noFill/>
            <a:ln w="127000" cap="rnd" cmpd="sng">
              <a:solidFill>
                <a:schemeClr val="bg1"/>
              </a:solidFill>
              <a:prstDash val="sysDot"/>
            </a:ln>
            <a:effectLst>
              <a:glow rad="139700">
                <a:srgbClr val="FFC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54" name="Straight Connector 53"/>
            <p:cNvCxnSpPr/>
            <p:nvPr/>
          </p:nvCxnSpPr>
          <p:spPr>
            <a:xfrm>
              <a:off x="1034231" y="2602455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034231" y="2924188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1034231" y="3245921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034231" y="3567654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1034231" y="3889387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1034231" y="4211120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1034231" y="4532853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Rectangle 74"/>
            <p:cNvSpPr/>
            <p:nvPr/>
          </p:nvSpPr>
          <p:spPr>
            <a:xfrm>
              <a:off x="1064967" y="2003100"/>
              <a:ext cx="7014066" cy="28494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5300"/>
                </a:lnSpc>
              </a:pPr>
              <a:r>
                <a:rPr lang="en-US" sz="5000" b="1" smtClean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prstClr val="black"/>
                      </a:gs>
                    </a:gsLst>
                    <a:lin ang="5400000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Franklin Gothic Medium" pitchFamily="34" charset="0"/>
                </a:rPr>
                <a:t>All photos in this template courtesy of	</a:t>
              </a:r>
              <a:endParaRPr lang="en-US" sz="50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Franklin Gothic Medium" pitchFamily="34" charset="0"/>
              </a:endParaRPr>
            </a:p>
            <a:p>
              <a:pPr algn="ctr">
                <a:lnSpc>
                  <a:spcPts val="5300"/>
                </a:lnSpc>
              </a:pPr>
              <a:r>
                <a:rPr lang="en-US" sz="5000" b="1" smtClean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Franklin Gothic Medium" pitchFamily="34" charset="0"/>
                </a:rPr>
                <a:t>Bill Staples</a:t>
              </a:r>
              <a:endParaRPr lang="en-US" sz="50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Franklin Gothic Medium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20987708_train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2500" t="3475" r="14166" b="4699"/>
          <a:stretch>
            <a:fillRect/>
          </a:stretch>
        </p:blipFill>
        <p:spPr>
          <a:xfrm>
            <a:off x="0" y="0"/>
            <a:ext cx="4572000" cy="3429000"/>
          </a:xfrm>
          <a:prstGeom prst="rect">
            <a:avLst/>
          </a:prstGeom>
        </p:spPr>
      </p:pic>
      <p:pic>
        <p:nvPicPr>
          <p:cNvPr id="9" name="Picture 8" descr="20987708_train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2500" t="3475" r="14166" b="4699"/>
          <a:stretch>
            <a:fillRect/>
          </a:stretch>
        </p:blipFill>
        <p:spPr>
          <a:xfrm>
            <a:off x="4572000" y="0"/>
            <a:ext cx="4572000" cy="3429000"/>
          </a:xfrm>
          <a:prstGeom prst="rect">
            <a:avLst/>
          </a:prstGeom>
        </p:spPr>
      </p:pic>
      <p:pic>
        <p:nvPicPr>
          <p:cNvPr id="10" name="Picture 9" descr="20987708_train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2500" t="3475" r="14166" b="4699"/>
          <a:stretch>
            <a:fillRect/>
          </a:stretch>
        </p:blipFill>
        <p:spPr>
          <a:xfrm>
            <a:off x="0" y="3429000"/>
            <a:ext cx="4572000" cy="3429000"/>
          </a:xfrm>
          <a:prstGeom prst="rect">
            <a:avLst/>
          </a:prstGeom>
        </p:spPr>
      </p:pic>
      <p:pic>
        <p:nvPicPr>
          <p:cNvPr id="11" name="Picture 10" descr="20987708_train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2500" t="3475" r="14166" b="4699"/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tx1">
                <a:lumMod val="95000"/>
                <a:lumOff val="5000"/>
              </a:schemeClr>
            </a:gs>
            <a:gs pos="100000">
              <a:schemeClr val="tx2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utumn Leaves.jpg"/>
          <p:cNvPicPr>
            <a:picLocks noChangeAspect="1"/>
          </p:cNvPicPr>
          <p:nvPr/>
        </p:nvPicPr>
        <p:blipFill>
          <a:blip r:embed="rId3" cstate="print"/>
          <a:srcRect l="11112"/>
          <a:stretch>
            <a:fillRect/>
          </a:stretch>
        </p:blipFill>
        <p:spPr>
          <a:xfrm>
            <a:off x="533400" y="2057400"/>
            <a:ext cx="2438401" cy="1828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016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Picture 5" descr="Autumn Leaves.jpg"/>
          <p:cNvPicPr>
            <a:picLocks noChangeAspect="1"/>
          </p:cNvPicPr>
          <p:nvPr/>
        </p:nvPicPr>
        <p:blipFill>
          <a:blip r:embed="rId4" cstate="print"/>
          <a:srcRect r="9199"/>
          <a:stretch>
            <a:fillRect/>
          </a:stretch>
        </p:blipFill>
        <p:spPr>
          <a:xfrm>
            <a:off x="3330355" y="2057400"/>
            <a:ext cx="2525932" cy="1828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016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" name="Picture 3" descr="Autumn Leav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4842" y="2057400"/>
            <a:ext cx="2423440" cy="1828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016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6523617_lighthouse2.jpg"/>
          <p:cNvPicPr>
            <a:picLocks noChangeAspect="1"/>
          </p:cNvPicPr>
          <p:nvPr/>
        </p:nvPicPr>
        <p:blipFill>
          <a:blip r:embed="rId3" cstate="print"/>
          <a:srcRect r="55671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37855" y="2967335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>
                    <a:lumMod val="65000"/>
                  </a:prstClr>
                </a:solidFill>
              </a:rPr>
              <a:t>Split picture</a:t>
            </a:r>
            <a:endParaRPr lang="en-US" sz="2400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6523617_lighthouse2.jpg"/>
          <p:cNvPicPr>
            <a:picLocks noChangeAspect="1"/>
          </p:cNvPicPr>
          <p:nvPr/>
        </p:nvPicPr>
        <p:blipFill>
          <a:blip r:embed="rId3" cstate="print"/>
          <a:srcRect l="44329" r="11342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12428" y="2967335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>
                    <a:lumMod val="65000"/>
                  </a:prstClr>
                </a:solidFill>
              </a:rPr>
              <a:t>Split picture</a:t>
            </a:r>
            <a:endParaRPr lang="en-US" sz="2400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chemeClr val="bg1"/>
            </a:gs>
            <a:gs pos="50000">
              <a:srgbClr val="E4E9EC"/>
            </a:gs>
            <a:gs pos="100000">
              <a:srgbClr val="869A9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257300" y="914400"/>
            <a:ext cx="6629400" cy="5029200"/>
          </a:xfrm>
          <a:prstGeom prst="roundRect">
            <a:avLst>
              <a:gd name="adj" fmla="val 3094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4" name="Picture 3" descr="2692004808_985ecd3a71_b.jpg"/>
          <p:cNvPicPr>
            <a:picLocks noChangeAspect="1"/>
          </p:cNvPicPr>
          <p:nvPr/>
        </p:nvPicPr>
        <p:blipFill>
          <a:blip r:embed="rId3" cstate="print"/>
          <a:srcRect r="12886"/>
          <a:stretch>
            <a:fillRect/>
          </a:stretch>
        </p:blipFill>
        <p:spPr>
          <a:xfrm>
            <a:off x="1423219" y="1028700"/>
            <a:ext cx="6297562" cy="4800600"/>
          </a:xfrm>
          <a:prstGeom prst="rect">
            <a:avLst/>
          </a:prstGeom>
          <a:effectLst>
            <a:softEdge rad="31750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>
                <a:lumMod val="95000"/>
              </a:schemeClr>
            </a:gs>
            <a:gs pos="99000">
              <a:schemeClr val="bg1">
                <a:lumMod val="6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4297682" y="338316"/>
            <a:ext cx="3442290" cy="5161144"/>
            <a:chOff x="3017520" y="1017587"/>
            <a:chExt cx="3442290" cy="5161144"/>
          </a:xfrm>
          <a:effectLst>
            <a:outerShdw blurRad="342900" dist="254000" dir="7200000" sx="104000" sy="104000" algn="tr" rotWithShape="0">
              <a:prstClr val="black">
                <a:alpha val="30000"/>
              </a:prstClr>
            </a:outerShdw>
          </a:effectLst>
          <a:scene3d>
            <a:camera prst="perspectiveFront" fov="3600000">
              <a:rot lat="20309483" lon="139544" rev="20823190"/>
            </a:camera>
            <a:lightRig rig="soft" dir="t">
              <a:rot lat="0" lon="0" rev="0"/>
            </a:lightRig>
          </a:scene3d>
        </p:grpSpPr>
        <p:pic>
          <p:nvPicPr>
            <p:cNvPr id="4" name="Picture 3" descr="16523613_bird2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17520" y="1025254"/>
              <a:ext cx="3428941" cy="5153477"/>
            </a:xfrm>
            <a:prstGeom prst="snip1Rect">
              <a:avLst>
                <a:gd name="adj" fmla="val 14381"/>
              </a:avLst>
            </a:prstGeom>
            <a:sp3d extrusionH="107950">
              <a:extrusionClr>
                <a:schemeClr val="bg1"/>
              </a:extrusionClr>
            </a:sp3d>
          </p:spPr>
        </p:pic>
        <p:sp>
          <p:nvSpPr>
            <p:cNvPr id="5" name="Right Triangle 4"/>
            <p:cNvSpPr/>
            <p:nvPr/>
          </p:nvSpPr>
          <p:spPr>
            <a:xfrm>
              <a:off x="5953397" y="1017587"/>
              <a:ext cx="506413" cy="506413"/>
            </a:xfrm>
            <a:prstGeom prst="rtTriangle">
              <a:avLst/>
            </a:prstGeom>
            <a:gradFill flip="none" rotWithShape="1">
              <a:gsLst>
                <a:gs pos="4700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p3d extrusionH="107950"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2CDC4"/>
            </a:gs>
            <a:gs pos="40000">
              <a:srgbClr val="C9C2BD"/>
            </a:gs>
            <a:gs pos="100000">
              <a:schemeClr val="tx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3124200" y="3124200"/>
            <a:ext cx="3124894" cy="31248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20700" dist="1409700" dir="6900000" sx="110000" sy="110000" rotWithShape="0">
              <a:prstClr val="black">
                <a:alpha val="28000"/>
              </a:prstClr>
            </a:outerShdw>
          </a:effectLst>
          <a:scene3d>
            <a:camera prst="isometricOffAxis1Top"/>
            <a:lightRig rig="threePt" dir="t"/>
          </a:scene3d>
          <a:sp3d prstMaterial="matte">
            <a:extrusionClr>
              <a:schemeClr val="tx1"/>
            </a:extrusionClr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7" name="Picture 16" descr="15176754_pinkopentulipcopy.jpg"/>
          <p:cNvPicPr>
            <a:picLocks noChangeAspect="1"/>
          </p:cNvPicPr>
          <p:nvPr/>
        </p:nvPicPr>
        <p:blipFill>
          <a:blip r:embed="rId3" cstate="print"/>
          <a:srcRect l="15538" t="7047" r="25384" b="7047"/>
          <a:stretch>
            <a:fillRect/>
          </a:stretch>
        </p:blipFill>
        <p:spPr>
          <a:xfrm>
            <a:off x="3883152" y="2111655"/>
            <a:ext cx="3127248" cy="3127248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solidFill>
              <a:schemeClr val="tx2">
                <a:lumMod val="25000"/>
              </a:schemeClr>
            </a:solidFill>
          </a:ln>
          <a:scene3d>
            <a:camera prst="isometricOffAxis1Right"/>
            <a:lightRig rig="threePt" dir="t"/>
          </a:scene3d>
          <a:sp3d prstMaterial="matte">
            <a:bevelT prst="convex"/>
            <a:extrusionClr>
              <a:schemeClr val="bg1"/>
            </a:extrusionClr>
            <a:contourClr>
              <a:schemeClr val="tx1"/>
            </a:contourClr>
          </a:sp3d>
        </p:spPr>
      </p:pic>
      <p:pic>
        <p:nvPicPr>
          <p:cNvPr id="18" name="Picture 17" descr="15945969_tuliplinescopy.jpg"/>
          <p:cNvPicPr>
            <a:picLocks noChangeAspect="1"/>
          </p:cNvPicPr>
          <p:nvPr/>
        </p:nvPicPr>
        <p:blipFill>
          <a:blip r:embed="rId5" cstate="print"/>
          <a:srcRect l="4000" t="29203" r="52000" b="9792"/>
          <a:stretch>
            <a:fillRect/>
          </a:stretch>
        </p:blipFill>
        <p:spPr>
          <a:xfrm>
            <a:off x="1703306" y="1883101"/>
            <a:ext cx="3127248" cy="3127248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solidFill>
              <a:schemeClr val="tx2">
                <a:lumMod val="25000"/>
              </a:schemeClr>
            </a:solidFill>
          </a:ln>
          <a:effectLst/>
          <a:scene3d>
            <a:camera prst="isometricOffAxis1Left"/>
            <a:lightRig rig="threePt" dir="t"/>
          </a:scene3d>
          <a:sp3d prstMaterial="matte">
            <a:bevelT prst="convex"/>
            <a:extrusionClr>
              <a:schemeClr val="bg1"/>
            </a:extrusionClr>
            <a:contourClr>
              <a:schemeClr val="tx1"/>
            </a:contourClr>
          </a:sp3d>
        </p:spPr>
      </p:pic>
      <p:pic>
        <p:nvPicPr>
          <p:cNvPr id="16" name="Picture 15" descr="15176747_opentulipscopy.jpg"/>
          <p:cNvPicPr>
            <a:picLocks noChangeAspect="1"/>
          </p:cNvPicPr>
          <p:nvPr/>
        </p:nvPicPr>
        <p:blipFill>
          <a:blip r:embed="rId7" cstate="print"/>
          <a:srcRect l="4847" t="15555" r="7914" b="24444"/>
          <a:stretch>
            <a:fillRect/>
          </a:stretch>
        </p:blipFill>
        <p:spPr>
          <a:xfrm>
            <a:off x="3167566" y="98145"/>
            <a:ext cx="3127248" cy="3127248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solidFill>
              <a:schemeClr val="tx2">
                <a:lumMod val="25000"/>
              </a:schemeClr>
            </a:solidFill>
          </a:ln>
          <a:effectLst/>
          <a:scene3d>
            <a:camera prst="isometricOffAxis1Top"/>
            <a:lightRig rig="threePt" dir="t"/>
          </a:scene3d>
          <a:sp3d prstMaterial="matte">
            <a:bevelT prst="convex"/>
            <a:extrusionClr>
              <a:schemeClr val="bg1"/>
            </a:extrusionClr>
            <a:contourClr>
              <a:schemeClr val="tx1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WritingDesignTemplate">
  <a:themeElements>
    <a:clrScheme name="WritingDesignTemplate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WritingDesign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ritingDesign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7856CD46387443811428F16B5378D3" ma:contentTypeVersion="0" ma:contentTypeDescription="Create a new document." ma:contentTypeScope="" ma:versionID="17a1fa9394e9df3ffe0f82bd7dbd4843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45AD3D-1F83-4DB7-B79D-F198C7164724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75C2EB04-ED8C-41B0-8704-971823A5A3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49F67720-B1E7-4666-BB67-DC10D4B7611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Static picture effects for PowerPoint slides</Template>
  <TotalTime>3</TotalTime>
  <Words>14735</Words>
  <Application>Microsoft Office PowerPoint</Application>
  <PresentationFormat>On-screen Show (4:3)</PresentationFormat>
  <Paragraphs>679</Paragraphs>
  <Slides>17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17</vt:i4>
      </vt:variant>
      <vt:variant>
        <vt:lpstr>Slide Titles</vt:lpstr>
      </vt:variant>
      <vt:variant>
        <vt:i4>17</vt:i4>
      </vt:variant>
    </vt:vector>
  </HeadingPairs>
  <TitlesOfParts>
    <vt:vector size="34" baseType="lpstr"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14_Office Theme</vt:lpstr>
      <vt:lpstr>15_Office Theme</vt:lpstr>
      <vt:lpstr>16_Office Theme</vt:lpstr>
      <vt:lpstr>17_Office Theme</vt:lpstr>
      <vt:lpstr>WritingDesignTemplate</vt:lpstr>
      <vt:lpstr> Fotografije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Fotografije</dc:title>
  <dc:creator>silvija.jurak</dc:creator>
  <cp:lastModifiedBy>silvija.jurak</cp:lastModifiedBy>
  <cp:revision>1</cp:revision>
  <dcterms:created xsi:type="dcterms:W3CDTF">2009-02-24T10:16:03Z</dcterms:created>
  <dcterms:modified xsi:type="dcterms:W3CDTF">2009-02-24T10:19:28Z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0x0101004F7856CD46387443811428F16B5378D3</vt:lpwstr>
  </property>
  <property fmtid="{D5CDD505-2E9C-101B-9397-08002B2CF9AE}" pid="3" name="_TemplateID">
    <vt:lpwstr>TC103382691033</vt:lpwstr>
  </property>
</Properties>
</file>