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1"/>
  </p:notesMasterIdLst>
  <p:sldIdLst>
    <p:sldId id="256" r:id="rId2"/>
    <p:sldId id="271" r:id="rId3"/>
    <p:sldId id="274" r:id="rId4"/>
    <p:sldId id="262" r:id="rId5"/>
    <p:sldId id="281" r:id="rId6"/>
    <p:sldId id="263" r:id="rId7"/>
    <p:sldId id="282" r:id="rId8"/>
    <p:sldId id="257" r:id="rId9"/>
    <p:sldId id="265" r:id="rId10"/>
    <p:sldId id="260" r:id="rId11"/>
    <p:sldId id="264" r:id="rId12"/>
    <p:sldId id="266" r:id="rId13"/>
    <p:sldId id="259" r:id="rId14"/>
    <p:sldId id="277" r:id="rId15"/>
    <p:sldId id="269" r:id="rId16"/>
    <p:sldId id="270" r:id="rId17"/>
    <p:sldId id="261" r:id="rId18"/>
    <p:sldId id="279" r:id="rId19"/>
    <p:sldId id="28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buChar char="l"/>
      <a:defRPr sz="2800" kern="1200">
        <a:solidFill>
          <a:schemeClr val="accent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buChar char="l"/>
      <a:defRPr sz="2800" kern="1200">
        <a:solidFill>
          <a:schemeClr val="accent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buChar char="l"/>
      <a:defRPr sz="2800" kern="1200">
        <a:solidFill>
          <a:schemeClr val="accent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buChar char="l"/>
      <a:defRPr sz="2800" kern="1200">
        <a:solidFill>
          <a:schemeClr val="accent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buChar char="l"/>
      <a:defRPr sz="2800" kern="1200">
        <a:solidFill>
          <a:schemeClr val="accent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accent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accent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accent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accent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9999"/>
    <a:srgbClr val="0066FF"/>
    <a:srgbClr val="33CC33"/>
    <a:srgbClr val="FF6600"/>
    <a:srgbClr val="FF3399"/>
    <a:srgbClr val="FF0000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7" autoAdjust="0"/>
  </p:normalViewPr>
  <p:slideViewPr>
    <p:cSldViewPr>
      <p:cViewPr>
        <p:scale>
          <a:sx n="66" d="100"/>
          <a:sy n="66" d="100"/>
        </p:scale>
        <p:origin x="-726" y="-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endParaRPr lang="hr-HR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endParaRPr lang="hr-HR"/>
          </a:p>
        </p:txBody>
      </p:sp>
      <p:sp>
        <p:nvSpPr>
          <p:cNvPr id="368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endParaRPr lang="hr-HR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fld id="{02F67205-5006-432A-BA8B-906B6E93042C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D4A8A0-0031-4F56-99C6-93514F474EC0}" type="slidenum">
              <a:rPr lang="hr-HR"/>
              <a:pPr/>
              <a:t>1</a:t>
            </a:fld>
            <a:endParaRPr lang="hr-HR"/>
          </a:p>
        </p:txBody>
      </p:sp>
      <p:sp>
        <p:nvSpPr>
          <p:cNvPr id="37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E08920-6D84-4326-B473-43BFE6C198E1}" type="slidenum">
              <a:rPr lang="hr-HR"/>
              <a:pPr/>
              <a:t>10</a:t>
            </a:fld>
            <a:endParaRPr lang="hr-HR"/>
          </a:p>
        </p:txBody>
      </p:sp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FD6D9F-71CB-4691-B1C1-9DD87AB7D464}" type="slidenum">
              <a:rPr lang="hr-HR"/>
              <a:pPr/>
              <a:t>11</a:t>
            </a:fld>
            <a:endParaRPr lang="hr-HR"/>
          </a:p>
        </p:txBody>
      </p:sp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6BDA7F-01B3-4993-B376-C46A7DFE76D2}" type="slidenum">
              <a:rPr lang="hr-HR"/>
              <a:pPr/>
              <a:t>12</a:t>
            </a:fld>
            <a:endParaRPr lang="hr-HR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39B0CC-4902-4A07-8F7C-E7885552E589}" type="slidenum">
              <a:rPr lang="hr-HR"/>
              <a:pPr/>
              <a:t>13</a:t>
            </a:fld>
            <a:endParaRPr lang="hr-HR"/>
          </a:p>
        </p:txBody>
      </p:sp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778547-7857-4EC7-9F8C-11336F196A1D}" type="slidenum">
              <a:rPr lang="hr-HR"/>
              <a:pPr/>
              <a:t>14</a:t>
            </a:fld>
            <a:endParaRPr lang="hr-HR"/>
          </a:p>
        </p:txBody>
      </p:sp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F4D315-3F59-474C-AA49-4D6AE03F5024}" type="slidenum">
              <a:rPr lang="hr-HR"/>
              <a:pPr/>
              <a:t>15</a:t>
            </a:fld>
            <a:endParaRPr lang="hr-HR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58123E-B3F9-47FC-B55D-51CE6A742DF5}" type="slidenum">
              <a:rPr lang="hr-HR"/>
              <a:pPr/>
              <a:t>16</a:t>
            </a:fld>
            <a:endParaRPr lang="hr-HR"/>
          </a:p>
        </p:txBody>
      </p:sp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941CB7-430B-4FA5-A170-A3B38DEEEC27}" type="slidenum">
              <a:rPr lang="hr-HR"/>
              <a:pPr/>
              <a:t>17</a:t>
            </a:fld>
            <a:endParaRPr lang="hr-HR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DC44E4-9AC3-43CA-BE5A-80E07DE096AF}" type="slidenum">
              <a:rPr lang="hr-HR"/>
              <a:pPr/>
              <a:t>18</a:t>
            </a:fld>
            <a:endParaRPr lang="hr-HR"/>
          </a:p>
        </p:txBody>
      </p:sp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6355BE-19E2-4B7E-B810-7A7EA97E4EBD}" type="slidenum">
              <a:rPr lang="hr-HR"/>
              <a:pPr/>
              <a:t>19</a:t>
            </a:fld>
            <a:endParaRPr lang="hr-HR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9448CE-773C-45FE-B315-BF2070C08A2A}" type="slidenum">
              <a:rPr lang="hr-HR"/>
              <a:pPr/>
              <a:t>2</a:t>
            </a:fld>
            <a:endParaRPr lang="hr-HR"/>
          </a:p>
        </p:txBody>
      </p:sp>
      <p:sp>
        <p:nvSpPr>
          <p:cNvPr id="38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D0759B-30FE-49F2-BD23-6B856EE17796}" type="slidenum">
              <a:rPr lang="hr-HR"/>
              <a:pPr/>
              <a:t>3</a:t>
            </a:fld>
            <a:endParaRPr lang="hr-HR"/>
          </a:p>
        </p:txBody>
      </p:sp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94B40A-BF2B-4B1E-A02C-BFC2342AB124}" type="slidenum">
              <a:rPr lang="hr-HR"/>
              <a:pPr/>
              <a:t>4</a:t>
            </a:fld>
            <a:endParaRPr lang="hr-HR"/>
          </a:p>
        </p:txBody>
      </p:sp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03CE37-0C22-46E7-BBF0-80650A9A9D64}" type="slidenum">
              <a:rPr lang="hr-HR"/>
              <a:pPr/>
              <a:t>5</a:t>
            </a:fld>
            <a:endParaRPr lang="hr-HR"/>
          </a:p>
        </p:txBody>
      </p:sp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F0D608-E2D8-403D-9ABC-4D05DDE2892D}" type="slidenum">
              <a:rPr lang="hr-HR"/>
              <a:pPr/>
              <a:t>6</a:t>
            </a:fld>
            <a:endParaRPr lang="hr-HR"/>
          </a:p>
        </p:txBody>
      </p:sp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006BE9-28AD-466E-B073-ACD04BCA3FE7}" type="slidenum">
              <a:rPr lang="hr-HR"/>
              <a:pPr/>
              <a:t>7</a:t>
            </a:fld>
            <a:endParaRPr lang="hr-HR"/>
          </a:p>
        </p:txBody>
      </p:sp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F0B0E0-3552-4D99-ABFD-BB4F5E0B5CEC}" type="slidenum">
              <a:rPr lang="hr-HR"/>
              <a:pPr/>
              <a:t>8</a:t>
            </a:fld>
            <a:endParaRPr lang="hr-HR"/>
          </a:p>
        </p:txBody>
      </p:sp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5D4259-CC39-4D81-9F4F-2FAE4F6ED42D}" type="slidenum">
              <a:rPr lang="hr-HR"/>
              <a:pPr/>
              <a:t>9</a:t>
            </a:fld>
            <a:endParaRPr lang="hr-HR"/>
          </a:p>
        </p:txBody>
      </p:sp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98B75-ADC2-42D1-8ABA-036530C67C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26CD0-803D-412D-96CA-E0E037BB50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4B92F-50DA-4EC6-99F0-6283D2F2F7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938463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5AB098B5-5A96-4D00-B7BD-EACC7C4101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25AF-0DE2-45CA-96D1-F036BE3F0F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21EE-AFDB-40AA-AFD3-A8B2A0AC02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147AD-83A2-497A-941F-3BCFA5217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9108A-069D-4E3F-8C51-14AF3725E6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1F8AB-6B98-4EAC-A9D8-7A4298730F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41E1-A064-415B-BBBA-59A0179268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CEA4F-88EA-44F2-9C2E-49ABDAD79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4517942-05DC-4059-84B6-A21B90BCB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177821B-7972-437E-99A6-36F86FCEE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Office_Excel_Chart1.xls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/>
              <a:t>Izrada Power Point prezentacija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/>
              <a:t>Savjeti za izradu dobrih prezentacija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Boje - dobro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r-HR"/>
              <a:t>Koristi boju fonta koja je kontrastna s pozadinom</a:t>
            </a:r>
          </a:p>
          <a:p>
            <a:r>
              <a:rPr lang="hr-HR"/>
              <a:t>Koristite ugrađene sheme boja</a:t>
            </a:r>
          </a:p>
          <a:p>
            <a:r>
              <a:rPr lang="hr-HR"/>
              <a:t>Koristite povremeno boju da biste nešto naglasili</a:t>
            </a:r>
          </a:p>
          <a:p>
            <a:pPr lvl="1">
              <a:buFontTx/>
              <a:buNone/>
            </a:pPr>
            <a:endParaRPr lang="hr-HR">
              <a:solidFill>
                <a:srgbClr val="009999"/>
              </a:solidFill>
            </a:endParaRPr>
          </a:p>
          <a:p>
            <a:pPr lvl="1"/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Boje - loše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>
                <a:solidFill>
                  <a:srgbClr val="FFFF00"/>
                </a:solidFill>
              </a:rPr>
              <a:t>Boje fonta koja nije u kontrastu s pozadinom znatno otežavanja čitanje </a:t>
            </a:r>
          </a:p>
          <a:p>
            <a:pPr>
              <a:lnSpc>
                <a:spcPct val="90000"/>
              </a:lnSpc>
            </a:pPr>
            <a:r>
              <a:rPr lang="hr-HR"/>
              <a:t>Primjena boje fonta za dekoraciju </a:t>
            </a:r>
            <a:r>
              <a:rPr lang="hr-HR">
                <a:solidFill>
                  <a:srgbClr val="FF0000"/>
                </a:solidFill>
              </a:rPr>
              <a:t>odvraća pažnju</a:t>
            </a:r>
            <a:r>
              <a:rPr lang="hr-HR">
                <a:solidFill>
                  <a:schemeClr val="accent2"/>
                </a:solidFill>
              </a:rPr>
              <a:t> </a:t>
            </a:r>
            <a:r>
              <a:rPr lang="hr-HR"/>
              <a:t>i </a:t>
            </a:r>
            <a:r>
              <a:rPr lang="hr-HR">
                <a:solidFill>
                  <a:srgbClr val="00FF00"/>
                </a:solidFill>
              </a:rPr>
              <a:t>smeta</a:t>
            </a:r>
            <a:r>
              <a:rPr lang="hr-HR"/>
              <a:t>.</a:t>
            </a:r>
          </a:p>
          <a:p>
            <a:pPr>
              <a:lnSpc>
                <a:spcPct val="90000"/>
              </a:lnSpc>
            </a:pPr>
            <a:r>
              <a:rPr lang="hr-HR">
                <a:solidFill>
                  <a:srgbClr val="FF3399"/>
                </a:solidFill>
              </a:rPr>
              <a:t>Nije potrebno koristiti različite boje za različite točke</a:t>
            </a:r>
          </a:p>
          <a:p>
            <a:pPr lvl="1">
              <a:lnSpc>
                <a:spcPct val="90000"/>
              </a:lnSpc>
            </a:pPr>
            <a:r>
              <a:rPr lang="hr-HR">
                <a:solidFill>
                  <a:srgbClr val="990099"/>
                </a:solidFill>
              </a:rPr>
              <a:t>Korištenje različite boje za sporednu točku je također nepotrebno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hr-HR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Pozadina - dobro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  <a:p>
            <a:r>
              <a:rPr lang="hr-HR"/>
              <a:t>Koristite jednostavne pozadine</a:t>
            </a:r>
          </a:p>
          <a:p>
            <a:endParaRPr lang="hr-HR"/>
          </a:p>
          <a:p>
            <a:r>
              <a:rPr lang="hr-HR"/>
              <a:t>Koristite svijetle pozadine</a:t>
            </a:r>
          </a:p>
          <a:p>
            <a:endParaRPr lang="hr-HR"/>
          </a:p>
          <a:p>
            <a:r>
              <a:rPr lang="hr-HR"/>
              <a:t>Koristite istu pozadinu kroz cijelu prezentaciju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C9FCB"/>
            </a:gs>
            <a:gs pos="6500">
              <a:srgbClr val="F8B049"/>
            </a:gs>
            <a:gs pos="10501">
              <a:srgbClr val="F8B049"/>
            </a:gs>
            <a:gs pos="31500">
              <a:srgbClr val="FEE7F2"/>
            </a:gs>
            <a:gs pos="33500">
              <a:srgbClr val="F952A0"/>
            </a:gs>
            <a:gs pos="34500">
              <a:srgbClr val="C50849"/>
            </a:gs>
            <a:gs pos="41001">
              <a:srgbClr val="B43E85"/>
            </a:gs>
            <a:gs pos="50000">
              <a:srgbClr val="F8B049"/>
            </a:gs>
            <a:gs pos="59000">
              <a:srgbClr val="B43E85"/>
            </a:gs>
            <a:gs pos="65500">
              <a:srgbClr val="C50849"/>
            </a:gs>
            <a:gs pos="66500">
              <a:srgbClr val="F952A0"/>
            </a:gs>
            <a:gs pos="68500">
              <a:srgbClr val="FEE7F2"/>
            </a:gs>
            <a:gs pos="89500">
              <a:srgbClr val="F8B049"/>
            </a:gs>
            <a:gs pos="93500">
              <a:srgbClr val="F8B049"/>
            </a:gs>
            <a:gs pos="100000">
              <a:srgbClr val="FC9FC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gradFill rotWithShape="0">
            <a:gsLst>
              <a:gs pos="0">
                <a:srgbClr val="A603AB"/>
              </a:gs>
              <a:gs pos="6000">
                <a:srgbClr val="E81766"/>
              </a:gs>
              <a:gs pos="13500">
                <a:srgbClr val="EE3F17"/>
              </a:gs>
              <a:gs pos="24000">
                <a:srgbClr val="FFFF00"/>
              </a:gs>
              <a:gs pos="32499">
                <a:srgbClr val="1A8D48"/>
              </a:gs>
              <a:gs pos="39500">
                <a:srgbClr val="0819FB"/>
              </a:gs>
              <a:gs pos="50000">
                <a:srgbClr val="A603AB"/>
              </a:gs>
              <a:gs pos="60501">
                <a:srgbClr val="0819FB"/>
              </a:gs>
              <a:gs pos="67501">
                <a:srgbClr val="1A8D48"/>
              </a:gs>
              <a:gs pos="76000">
                <a:srgbClr val="FFFF00"/>
              </a:gs>
              <a:gs pos="86500">
                <a:srgbClr val="EE3F17"/>
              </a:gs>
              <a:gs pos="94000">
                <a:srgbClr val="E81766"/>
              </a:gs>
              <a:gs pos="100000">
                <a:srgbClr val="A603AB"/>
              </a:gs>
            </a:gsLst>
            <a:lin ang="0" scaled="1"/>
          </a:gradFill>
        </p:spPr>
        <p:txBody>
          <a:bodyPr/>
          <a:lstStyle/>
          <a:p>
            <a:r>
              <a:rPr lang="hr-HR"/>
              <a:t>Pozadina – loše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gradFill rotWithShape="0">
            <a:gsLst>
              <a:gs pos="0">
                <a:srgbClr val="FFF200"/>
              </a:gs>
              <a:gs pos="22500">
                <a:srgbClr val="FF7A00"/>
              </a:gs>
              <a:gs pos="35000">
                <a:srgbClr val="FF0300"/>
              </a:gs>
              <a:gs pos="50000">
                <a:srgbClr val="4D0808"/>
              </a:gs>
              <a:gs pos="65000">
                <a:srgbClr val="FF0300"/>
              </a:gs>
              <a:gs pos="77500">
                <a:srgbClr val="FF7A00"/>
              </a:gs>
              <a:gs pos="100000">
                <a:srgbClr val="FFF200"/>
              </a:gs>
            </a:gsLst>
            <a:lin ang="5400000" scaled="1"/>
          </a:gradFill>
        </p:spPr>
        <p:txBody>
          <a:bodyPr/>
          <a:lstStyle/>
          <a:p>
            <a:r>
              <a:rPr lang="hr-HR">
                <a:solidFill>
                  <a:schemeClr val="accent1"/>
                </a:solidFill>
              </a:rPr>
              <a:t>Ne koristite pozadine na kojima je teško čitati tekst</a:t>
            </a:r>
          </a:p>
          <a:p>
            <a:r>
              <a:rPr lang="hr-HR">
                <a:solidFill>
                  <a:schemeClr val="accent1"/>
                </a:solidFill>
              </a:rPr>
              <a:t>Ne mijenjajte pozadine tijekom prezentacije</a:t>
            </a:r>
          </a:p>
          <a:p>
            <a:pPr>
              <a:buFont typeface="Wingdings" pitchFamily="2" charset="2"/>
              <a:buNone/>
            </a:pPr>
            <a:endParaRPr lang="hr-HR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None/>
            </a:pPr>
            <a:endParaRPr lang="hr-HR">
              <a:solidFill>
                <a:schemeClr val="accent1"/>
              </a:solidFill>
            </a:endParaRPr>
          </a:p>
          <a:p>
            <a:endParaRPr lang="hr-HR">
              <a:solidFill>
                <a:schemeClr val="accent1"/>
              </a:solidFill>
            </a:endParaRPr>
          </a:p>
          <a:p>
            <a:endParaRPr lang="hr-HR">
              <a:solidFill>
                <a:schemeClr val="accent1"/>
              </a:solidFill>
            </a:endParaRPr>
          </a:p>
          <a:p>
            <a:endParaRPr lang="hr-HR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Grafikoni - dobro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r-HR"/>
              <a:t>Koristite grafikone, ne samo tablice i riječi</a:t>
            </a:r>
          </a:p>
          <a:p>
            <a:pPr lvl="1"/>
            <a:r>
              <a:rPr lang="hr-HR"/>
              <a:t>Podatci u grafovima su jednostavniji za shvatiti nego brojčani podaci</a:t>
            </a:r>
          </a:p>
          <a:p>
            <a:pPr lvl="1"/>
            <a:r>
              <a:rPr lang="hr-HR"/>
              <a:t>Lakše je vizualizirati trendove u obliku grafikona</a:t>
            </a:r>
          </a:p>
          <a:p>
            <a:pPr lvl="1"/>
            <a:endParaRPr lang="hr-HR"/>
          </a:p>
          <a:p>
            <a:r>
              <a:rPr lang="hr-HR"/>
              <a:t>Uvijek stavljajte naslove na grafove</a:t>
            </a:r>
          </a:p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Grafikoni - dobro</a:t>
            </a:r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>
            <p:ph type="chart" sz="half" idx="1"/>
          </p:nvPr>
        </p:nvGraphicFramePr>
        <p:xfrm>
          <a:off x="914400" y="2362200"/>
          <a:ext cx="3924300" cy="3733800"/>
        </p:xfrm>
        <a:graphic>
          <a:graphicData uri="http://schemas.openxmlformats.org/presentationml/2006/ole">
            <p:oleObj spid="_x0000_s19462" name="Chart" r:id="rId4" imgW="3924367" imgH="3733927" progId="MSGraph.Chart.8">
              <p:embed followColorScheme="full"/>
            </p:oleObj>
          </a:graphicData>
        </a:graphic>
      </p:graphicFrame>
      <p:graphicFrame>
        <p:nvGraphicFramePr>
          <p:cNvPr id="19463" name="Object 7"/>
          <p:cNvGraphicFramePr>
            <a:graphicFrameLocks noChangeAspect="1"/>
          </p:cNvGraphicFramePr>
          <p:nvPr/>
        </p:nvGraphicFramePr>
        <p:xfrm>
          <a:off x="1547813" y="2351088"/>
          <a:ext cx="6048375" cy="3238500"/>
        </p:xfrm>
        <a:graphic>
          <a:graphicData uri="http://schemas.openxmlformats.org/presentationml/2006/ole">
            <p:oleObj spid="_x0000_s19463" name="Chart" r:id="rId5" imgW="9182100" imgH="5343449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Grafikoni - loše</a:t>
            </a: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187450" y="2492375"/>
          <a:ext cx="6048375" cy="4141788"/>
        </p:xfrm>
        <a:graphic>
          <a:graphicData uri="http://schemas.openxmlformats.org/presentationml/2006/ole">
            <p:oleObj spid="_x0000_s20486" name="Chart" r:id="rId4" imgW="9525000" imgH="5048402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Pravopis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565400"/>
            <a:ext cx="8001000" cy="3530600"/>
          </a:xfrm>
        </p:spPr>
        <p:txBody>
          <a:bodyPr>
            <a:normAutofit lnSpcReduction="10000"/>
          </a:bodyPr>
          <a:lstStyle/>
          <a:p>
            <a:r>
              <a:rPr lang="hr-HR"/>
              <a:t>Provjerite prezentaciju tražeći:</a:t>
            </a:r>
          </a:p>
          <a:p>
            <a:pPr lvl="1"/>
            <a:r>
              <a:rPr lang="hr-HR"/>
              <a:t>pravopisne pogreške</a:t>
            </a:r>
          </a:p>
          <a:p>
            <a:pPr lvl="1"/>
            <a:r>
              <a:rPr lang="hr-HR"/>
              <a:t>ponavljanje riječi</a:t>
            </a:r>
          </a:p>
          <a:p>
            <a:pPr lvl="1"/>
            <a:r>
              <a:rPr lang="hr-HR"/>
              <a:t>gramatičke greške </a:t>
            </a:r>
          </a:p>
          <a:p>
            <a:pPr lvl="1"/>
            <a:endParaRPr lang="hr-HR"/>
          </a:p>
          <a:p>
            <a:r>
              <a:rPr lang="hr-HR"/>
              <a:t>Zamolite nekoga da vam pregleda prezentaciju!</a:t>
            </a:r>
          </a:p>
          <a:p>
            <a:pPr lvl="1"/>
            <a:endParaRPr lang="hr-HR"/>
          </a:p>
          <a:p>
            <a:pPr lvl="1">
              <a:buFontTx/>
              <a:buNone/>
            </a:pPr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Zaključak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Naglasite zaključak</a:t>
            </a:r>
          </a:p>
          <a:p>
            <a:pPr lvl="1"/>
            <a:r>
              <a:rPr lang="hr-HR" dirty="0"/>
              <a:t>publika će vjerojatno zapamtiti vaše zadnje riječi</a:t>
            </a:r>
          </a:p>
          <a:p>
            <a:pPr lvl="1"/>
            <a:endParaRPr lang="hr-HR" dirty="0"/>
          </a:p>
          <a:p>
            <a:r>
              <a:rPr lang="hr-HR" dirty="0"/>
              <a:t>Istaknite:</a:t>
            </a:r>
          </a:p>
          <a:p>
            <a:pPr lvl="1"/>
            <a:r>
              <a:rPr lang="hr-HR" dirty="0"/>
              <a:t>samo glavne točke prezentacije</a:t>
            </a:r>
          </a:p>
          <a:p>
            <a:pPr lvl="1"/>
            <a:r>
              <a:rPr lang="hr-HR" dirty="0"/>
              <a:t>predložite buduća istraživanja</a:t>
            </a:r>
          </a:p>
          <a:p>
            <a:endParaRPr lang="hr-HR" dirty="0">
              <a:solidFill>
                <a:schemeClr val="bg2"/>
              </a:solidFill>
            </a:endParaRPr>
          </a:p>
          <a:p>
            <a:endParaRPr lang="hr-HR" dirty="0">
              <a:solidFill>
                <a:schemeClr val="bg2"/>
              </a:solidFill>
            </a:endParaRPr>
          </a:p>
          <a:p>
            <a:pPr lvl="1"/>
            <a:endParaRPr lang="hr-HR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Pitanja?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hr-HR" dirty="0">
              <a:solidFill>
                <a:schemeClr val="bg2"/>
              </a:solidFill>
            </a:endParaRPr>
          </a:p>
          <a:p>
            <a:r>
              <a:rPr lang="hr-HR" dirty="0"/>
              <a:t>Ponekad prezentaciju možete završiti i s jednostavnim pitanjem </a:t>
            </a:r>
          </a:p>
          <a:p>
            <a:pPr lvl="1"/>
            <a:r>
              <a:rPr lang="hr-HR" dirty="0"/>
              <a:t>koje može započeti raspravu</a:t>
            </a:r>
          </a:p>
          <a:p>
            <a:pPr lvl="1"/>
            <a:r>
              <a:rPr lang="hr-HR" dirty="0"/>
              <a:t>pomaže da se izbjegne oštri prekid izlaganja</a:t>
            </a:r>
          </a:p>
          <a:p>
            <a:pPr lvl="1"/>
            <a:r>
              <a:rPr lang="hr-HR" dirty="0"/>
              <a:t>daje “nešto za gledanje” tijekom perioda pitanja</a:t>
            </a:r>
          </a:p>
          <a:p>
            <a:pPr>
              <a:buFont typeface="Wingdings" pitchFamily="2" charset="2"/>
              <a:buNone/>
            </a:pPr>
            <a:endParaRPr lang="hr-HR" dirty="0">
              <a:solidFill>
                <a:schemeClr val="bg2"/>
              </a:solidFill>
            </a:endParaRPr>
          </a:p>
          <a:p>
            <a:endParaRPr lang="hr-HR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Pregled smjernica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14400" y="2420938"/>
            <a:ext cx="3924300" cy="4176712"/>
          </a:xfrm>
        </p:spPr>
        <p:txBody>
          <a:bodyPr/>
          <a:lstStyle/>
          <a:p>
            <a:r>
              <a:rPr lang="hr-HR" sz="2400"/>
              <a:t>Struktura slajdova</a:t>
            </a:r>
          </a:p>
          <a:p>
            <a:r>
              <a:rPr lang="hr-HR" sz="2400"/>
              <a:t>Fontovi</a:t>
            </a:r>
          </a:p>
          <a:p>
            <a:r>
              <a:rPr lang="hr-HR" sz="2400"/>
              <a:t>Boje</a:t>
            </a:r>
          </a:p>
          <a:p>
            <a:r>
              <a:rPr lang="hr-HR" sz="2400"/>
              <a:t>Pozadine</a:t>
            </a:r>
          </a:p>
          <a:p>
            <a:r>
              <a:rPr lang="hr-HR" sz="2400"/>
              <a:t>Grafike i slike</a:t>
            </a:r>
          </a:p>
          <a:p>
            <a:r>
              <a:rPr lang="hr-HR" sz="2400"/>
              <a:t>Grafikoni</a:t>
            </a:r>
          </a:p>
          <a:p>
            <a:r>
              <a:rPr lang="hr-HR" sz="2400"/>
              <a:t>Pravopis</a:t>
            </a:r>
          </a:p>
          <a:p>
            <a:r>
              <a:rPr lang="hr-HR" sz="2400"/>
              <a:t>Zaključak</a:t>
            </a:r>
          </a:p>
          <a:p>
            <a:r>
              <a:rPr lang="hr-HR" sz="2400"/>
              <a:t>Pitanja</a:t>
            </a:r>
          </a:p>
          <a:p>
            <a:endParaRPr lang="hr-HR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Sadržaj	prezentacije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r-HR"/>
              <a:t>Sadržaj prezentacije na početku prezentacije</a:t>
            </a:r>
          </a:p>
          <a:p>
            <a:r>
              <a:rPr lang="hr-HR"/>
              <a:t>Samo glavne točke u sadržaju prezentacije</a:t>
            </a:r>
          </a:p>
          <a:p>
            <a:r>
              <a:rPr lang="hr-HR"/>
              <a:t>Koristiti naslove slajdova kao glavne točke</a:t>
            </a:r>
          </a:p>
          <a:p>
            <a:r>
              <a:rPr lang="hr-HR"/>
              <a:t>Pratite elemente sadržaja do kraja prezentacije</a:t>
            </a:r>
          </a:p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Struktura slajdova – dobra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r-HR"/>
              <a:t>Koristite 1-2 slajda po minuti </a:t>
            </a:r>
          </a:p>
          <a:p>
            <a:r>
              <a:rPr lang="hr-HR"/>
              <a:t>Pišite u formi natuknica </a:t>
            </a:r>
          </a:p>
          <a:p>
            <a:r>
              <a:rPr lang="hr-HR"/>
              <a:t>Uključi 4-5 točke po slajdu</a:t>
            </a:r>
          </a:p>
          <a:p>
            <a:r>
              <a:rPr lang="hr-HR"/>
              <a:t>Koristite samo ključne riječi i pojmove</a:t>
            </a:r>
          </a:p>
          <a:p>
            <a:pPr>
              <a:buFont typeface="Wingdings" pitchFamily="2" charset="2"/>
              <a:buNone/>
            </a:pPr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Struktura slajdova – dobra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  <a:p>
            <a:r>
              <a:rPr lang="hr-HR"/>
              <a:t>Ne prikazujte previše informacija istovremeno:</a:t>
            </a:r>
          </a:p>
          <a:p>
            <a:pPr lvl="1"/>
            <a:r>
              <a:rPr lang="hr-HR"/>
              <a:t>Pomoći će publici da se koncentrira na ono što govorite</a:t>
            </a:r>
          </a:p>
          <a:p>
            <a:pPr lvl="1"/>
            <a:r>
              <a:rPr lang="hr-HR"/>
              <a:t>Spriječiti će publiku da čita unaprijed</a:t>
            </a:r>
          </a:p>
          <a:p>
            <a:pPr lvl="1">
              <a:buFontTx/>
              <a:buNone/>
            </a:pPr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Struktura slajdova - loša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z="2400"/>
              <a:t>Ovo je primjer slajda koji sadrži previše riječi. Nije napisan u obliku natuknica, što ga čini teškim za čitanje. Teško je uočiti ključne informacije i pojmove. Velika količina teksta na slajdu automatski uvjetuje smanjenu veličinu fonta, a time i otežano čitanje zbog vidljivosti. Dodatna pogreška koju čini predavač je čitanje sadržaja tih slajdova. Velika količina teksta ne znači i više informacija. Umjesto cijelog ovog teksta mogu se napisati 3-4 natuknice kao na prethodnom slajdu. Publika će potrošiti više vremena u čitanju ovog odlomka nego slušajući vas.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Struktura slajdova - loša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r-HR"/>
              <a:t>Ne koristiti animacije koje previše odvraćaju pozornost</a:t>
            </a:r>
          </a:p>
          <a:p>
            <a:pPr>
              <a:buFont typeface="Wingdings" pitchFamily="2" charset="2"/>
              <a:buNone/>
            </a:pPr>
            <a:endParaRPr lang="hr-HR"/>
          </a:p>
          <a:p>
            <a:r>
              <a:rPr lang="hr-HR"/>
              <a:t>Ne pretjerujte s animacijom</a:t>
            </a:r>
          </a:p>
          <a:p>
            <a:endParaRPr lang="hr-HR"/>
          </a:p>
          <a:p>
            <a:r>
              <a:rPr lang="hr-HR"/>
              <a:t>Budite konzistentni s animacijom koju koristite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200"/>
                            </p:stCondLst>
                            <p:childTnLst>
                              <p:par>
                                <p:cTn id="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800"/>
                            </p:stCondLst>
                            <p:childTnLst>
                              <p:par>
                                <p:cTn id="14" presetID="56" presetClass="path" presetSubtype="0" autoRev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5" dur="2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800"/>
                            </p:stCondLst>
                            <p:childTnLst>
                              <p:par>
                                <p:cTn id="1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800"/>
                            </p:stCondLst>
                            <p:childTnLst>
                              <p:par>
                                <p:cTn id="21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2" dur="3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1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Fontovi - dobro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r-HR"/>
              <a:t>Koristite najmanje font 18</a:t>
            </a:r>
          </a:p>
          <a:p>
            <a:r>
              <a:rPr lang="hr-HR"/>
              <a:t>Koristite različite veličine fontova za glavne i sporedne natuknice</a:t>
            </a:r>
          </a:p>
          <a:p>
            <a:pPr lvl="1"/>
            <a:r>
              <a:rPr lang="hr-HR"/>
              <a:t>ovo je font 24, glavna natuknica je u veličini 28, a naslov u 36</a:t>
            </a:r>
          </a:p>
          <a:p>
            <a:r>
              <a:rPr lang="hr-HR"/>
              <a:t>Koristite standardne fontove kao što su</a:t>
            </a:r>
            <a:br>
              <a:rPr lang="hr-HR"/>
            </a:br>
            <a:r>
              <a:rPr lang="hr-HR"/>
              <a:t>Times New Roman ili Arial</a:t>
            </a:r>
          </a:p>
          <a:p>
            <a:pPr lvl="1">
              <a:buFontTx/>
              <a:buNone/>
            </a:pPr>
            <a:endParaRPr lang="hr-HR"/>
          </a:p>
          <a:p>
            <a:pPr lvl="1"/>
            <a:endParaRPr lang="hr-HR"/>
          </a:p>
          <a:p>
            <a:pPr>
              <a:buFont typeface="Wingdings" pitchFamily="2" charset="2"/>
              <a:buNone/>
            </a:pPr>
            <a:endParaRPr lang="hr-HR" sz="1400"/>
          </a:p>
          <a:p>
            <a:endParaRPr lang="hr-HR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Fontovi - loše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hr-HR" sz="800"/>
          </a:p>
          <a:p>
            <a:r>
              <a:rPr lang="hr-HR" sz="800"/>
              <a:t>Ako koristite premali font vaša publika neće moći čitati što ste napisali</a:t>
            </a:r>
          </a:p>
          <a:p>
            <a:endParaRPr lang="hr-HR" sz="800"/>
          </a:p>
          <a:p>
            <a:r>
              <a:rPr lang="hr-HR" sz="4400"/>
              <a:t>IZBJEGAVAJTE VELIKA SLOVA, TEŠKO SE ČITAJU</a:t>
            </a:r>
            <a:r>
              <a:rPr lang="hr-HR" sz="3200"/>
              <a:t>. </a:t>
            </a:r>
          </a:p>
          <a:p>
            <a:endParaRPr lang="hr-HR" sz="3200"/>
          </a:p>
          <a:p>
            <a:r>
              <a:rPr lang="hr-HR" sz="3200">
                <a:latin typeface="Brush Script MT" pitchFamily="66" charset="0"/>
              </a:rPr>
              <a:t>Ne koristite komplicirani font</a:t>
            </a:r>
          </a:p>
          <a:p>
            <a:pPr>
              <a:buFont typeface="Wingdings" pitchFamily="2" charset="2"/>
              <a:buNone/>
            </a:pPr>
            <a:endParaRPr lang="hr-HR" sz="3200">
              <a:latin typeface="Vivaldi" pitchFamily="66" charset="0"/>
            </a:endParaRPr>
          </a:p>
          <a:p>
            <a:endParaRPr lang="hr-HR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666</TotalTime>
  <Words>503</Words>
  <Application>Microsoft PowerPoint</Application>
  <PresentationFormat>On-screen Show (4:3)</PresentationFormat>
  <Paragraphs>119</Paragraphs>
  <Slides>19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Times New Roman</vt:lpstr>
      <vt:lpstr>Arial</vt:lpstr>
      <vt:lpstr>Wingdings</vt:lpstr>
      <vt:lpstr>Gigi</vt:lpstr>
      <vt:lpstr>Vivaldi</vt:lpstr>
      <vt:lpstr>Brush Script MT</vt:lpstr>
      <vt:lpstr>Module</vt:lpstr>
      <vt:lpstr>Microsoft Graph 2000 Chart</vt:lpstr>
      <vt:lpstr>Microsoft Office Excel Chart</vt:lpstr>
      <vt:lpstr>Izrada Power Point prezentacija</vt:lpstr>
      <vt:lpstr>Pregled smjernica</vt:lpstr>
      <vt:lpstr>Sadržaj prezentacije</vt:lpstr>
      <vt:lpstr>Struktura slajdova – dobra</vt:lpstr>
      <vt:lpstr>Struktura slajdova – dobra</vt:lpstr>
      <vt:lpstr>Struktura slajdova - loša</vt:lpstr>
      <vt:lpstr>Struktura slajdova - loša</vt:lpstr>
      <vt:lpstr>Fontovi - dobro</vt:lpstr>
      <vt:lpstr>Fontovi - loše</vt:lpstr>
      <vt:lpstr>Boje - dobro</vt:lpstr>
      <vt:lpstr>Boje - loše</vt:lpstr>
      <vt:lpstr>Pozadina - dobro</vt:lpstr>
      <vt:lpstr>Pozadina – loše</vt:lpstr>
      <vt:lpstr>Grafikoni - dobro</vt:lpstr>
      <vt:lpstr>Grafikoni - dobro</vt:lpstr>
      <vt:lpstr>Grafikoni - loše</vt:lpstr>
      <vt:lpstr>Pravopis</vt:lpstr>
      <vt:lpstr>Zaključak</vt:lpstr>
      <vt:lpstr>Pitanja?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Prezentacije</dc:title>
  <dc:creator>Silvija Jurak</dc:creator>
  <cp:lastModifiedBy>silvija.jurak</cp:lastModifiedBy>
  <cp:revision>49</cp:revision>
  <dcterms:created xsi:type="dcterms:W3CDTF">2001-12-11T23:34:17Z</dcterms:created>
  <dcterms:modified xsi:type="dcterms:W3CDTF">2009-02-13T08:19:21Z</dcterms:modified>
</cp:coreProperties>
</file>