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711" r:id="rId1"/>
  </p:sldMasterIdLst>
  <p:notesMasterIdLst>
    <p:notesMasterId r:id="rId8"/>
  </p:notes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968C7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 autoAdjust="0"/>
    <p:restoredTop sz="94660" autoAdjust="0"/>
  </p:normalViewPr>
  <p:slideViewPr>
    <p:cSldViewPr>
      <p:cViewPr varScale="1">
        <p:scale>
          <a:sx n="100" d="100"/>
          <a:sy n="100" d="100"/>
        </p:scale>
        <p:origin x="-210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charset="0"/>
              </a:defRPr>
            </a:lvl1pPr>
          </a:lstStyle>
          <a:p>
            <a:endParaRPr lang="en-US"/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charset="0"/>
              </a:defRPr>
            </a:lvl1pPr>
          </a:lstStyle>
          <a:p>
            <a:endParaRPr lang="en-US"/>
          </a:p>
        </p:txBody>
      </p:sp>
      <p:sp>
        <p:nvSpPr>
          <p:cNvPr id="1229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229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229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charset="0"/>
              </a:defRPr>
            </a:lvl1pPr>
          </a:lstStyle>
          <a:p>
            <a:endParaRPr lang="en-US"/>
          </a:p>
        </p:txBody>
      </p:sp>
      <p:sp>
        <p:nvSpPr>
          <p:cNvPr id="1229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charset="0"/>
              </a:defRPr>
            </a:lvl1pPr>
          </a:lstStyle>
          <a:p>
            <a:fld id="{AE06EBD6-D89B-46EA-A9E4-C7B813A8DED2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F460224-6746-4E85-BA68-71DF71450D08}" type="slidenum">
              <a:rPr lang="en-US"/>
              <a:pPr/>
              <a:t>1</a:t>
            </a:fld>
            <a:endParaRPr lang="en-US"/>
          </a:p>
        </p:txBody>
      </p:sp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hr-H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50A8DCD-263E-45CC-A83D-3E9AFAB81A8D}" type="slidenum">
              <a:rPr lang="en-US"/>
              <a:pPr/>
              <a:t>2</a:t>
            </a:fld>
            <a:endParaRPr lang="en-US"/>
          </a:p>
        </p:txBody>
      </p:sp>
      <p:sp>
        <p:nvSpPr>
          <p:cNvPr id="337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hr-HR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862F88-78FC-470B-BC4B-3C5C63CFEE46}" type="slidenum">
              <a:rPr lang="en-US"/>
              <a:pPr/>
              <a:t>3</a:t>
            </a:fld>
            <a:endParaRPr lang="en-US"/>
          </a:p>
        </p:txBody>
      </p:sp>
      <p:sp>
        <p:nvSpPr>
          <p:cNvPr id="348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hr-HR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CD55A90-5944-4485-BF6F-E58A05476209}" type="slidenum">
              <a:rPr lang="en-US"/>
              <a:pPr/>
              <a:t>4</a:t>
            </a:fld>
            <a:endParaRPr lang="en-US"/>
          </a:p>
        </p:txBody>
      </p:sp>
      <p:sp>
        <p:nvSpPr>
          <p:cNvPr id="368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hr-HR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72E9639-17F7-482B-A436-17E6E5575B56}" type="slidenum">
              <a:rPr lang="en-US"/>
              <a:pPr/>
              <a:t>5</a:t>
            </a:fld>
            <a:endParaRPr lang="en-US"/>
          </a:p>
        </p:txBody>
      </p:sp>
      <p:sp>
        <p:nvSpPr>
          <p:cNvPr id="409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hr-HR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726E89F-4DA6-4DD3-B528-9A41D761CF3A}" type="slidenum">
              <a:rPr lang="en-US"/>
              <a:pPr/>
              <a:t>6</a:t>
            </a:fld>
            <a:endParaRPr lang="en-US"/>
          </a:p>
        </p:txBody>
      </p:sp>
      <p:sp>
        <p:nvSpPr>
          <p:cNvPr id="419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hr-H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 bwMode="ltGray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495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495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  <a:prstGeom prst="roundRect">
            <a:avLst>
              <a:gd name="adj" fmla="val 16667"/>
            </a:avLst>
          </a:prstGeom>
        </p:spPr>
        <p:txBody>
          <a:bodyPr/>
          <a:lstStyle>
            <a:lvl1pPr>
              <a:defRPr/>
            </a:lvl1pPr>
          </a:lstStyle>
          <a:p>
            <a:fld id="{1E0C94B2-7ACF-4BD0-B303-76A8CC75838D}" type="slidenum">
              <a:rPr lang="hr-HR"/>
              <a:pPr/>
              <a:t>‹#›</a:t>
            </a:fld>
            <a:endParaRPr lang="hr-HR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hr-H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2" r:id="rId1"/>
    <p:sldLayoutId id="2147483713" r:id="rId2"/>
    <p:sldLayoutId id="2147483714" r:id="rId3"/>
    <p:sldLayoutId id="2147483715" r:id="rId4"/>
    <p:sldLayoutId id="2147483716" r:id="rId5"/>
    <p:sldLayoutId id="2147483717" r:id="rId6"/>
    <p:sldLayoutId id="2147483718" r:id="rId7"/>
    <p:sldLayoutId id="2147483719" r:id="rId8"/>
    <p:sldLayoutId id="2147483720" r:id="rId9"/>
    <p:sldLayoutId id="2147483721" r:id="rId10"/>
    <p:sldLayoutId id="2147483722" r:id="rId11"/>
    <p:sldLayoutId id="2147483723" r:id="rId12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aramond" pitchFamily="18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aramond" pitchFamily="18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aramond" pitchFamily="18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aramond" pitchFamily="18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aramond" pitchFamily="18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aramond" pitchFamily="18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aramond" pitchFamily="18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aramond" pitchFamily="18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sr-Latn-C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68313" y="1773238"/>
            <a:ext cx="7772400" cy="1295400"/>
          </a:xfrm>
        </p:spPr>
        <p:txBody>
          <a:bodyPr/>
          <a:lstStyle/>
          <a:p>
            <a:r>
              <a:rPr lang="hr-HR" sz="9600" dirty="0">
                <a:solidFill>
                  <a:schemeClr val="bg1"/>
                </a:solidFill>
                <a:latin typeface="Edwardian Script ITC" pitchFamily="66" charset="0"/>
              </a:rPr>
              <a:t>Pingvini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0" name="Rectangle 4"/>
          <p:cNvSpPr>
            <a:spLocks noGrp="1" noChangeArrowheads="1"/>
          </p:cNvSpPr>
          <p:nvPr>
            <p:ph type="title"/>
          </p:nvPr>
        </p:nvSpPr>
        <p:spPr>
          <a:xfrm>
            <a:off x="428596" y="71435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hr-HR" sz="5000" b="1" dirty="0">
                <a:solidFill>
                  <a:schemeClr val="tx1"/>
                </a:solidFill>
                <a:latin typeface="Footlight MT Light" pitchFamily="18" charset="0"/>
              </a:rPr>
              <a:t>Pregled poglavlja</a:t>
            </a:r>
            <a:r>
              <a:rPr lang="hr-HR" sz="4000" dirty="0">
                <a:solidFill>
                  <a:schemeClr val="tx1"/>
                </a:solidFill>
                <a:latin typeface="Footlight MT Light" pitchFamily="18" charset="0"/>
              </a:rPr>
              <a:t/>
            </a:r>
            <a:br>
              <a:rPr lang="hr-HR" sz="4000" dirty="0">
                <a:solidFill>
                  <a:schemeClr val="tx1"/>
                </a:solidFill>
                <a:latin typeface="Footlight MT Light" pitchFamily="18" charset="0"/>
              </a:rPr>
            </a:br>
            <a:endParaRPr lang="hr-HR" sz="4000" dirty="0">
              <a:solidFill>
                <a:schemeClr val="tx1"/>
              </a:solidFill>
              <a:latin typeface="Footlight MT Light" pitchFamily="18" charset="0"/>
            </a:endParaRPr>
          </a:p>
        </p:txBody>
      </p:sp>
      <p:sp>
        <p:nvSpPr>
          <p:cNvPr id="14341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1071538" y="1571612"/>
            <a:ext cx="3424262" cy="4524388"/>
          </a:xfrm>
        </p:spPr>
        <p:txBody>
          <a:bodyPr/>
          <a:lstStyle/>
          <a:p>
            <a:r>
              <a:rPr lang="hr-HR" sz="2800" dirty="0">
                <a:solidFill>
                  <a:schemeClr val="tx1"/>
                </a:solidFill>
                <a:latin typeface="Footlight MT Light" pitchFamily="18" charset="0"/>
              </a:rPr>
              <a:t>O pingvinima</a:t>
            </a:r>
          </a:p>
          <a:p>
            <a:r>
              <a:rPr lang="hr-HR" sz="2800" dirty="0">
                <a:solidFill>
                  <a:schemeClr val="tx1"/>
                </a:solidFill>
                <a:latin typeface="Footlight MT Light" pitchFamily="18" charset="0"/>
              </a:rPr>
              <a:t>Vrste pingvina</a:t>
            </a:r>
          </a:p>
          <a:p>
            <a:r>
              <a:rPr lang="hr-HR" sz="2800" dirty="0">
                <a:solidFill>
                  <a:schemeClr val="tx1"/>
                </a:solidFill>
                <a:latin typeface="Footlight MT Light" pitchFamily="18" charset="0"/>
              </a:rPr>
              <a:t>Stanište</a:t>
            </a:r>
          </a:p>
          <a:p>
            <a:r>
              <a:rPr lang="hr-HR" sz="2800" dirty="0">
                <a:solidFill>
                  <a:schemeClr val="tx1"/>
                </a:solidFill>
                <a:latin typeface="Footlight MT Light" pitchFamily="18" charset="0"/>
              </a:rPr>
              <a:t>Ugroženost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hr-HR" sz="4500" b="1" dirty="0">
                <a:solidFill>
                  <a:schemeClr val="tx1"/>
                </a:solidFill>
                <a:latin typeface="Footlight MT Light" pitchFamily="18" charset="0"/>
              </a:rPr>
              <a:t>O pingvinima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idx="1"/>
          </p:nvPr>
        </p:nvSpPr>
        <p:spPr>
          <a:xfrm>
            <a:off x="1071538" y="1643050"/>
            <a:ext cx="7615262" cy="4483113"/>
          </a:xfrm>
        </p:spPr>
        <p:txBody>
          <a:bodyPr/>
          <a:lstStyle/>
          <a:p>
            <a:r>
              <a:rPr lang="hr-HR" dirty="0">
                <a:solidFill>
                  <a:schemeClr val="tx1"/>
                </a:solidFill>
                <a:latin typeface="Footlight MT Light" pitchFamily="18" charset="0"/>
              </a:rPr>
              <a:t>pingvini su vrste ptica koje ne mogu letjeti </a:t>
            </a:r>
          </a:p>
          <a:p>
            <a:r>
              <a:rPr lang="hr-HR" dirty="0">
                <a:solidFill>
                  <a:schemeClr val="tx1"/>
                </a:solidFill>
                <a:latin typeface="Footlight MT Light" pitchFamily="18" charset="0"/>
              </a:rPr>
              <a:t>žive na južnoj polutki</a:t>
            </a:r>
          </a:p>
          <a:p>
            <a:r>
              <a:rPr lang="hr-HR" dirty="0">
                <a:solidFill>
                  <a:schemeClr val="tx1"/>
                </a:solidFill>
                <a:latin typeface="Footlight MT Light" pitchFamily="18" charset="0"/>
              </a:rPr>
              <a:t>izvrsno su se prilagodile životu u moru</a:t>
            </a:r>
          </a:p>
          <a:p>
            <a:r>
              <a:rPr lang="hr-HR" dirty="0">
                <a:solidFill>
                  <a:schemeClr val="tx1"/>
                </a:solidFill>
                <a:latin typeface="Footlight MT Light" pitchFamily="18" charset="0"/>
              </a:rPr>
              <a:t>podnose ekstremno hladne klimatske uvjete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r-HR" sz="4500" b="1" dirty="0">
                <a:solidFill>
                  <a:schemeClr val="tx1"/>
                </a:solidFill>
                <a:latin typeface="Footlight MT Light" pitchFamily="18" charset="0"/>
              </a:rPr>
              <a:t>Vrste </a:t>
            </a:r>
            <a:r>
              <a:rPr lang="hr-HR" sz="4500" b="1" dirty="0" smtClean="0">
                <a:solidFill>
                  <a:schemeClr val="tx1"/>
                </a:solidFill>
                <a:latin typeface="Footlight MT Light" pitchFamily="18" charset="0"/>
              </a:rPr>
              <a:t>pingvina</a:t>
            </a:r>
            <a:endParaRPr lang="hr-HR" sz="4500" b="1" dirty="0">
              <a:solidFill>
                <a:schemeClr val="tx1"/>
              </a:solidFill>
              <a:latin typeface="Footlight MT Light" pitchFamily="18" charset="0"/>
            </a:endParaRPr>
          </a:p>
        </p:txBody>
      </p:sp>
      <p:sp>
        <p:nvSpPr>
          <p:cNvPr id="22531" name="Rectangle 3"/>
          <p:cNvSpPr>
            <a:spLocks noGrp="1" noChangeArrowheads="1"/>
          </p:cNvSpPr>
          <p:nvPr>
            <p:ph idx="1"/>
          </p:nvPr>
        </p:nvSpPr>
        <p:spPr>
          <a:xfrm>
            <a:off x="1071538" y="1600200"/>
            <a:ext cx="7615262" cy="4525963"/>
          </a:xfrm>
        </p:spPr>
        <p:txBody>
          <a:bodyPr/>
          <a:lstStyle/>
          <a:p>
            <a:r>
              <a:rPr lang="hr-HR" dirty="0" err="1">
                <a:solidFill>
                  <a:schemeClr val="tx1"/>
                </a:solidFill>
                <a:latin typeface="Footlight MT Light" pitchFamily="18" charset="0"/>
              </a:rPr>
              <a:t>bjeloprugi</a:t>
            </a:r>
            <a:r>
              <a:rPr lang="hr-HR" dirty="0">
                <a:solidFill>
                  <a:schemeClr val="tx1"/>
                </a:solidFill>
                <a:latin typeface="Footlight MT Light" pitchFamily="18" charset="0"/>
              </a:rPr>
              <a:t> pingvin</a:t>
            </a:r>
          </a:p>
          <a:p>
            <a:r>
              <a:rPr lang="hr-HR" dirty="0">
                <a:solidFill>
                  <a:schemeClr val="tx1"/>
                </a:solidFill>
                <a:latin typeface="Footlight MT Light" pitchFamily="18" charset="0"/>
              </a:rPr>
              <a:t>modri pingvin </a:t>
            </a:r>
          </a:p>
          <a:p>
            <a:r>
              <a:rPr lang="hr-HR" dirty="0">
                <a:solidFill>
                  <a:schemeClr val="tx1"/>
                </a:solidFill>
                <a:latin typeface="Footlight MT Light" pitchFamily="18" charset="0"/>
              </a:rPr>
              <a:t>kraljevski pingvin</a:t>
            </a:r>
          </a:p>
          <a:p>
            <a:pPr lvl="1"/>
            <a:r>
              <a:rPr lang="hr-HR" dirty="0">
                <a:solidFill>
                  <a:schemeClr val="tx1"/>
                </a:solidFill>
                <a:latin typeface="Footlight MT Light" pitchFamily="18" charset="0"/>
              </a:rPr>
              <a:t>najveći među pingvinima (do 1m visine)</a:t>
            </a:r>
          </a:p>
        </p:txBody>
      </p:sp>
      <p:sp>
        <p:nvSpPr>
          <p:cNvPr id="22532" name="Rectangle 4"/>
          <p:cNvSpPr>
            <a:spLocks noGrp="1" noChangeArrowheads="1"/>
          </p:cNvSpPr>
          <p:nvPr>
            <p:ph sz="half" idx="4294967295"/>
          </p:nvPr>
        </p:nvSpPr>
        <p:spPr>
          <a:xfrm>
            <a:off x="4500562" y="3929066"/>
            <a:ext cx="4059237" cy="2166937"/>
          </a:xfrm>
        </p:spPr>
        <p:txBody>
          <a:bodyPr/>
          <a:lstStyle/>
          <a:p>
            <a:r>
              <a:rPr lang="hr-HR" dirty="0" err="1">
                <a:solidFill>
                  <a:schemeClr val="tx1"/>
                </a:solidFill>
                <a:latin typeface="Footlight MT Light" pitchFamily="18" charset="0"/>
              </a:rPr>
              <a:t>Spheniscus</a:t>
            </a:r>
            <a:r>
              <a:rPr lang="hr-HR" dirty="0">
                <a:solidFill>
                  <a:schemeClr val="tx1"/>
                </a:solidFill>
                <a:latin typeface="Footlight MT Light" pitchFamily="18" charset="0"/>
              </a:rPr>
              <a:t> </a:t>
            </a:r>
            <a:r>
              <a:rPr lang="hr-HR" dirty="0" err="1">
                <a:solidFill>
                  <a:schemeClr val="tx1"/>
                </a:solidFill>
                <a:latin typeface="Footlight MT Light" pitchFamily="18" charset="0"/>
              </a:rPr>
              <a:t>demersus</a:t>
            </a:r>
            <a:endParaRPr lang="hr-HR" dirty="0">
              <a:solidFill>
                <a:schemeClr val="tx1"/>
              </a:solidFill>
              <a:latin typeface="Footlight MT Light" pitchFamily="18" charset="0"/>
            </a:endParaRPr>
          </a:p>
          <a:p>
            <a:r>
              <a:rPr lang="hr-HR" dirty="0" err="1">
                <a:solidFill>
                  <a:schemeClr val="tx1"/>
                </a:solidFill>
                <a:latin typeface="Footlight MT Light" pitchFamily="18" charset="0"/>
              </a:rPr>
              <a:t>Pygoscelis</a:t>
            </a:r>
            <a:r>
              <a:rPr lang="hr-HR" dirty="0">
                <a:solidFill>
                  <a:schemeClr val="tx1"/>
                </a:solidFill>
                <a:latin typeface="Footlight MT Light" pitchFamily="18" charset="0"/>
              </a:rPr>
              <a:t> </a:t>
            </a:r>
            <a:r>
              <a:rPr lang="hr-HR" dirty="0" err="1">
                <a:solidFill>
                  <a:schemeClr val="tx1"/>
                </a:solidFill>
                <a:latin typeface="Footlight MT Light" pitchFamily="18" charset="0"/>
              </a:rPr>
              <a:t>adeliae</a:t>
            </a:r>
            <a:endParaRPr lang="hr-HR" dirty="0">
              <a:solidFill>
                <a:schemeClr val="tx1"/>
              </a:solidFill>
              <a:latin typeface="Footlight MT Light" pitchFamily="18" charset="0"/>
            </a:endParaRPr>
          </a:p>
          <a:p>
            <a:r>
              <a:rPr lang="hr-HR" dirty="0" err="1">
                <a:solidFill>
                  <a:schemeClr val="tx1"/>
                </a:solidFill>
                <a:latin typeface="Footlight MT Light" pitchFamily="18" charset="0"/>
              </a:rPr>
              <a:t>Aptenodytes</a:t>
            </a:r>
            <a:r>
              <a:rPr lang="hr-HR" dirty="0">
                <a:solidFill>
                  <a:schemeClr val="tx1"/>
                </a:solidFill>
                <a:latin typeface="Footlight MT Light" pitchFamily="18" charset="0"/>
              </a:rPr>
              <a:t> </a:t>
            </a:r>
            <a:r>
              <a:rPr lang="hr-HR" dirty="0" err="1">
                <a:solidFill>
                  <a:schemeClr val="tx1"/>
                </a:solidFill>
                <a:latin typeface="Footlight MT Light" pitchFamily="18" charset="0"/>
              </a:rPr>
              <a:t>patagonica</a:t>
            </a:r>
            <a:endParaRPr lang="hr-HR" dirty="0">
              <a:solidFill>
                <a:schemeClr val="tx1"/>
              </a:solidFill>
              <a:latin typeface="Footlight MT Light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r-HR" sz="4500" b="1" dirty="0" smtClean="0">
                <a:solidFill>
                  <a:schemeClr val="tx1"/>
                </a:solidFill>
                <a:latin typeface="Footlight MT Light" pitchFamily="18" charset="0"/>
              </a:rPr>
              <a:t>Stanište</a:t>
            </a:r>
            <a:endParaRPr lang="hr-HR" sz="4500" b="1" dirty="0">
              <a:solidFill>
                <a:schemeClr val="tx1"/>
              </a:solidFill>
              <a:latin typeface="Footlight MT Light" pitchFamily="18" charset="0"/>
            </a:endParaRPr>
          </a:p>
        </p:txBody>
      </p:sp>
      <p:sp>
        <p:nvSpPr>
          <p:cNvPr id="23555" name="Rectangle 3"/>
          <p:cNvSpPr>
            <a:spLocks noGrp="1" noChangeArrowheads="1"/>
          </p:cNvSpPr>
          <p:nvPr>
            <p:ph idx="1"/>
          </p:nvPr>
        </p:nvSpPr>
        <p:spPr>
          <a:xfrm>
            <a:off x="1071538" y="1643050"/>
            <a:ext cx="7615262" cy="4483113"/>
          </a:xfrm>
        </p:spPr>
        <p:txBody>
          <a:bodyPr>
            <a:normAutofit lnSpcReduction="10000"/>
          </a:bodyPr>
          <a:lstStyle/>
          <a:p>
            <a:pPr>
              <a:lnSpc>
                <a:spcPct val="90000"/>
              </a:lnSpc>
            </a:pPr>
            <a:r>
              <a:rPr lang="hr-HR" dirty="0">
                <a:solidFill>
                  <a:schemeClr val="tx1"/>
                </a:solidFill>
                <a:latin typeface="Footlight MT Light" pitchFamily="18" charset="0"/>
              </a:rPr>
              <a:t>pravi životni prostor pingvina je otvoreno more</a:t>
            </a:r>
          </a:p>
          <a:p>
            <a:pPr>
              <a:lnSpc>
                <a:spcPct val="90000"/>
              </a:lnSpc>
            </a:pPr>
            <a:r>
              <a:rPr lang="hr-HR" dirty="0">
                <a:solidFill>
                  <a:schemeClr val="tx1"/>
                </a:solidFill>
                <a:latin typeface="Footlight MT Light" pitchFamily="18" charset="0"/>
              </a:rPr>
              <a:t>na kopno dolaze samo radi gniježđenja</a:t>
            </a:r>
          </a:p>
          <a:p>
            <a:pPr>
              <a:lnSpc>
                <a:spcPct val="90000"/>
              </a:lnSpc>
            </a:pPr>
            <a:r>
              <a:rPr lang="hr-HR" dirty="0">
                <a:solidFill>
                  <a:schemeClr val="tx1"/>
                </a:solidFill>
                <a:latin typeface="Footlight MT Light" pitchFamily="18" charset="0"/>
              </a:rPr>
              <a:t>žive :</a:t>
            </a:r>
          </a:p>
          <a:p>
            <a:pPr lvl="1">
              <a:lnSpc>
                <a:spcPct val="90000"/>
              </a:lnSpc>
            </a:pPr>
            <a:r>
              <a:rPr lang="hr-HR" dirty="0">
                <a:solidFill>
                  <a:schemeClr val="tx1"/>
                </a:solidFill>
                <a:latin typeface="Footlight MT Light" pitchFamily="18" charset="0"/>
              </a:rPr>
              <a:t>na stjenovitim obalama južnih kontinenata</a:t>
            </a:r>
          </a:p>
          <a:p>
            <a:pPr lvl="1">
              <a:lnSpc>
                <a:spcPct val="90000"/>
              </a:lnSpc>
            </a:pPr>
            <a:r>
              <a:rPr lang="hr-HR" dirty="0">
                <a:solidFill>
                  <a:schemeClr val="tx1"/>
                </a:solidFill>
                <a:latin typeface="Footlight MT Light" pitchFamily="18" charset="0"/>
              </a:rPr>
              <a:t>u hladnim šumama umjerenih područja</a:t>
            </a:r>
          </a:p>
          <a:p>
            <a:pPr lvl="1">
              <a:lnSpc>
                <a:spcPct val="90000"/>
              </a:lnSpc>
            </a:pPr>
            <a:r>
              <a:rPr lang="hr-HR" dirty="0">
                <a:solidFill>
                  <a:schemeClr val="tx1"/>
                </a:solidFill>
                <a:latin typeface="Footlight MT Light" pitchFamily="18" charset="0"/>
              </a:rPr>
              <a:t>na suptropskim pješčanim plažama</a:t>
            </a:r>
          </a:p>
          <a:p>
            <a:pPr lvl="1">
              <a:lnSpc>
                <a:spcPct val="90000"/>
              </a:lnSpc>
            </a:pPr>
            <a:r>
              <a:rPr lang="hr-HR" dirty="0">
                <a:solidFill>
                  <a:schemeClr val="tx1"/>
                </a:solidFill>
                <a:latin typeface="Footlight MT Light" pitchFamily="18" charset="0"/>
              </a:rPr>
              <a:t>u područjima ohlađene lave bez vegetacije</a:t>
            </a:r>
          </a:p>
          <a:p>
            <a:pPr lvl="1">
              <a:lnSpc>
                <a:spcPct val="90000"/>
              </a:lnSpc>
            </a:pPr>
            <a:r>
              <a:rPr lang="hr-HR" dirty="0">
                <a:solidFill>
                  <a:schemeClr val="tx1"/>
                </a:solidFill>
                <a:latin typeface="Footlight MT Light" pitchFamily="18" charset="0"/>
              </a:rPr>
              <a:t>na </a:t>
            </a:r>
            <a:r>
              <a:rPr lang="hr-HR" dirty="0" err="1">
                <a:solidFill>
                  <a:schemeClr val="tx1"/>
                </a:solidFill>
                <a:latin typeface="Footlight MT Light" pitchFamily="18" charset="0"/>
              </a:rPr>
              <a:t>subantarktičkim</a:t>
            </a:r>
            <a:r>
              <a:rPr lang="hr-HR" dirty="0">
                <a:solidFill>
                  <a:schemeClr val="tx1"/>
                </a:solidFill>
                <a:latin typeface="Footlight MT Light" pitchFamily="18" charset="0"/>
              </a:rPr>
              <a:t> travnjacima </a:t>
            </a:r>
          </a:p>
          <a:p>
            <a:pPr lvl="1">
              <a:lnSpc>
                <a:spcPct val="90000"/>
              </a:lnSpc>
            </a:pPr>
            <a:r>
              <a:rPr lang="hr-HR" dirty="0">
                <a:solidFill>
                  <a:schemeClr val="tx1"/>
                </a:solidFill>
                <a:latin typeface="Footlight MT Light" pitchFamily="18" charset="0"/>
              </a:rPr>
              <a:t>na ledu Antarktika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hr-HR" sz="4500" b="1" dirty="0">
                <a:solidFill>
                  <a:schemeClr val="tx1"/>
                </a:solidFill>
                <a:latin typeface="Footlight MT Light" pitchFamily="18" charset="0"/>
              </a:rPr>
              <a:t>Ugroženost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idx="1"/>
          </p:nvPr>
        </p:nvSpPr>
        <p:spPr>
          <a:xfrm>
            <a:off x="1071538" y="1643050"/>
            <a:ext cx="7615262" cy="4483113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hr-HR" dirty="0">
                <a:solidFill>
                  <a:schemeClr val="tx1"/>
                </a:solidFill>
                <a:latin typeface="Footlight MT Light" pitchFamily="18" charset="0"/>
              </a:rPr>
              <a:t>Prije dvadeset godina bilo je 2800 parova polarnih pingvina</a:t>
            </a:r>
          </a:p>
          <a:p>
            <a:pPr>
              <a:lnSpc>
                <a:spcPct val="90000"/>
              </a:lnSpc>
            </a:pPr>
            <a:r>
              <a:rPr lang="hr-HR" dirty="0">
                <a:solidFill>
                  <a:schemeClr val="tx1"/>
                </a:solidFill>
                <a:latin typeface="Footlight MT Light" pitchFamily="18" charset="0"/>
              </a:rPr>
              <a:t>Danas ima samo </a:t>
            </a:r>
            <a:r>
              <a:rPr lang="hr-HR" dirty="0" smtClean="0">
                <a:solidFill>
                  <a:schemeClr val="tx1"/>
                </a:solidFill>
                <a:latin typeface="Footlight MT Light" pitchFamily="18" charset="0"/>
              </a:rPr>
              <a:t>tisuću </a:t>
            </a:r>
            <a:r>
              <a:rPr lang="hr-HR" dirty="0">
                <a:solidFill>
                  <a:schemeClr val="tx1"/>
                </a:solidFill>
                <a:latin typeface="Footlight MT Light" pitchFamily="18" charset="0"/>
              </a:rPr>
              <a:t>parova</a:t>
            </a:r>
          </a:p>
          <a:p>
            <a:pPr>
              <a:lnSpc>
                <a:spcPct val="90000"/>
              </a:lnSpc>
            </a:pPr>
            <a:r>
              <a:rPr lang="hr-HR" dirty="0">
                <a:solidFill>
                  <a:schemeClr val="tx1"/>
                </a:solidFill>
                <a:latin typeface="Footlight MT Light" pitchFamily="18" charset="0"/>
              </a:rPr>
              <a:t>Prebrojavanje je pokazalo da odumiruće polarne (</a:t>
            </a:r>
            <a:r>
              <a:rPr lang="hr-HR" dirty="0" err="1">
                <a:solidFill>
                  <a:schemeClr val="tx1"/>
                </a:solidFill>
                <a:latin typeface="Footlight MT Light" pitchFamily="18" charset="0"/>
              </a:rPr>
              <a:t>adelijske</a:t>
            </a:r>
            <a:r>
              <a:rPr lang="hr-HR" dirty="0">
                <a:solidFill>
                  <a:schemeClr val="tx1"/>
                </a:solidFill>
                <a:latin typeface="Footlight MT Light" pitchFamily="18" charset="0"/>
              </a:rPr>
              <a:t>) pingvine potiskuju </a:t>
            </a:r>
            <a:r>
              <a:rPr lang="hr-HR" dirty="0" err="1">
                <a:solidFill>
                  <a:schemeClr val="tx1"/>
                </a:solidFill>
                <a:latin typeface="Footlight MT Light" pitchFamily="18" charset="0"/>
              </a:rPr>
              <a:t>žutonogi</a:t>
            </a:r>
            <a:r>
              <a:rPr lang="hr-HR" dirty="0">
                <a:solidFill>
                  <a:schemeClr val="tx1"/>
                </a:solidFill>
                <a:latin typeface="Footlight MT Light" pitchFamily="18" charset="0"/>
              </a:rPr>
              <a:t> pingvini</a:t>
            </a:r>
          </a:p>
          <a:p>
            <a:pPr>
              <a:lnSpc>
                <a:spcPct val="90000"/>
              </a:lnSpc>
            </a:pPr>
            <a:r>
              <a:rPr lang="hr-HR" dirty="0">
                <a:solidFill>
                  <a:schemeClr val="tx1"/>
                </a:solidFill>
                <a:latin typeface="Footlight MT Light" pitchFamily="18" charset="0"/>
              </a:rPr>
              <a:t>To je subarktička vrsta koje je počela migrirati prema Južnom polu iz umjerenijih podneblja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nowflakes design template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Garamond"/>
        <a:ea typeface=""/>
        <a:cs typeface=""/>
      </a:majorFont>
      <a:minorFont>
        <a:latin typeface="Garamond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Snowflakes design template</Template>
  <TotalTime>160</TotalTime>
  <Words>147</Words>
  <Application>Microsoft PowerPoint</Application>
  <PresentationFormat>On-screen Show (4:3)</PresentationFormat>
  <Paragraphs>40</Paragraphs>
  <Slides>6</Slides>
  <Notes>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Snowflakes design template</vt:lpstr>
      <vt:lpstr>Pingvini</vt:lpstr>
      <vt:lpstr>Pregled poglavlja </vt:lpstr>
      <vt:lpstr>O pingvinima</vt:lpstr>
      <vt:lpstr>Vrste pingvina</vt:lpstr>
      <vt:lpstr>Stanište</vt:lpstr>
      <vt:lpstr>Ugroženost</vt:lpstr>
    </vt:vector>
  </TitlesOfParts>
  <Company>Algebra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Pingvini</dc:title>
  <dc:creator>Algebra</dc:creator>
  <cp:lastModifiedBy>silvija.jurak</cp:lastModifiedBy>
  <cp:revision>13</cp:revision>
  <dcterms:created xsi:type="dcterms:W3CDTF">2006-05-27T08:45:31Z</dcterms:created>
  <dcterms:modified xsi:type="dcterms:W3CDTF">2009-03-26T12:05:28Z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TC011812921033</vt:lpwstr>
  </property>
</Properties>
</file>