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9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scrgbClr r="0" g="0" b="0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hr-HR"/>
  <c:style val="20"/>
  <c:chart>
    <c:view3D>
      <c:perspective val="30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Dubrovnik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Srednja [oC]</c:v>
                </c:pt>
                <c:pt idx="1">
                  <c:v>Maksimum [oC]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9.3000000000000007</c:v>
                </c:pt>
                <c:pt idx="1">
                  <c:v>24.1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Osijek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Srednja [oC]</c:v>
                </c:pt>
                <c:pt idx="1">
                  <c:v>Maksimum [oC]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1.2</c:v>
                </c:pt>
                <c:pt idx="1">
                  <c:v>23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Rijeka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Srednja [oC]</c:v>
                </c:pt>
                <c:pt idx="1">
                  <c:v>Maksimum [oC]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6.2</c:v>
                </c:pt>
                <c:pt idx="1">
                  <c:v>22.7</c:v>
                </c:pt>
              </c:numCache>
            </c:numRef>
          </c:val>
        </c:ser>
        <c:shape val="cone"/>
        <c:axId val="77263616"/>
        <c:axId val="77358592"/>
        <c:axId val="0"/>
      </c:bar3DChart>
      <c:catAx>
        <c:axId val="77263616"/>
        <c:scaling>
          <c:orientation val="minMax"/>
        </c:scaling>
        <c:axPos val="b"/>
        <c:tickLblPos val="nextTo"/>
        <c:crossAx val="77358592"/>
        <c:crosses val="autoZero"/>
        <c:auto val="1"/>
        <c:lblAlgn val="ctr"/>
        <c:lblOffset val="100"/>
      </c:catAx>
      <c:valAx>
        <c:axId val="77358592"/>
        <c:scaling>
          <c:orientation val="minMax"/>
        </c:scaling>
        <c:axPos val="l"/>
        <c:majorGridlines/>
        <c:numFmt formatCode="General" sourceLinked="1"/>
        <c:tickLblPos val="nextTo"/>
        <c:crossAx val="77263616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sr-Latn-C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F97678DB-3F8D-4CD0-BA77-3656CB4B8304}" type="datetimeFigureOut">
              <a:rPr lang="en-US" smtClean="0"/>
              <a:pPr/>
              <a:t>2/25/2009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55A5A28D-BDB6-46FF-A1EF-D3D59E3A726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5A28D-BDB6-46FF-A1EF-D3D59E3A726F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noFill/>
          <a:ln w="12700">
            <a:solidFill>
              <a:prstClr val="black"/>
            </a:solidFill>
          </a:ln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Insert a map of your country.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5A28D-BDB6-46FF-A1EF-D3D59E3A726F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noFill/>
          <a:ln w="12700">
            <a:solidFill>
              <a:prstClr val="black"/>
            </a:solidFill>
          </a:ln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Insert</a:t>
            </a:r>
            <a:r>
              <a:rPr lang="en-US" baseline="0" dirty="0" smtClean="0"/>
              <a:t> a picture of one of the geographic features of your country.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5A28D-BDB6-46FF-A1EF-D3D59E3A726F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noFill/>
          <a:ln w="12700">
            <a:solidFill>
              <a:prstClr val="black"/>
            </a:solidFill>
          </a:ln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Insert a picture illustrating a season in your country.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5A28D-BDB6-46FF-A1EF-D3D59E3A726F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noFill/>
          <a:ln w="12700">
            <a:solidFill>
              <a:prstClr val="black"/>
            </a:solidFill>
          </a:ln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Insert</a:t>
            </a:r>
            <a:r>
              <a:rPr lang="en-US" baseline="0" dirty="0" smtClean="0"/>
              <a:t> a picture of an animal and/or plant found in your country.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5A28D-BDB6-46FF-A1EF-D3D59E3A726F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B583B-2D30-44C9-969F-1106997A01B5}" type="datetimeFigureOut">
              <a:rPr lang="sr-Latn-CS" smtClean="0"/>
              <a:t>25.2.2009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3775D-82BF-483B-B200-F94BE02CBB2D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01318-6ABD-4BDD-BBB0-D5B124F36B42}" type="datetimeFigureOut">
              <a:rPr lang="en-US" smtClean="0">
                <a:solidFill>
                  <a:schemeClr val="bg1"/>
                </a:solidFill>
              </a:rPr>
              <a:pPr/>
              <a:t>2/25/2009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56ECA-4C16-4208-B374-27591EF545A3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01318-6ABD-4BDD-BBB0-D5B124F36B42}" type="datetimeFigureOut">
              <a:rPr lang="en-US" smtClean="0">
                <a:solidFill>
                  <a:schemeClr val="bg1"/>
                </a:solidFill>
              </a:rPr>
              <a:pPr/>
              <a:t>2/25/2009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56ECA-4C16-4208-B374-27591EF545A3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01318-6ABD-4BDD-BBB0-D5B124F36B42}" type="datetimeFigureOut">
              <a:rPr lang="en-US" smtClean="0"/>
              <a:pPr/>
              <a:t>2/25/2009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56ECA-4C16-4208-B374-27591EF545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B583B-2D30-44C9-969F-1106997A01B5}" type="datetimeFigureOut">
              <a:rPr lang="sr-Latn-CS" smtClean="0"/>
              <a:t>25.2.2009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3775D-82BF-483B-B200-F94BE02CBB2D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01318-6ABD-4BDD-BBB0-D5B124F36B42}" type="datetimeFigureOut">
              <a:rPr lang="en-US" smtClean="0"/>
              <a:pPr/>
              <a:t>2/25/2009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56ECA-4C16-4208-B374-27591EF545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01318-6ABD-4BDD-BBB0-D5B124F36B42}" type="datetimeFigureOut">
              <a:rPr lang="en-US" smtClean="0"/>
              <a:pPr/>
              <a:t>2/25/2009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56ECA-4C16-4208-B374-27591EF545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01318-6ABD-4BDD-BBB0-D5B124F36B42}" type="datetimeFigureOut">
              <a:rPr lang="en-US" smtClean="0"/>
              <a:pPr/>
              <a:t>2/25/2009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56ECA-4C16-4208-B374-27591EF545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01318-6ABD-4BDD-BBB0-D5B124F36B42}" type="datetimeFigureOut">
              <a:rPr lang="en-US" smtClean="0"/>
              <a:pPr/>
              <a:t>2/25/2009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56ECA-4C16-4208-B374-27591EF545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01318-6ABD-4BDD-BBB0-D5B124F36B42}" type="datetimeFigureOut">
              <a:rPr lang="en-US" smtClean="0"/>
              <a:pPr/>
              <a:t>2/25/2009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56ECA-4C16-4208-B374-27591EF545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01318-6ABD-4BDD-BBB0-D5B124F36B42}" type="datetimeFigureOut">
              <a:rPr lang="en-US" smtClean="0"/>
              <a:pPr/>
              <a:t>2/25/2009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56ECA-4C16-4208-B374-27591EF545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hr-H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hr-H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B01318-6ABD-4BDD-BBB0-D5B124F36B42}" type="datetimeFigureOut">
              <a:rPr lang="en-US" smtClean="0">
                <a:solidFill>
                  <a:schemeClr val="bg1"/>
                </a:solidFill>
              </a:rPr>
              <a:pPr/>
              <a:t>2/25/2009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D56ECA-4C16-4208-B374-27591EF545A3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2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dirty="0" smtClean="0"/>
              <a:t>Republika </a:t>
            </a:r>
            <a:r>
              <a:rPr lang="hr-HR" dirty="0" smtClean="0"/>
              <a:t>Hrvatska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Položaj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Srednja Europa</a:t>
            </a:r>
          </a:p>
          <a:p>
            <a:r>
              <a:rPr lang="hr-HR" dirty="0" smtClean="0"/>
              <a:t>Graniči sa:</a:t>
            </a:r>
          </a:p>
          <a:p>
            <a:pPr lvl="1"/>
            <a:r>
              <a:rPr lang="hr-HR" dirty="0" smtClean="0"/>
              <a:t>Slovenijom</a:t>
            </a:r>
          </a:p>
          <a:p>
            <a:pPr lvl="1"/>
            <a:r>
              <a:rPr lang="hr-HR" dirty="0" smtClean="0"/>
              <a:t>Bosnom i Hercegovinom</a:t>
            </a:r>
          </a:p>
          <a:p>
            <a:pPr lvl="1"/>
            <a:r>
              <a:rPr lang="hr-HR" dirty="0" smtClean="0"/>
              <a:t>Srbijom</a:t>
            </a:r>
          </a:p>
          <a:p>
            <a:pPr lvl="1"/>
            <a:r>
              <a:rPr lang="hr-HR" dirty="0" smtClean="0"/>
              <a:t>Mađarskom</a:t>
            </a:r>
          </a:p>
          <a:p>
            <a:pPr lvl="1"/>
            <a:r>
              <a:rPr lang="hr-HR" dirty="0" smtClean="0"/>
              <a:t>Italijom</a:t>
            </a:r>
          </a:p>
          <a:p>
            <a:pPr lvl="1">
              <a:buNone/>
            </a:pPr>
            <a:endParaRPr lang="hr-HR" dirty="0" smtClean="0"/>
          </a:p>
        </p:txBody>
      </p:sp>
      <p:pic>
        <p:nvPicPr>
          <p:cNvPr id="5" name="Content Placeholder 4" descr="1.jpg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tretch>
            <a:fillRect/>
          </a:stretch>
        </p:blipFill>
        <p:spPr>
          <a:xfrm>
            <a:off x="5072066" y="1785926"/>
            <a:ext cx="3395411" cy="2538409"/>
          </a:xfrm>
        </p:spPr>
      </p:pic>
      <p:sp>
        <p:nvSpPr>
          <p:cNvPr id="6" name="Oval 5"/>
          <p:cNvSpPr/>
          <p:nvPr/>
        </p:nvSpPr>
        <p:spPr>
          <a:xfrm>
            <a:off x="6215074" y="3643314"/>
            <a:ext cx="571504" cy="500066"/>
          </a:xfrm>
          <a:prstGeom prst="ellipse">
            <a:avLst/>
          </a:prstGeom>
          <a:noFill/>
          <a:ln w="57150" cap="rnd" cmpd="sng" algn="ctr">
            <a:solidFill>
              <a:srgbClr val="FF0000"/>
            </a:solidFill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hr-HR" dirty="0" smtClean="0"/>
              <a:t>Geografska </a:t>
            </a:r>
            <a:r>
              <a:rPr lang="hr-HR" dirty="0" smtClean="0"/>
              <a:t>obilježja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dirty="0"/>
              <a:t>J</a:t>
            </a:r>
            <a:r>
              <a:rPr lang="hr-HR" dirty="0" smtClean="0"/>
              <a:t>ezera </a:t>
            </a:r>
            <a:r>
              <a:rPr lang="hr-HR" dirty="0" smtClean="0"/>
              <a:t>i brežuljke na kontinentalnom sjeveru i sjeveroistoku</a:t>
            </a:r>
          </a:p>
          <a:p>
            <a:r>
              <a:rPr lang="hr-HR" dirty="0"/>
              <a:t>P</a:t>
            </a:r>
            <a:r>
              <a:rPr lang="hr-HR" dirty="0" smtClean="0"/>
              <a:t>ošumljene </a:t>
            </a:r>
            <a:r>
              <a:rPr lang="hr-HR" dirty="0" smtClean="0"/>
              <a:t>planine </a:t>
            </a:r>
          </a:p>
          <a:p>
            <a:r>
              <a:rPr lang="hr-HR" dirty="0"/>
              <a:t>K</a:t>
            </a:r>
            <a:r>
              <a:rPr lang="hr-HR" dirty="0" smtClean="0"/>
              <a:t>amenitu </a:t>
            </a:r>
            <a:r>
              <a:rPr lang="hr-HR" dirty="0" smtClean="0"/>
              <a:t>obalu </a:t>
            </a:r>
          </a:p>
          <a:p>
            <a:pPr>
              <a:buNone/>
            </a:pPr>
            <a:endParaRPr lang="hr-HR" dirty="0" smtClean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4294967295"/>
          </p:nvPr>
        </p:nvGraphicFramePr>
        <p:xfrm>
          <a:off x="4572000" y="3071810"/>
          <a:ext cx="4186229" cy="35258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Klima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Mediteranska</a:t>
            </a:r>
          </a:p>
          <a:p>
            <a:r>
              <a:rPr lang="hr-HR" dirty="0" smtClean="0"/>
              <a:t>Kontinentalna</a:t>
            </a:r>
          </a:p>
          <a:p>
            <a:r>
              <a:rPr lang="hr-HR" dirty="0" smtClean="0"/>
              <a:t>Pretplaninska</a:t>
            </a:r>
          </a:p>
          <a:p>
            <a:r>
              <a:rPr lang="hr-HR" dirty="0" smtClean="0"/>
              <a:t>Planinska</a:t>
            </a:r>
          </a:p>
          <a:p>
            <a:pPr>
              <a:buNone/>
            </a:pPr>
            <a:endParaRPr lang="hr-HR" dirty="0"/>
          </a:p>
        </p:txBody>
      </p:sp>
      <p:pic>
        <p:nvPicPr>
          <p:cNvPr id="10" name="Picture 9" descr="1_2009temp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0" y="1571612"/>
            <a:ext cx="4832833" cy="38861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Županije</a:t>
            </a:r>
            <a:endParaRPr lang="en-US" dirty="0"/>
          </a:p>
        </p:txBody>
      </p:sp>
      <p:pic>
        <p:nvPicPr>
          <p:cNvPr id="5" name="Content Placeholder 4" descr="350px-Croatian_counties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000232" y="1428736"/>
            <a:ext cx="4866997" cy="475575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Popis županija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vi-VN" dirty="0" smtClean="0"/>
              <a:t>Zagrebačka</a:t>
            </a:r>
          </a:p>
          <a:p>
            <a:r>
              <a:rPr lang="vi-VN" dirty="0" smtClean="0"/>
              <a:t>Krapinsko-zagorska</a:t>
            </a:r>
          </a:p>
          <a:p>
            <a:r>
              <a:rPr lang="vi-VN" dirty="0" smtClean="0"/>
              <a:t>Sisačko-moslavačka</a:t>
            </a:r>
          </a:p>
          <a:p>
            <a:r>
              <a:rPr lang="vi-VN" dirty="0" smtClean="0"/>
              <a:t>Karlovačka</a:t>
            </a:r>
          </a:p>
          <a:p>
            <a:r>
              <a:rPr lang="vi-VN" dirty="0" smtClean="0"/>
              <a:t>Varaždinska</a:t>
            </a:r>
          </a:p>
          <a:p>
            <a:r>
              <a:rPr lang="vi-VN" dirty="0" smtClean="0"/>
              <a:t>Koprivničko-križevačka</a:t>
            </a:r>
          </a:p>
          <a:p>
            <a:r>
              <a:rPr lang="vi-VN" dirty="0" smtClean="0"/>
              <a:t>Bjelovarsko-bilogorska</a:t>
            </a:r>
          </a:p>
          <a:p>
            <a:r>
              <a:rPr lang="vi-VN" dirty="0" smtClean="0"/>
              <a:t>Primorsko-goranska</a:t>
            </a:r>
          </a:p>
          <a:p>
            <a:r>
              <a:rPr lang="vi-VN" dirty="0" smtClean="0"/>
              <a:t>Ličko-senjska</a:t>
            </a:r>
          </a:p>
          <a:p>
            <a:r>
              <a:rPr lang="vi-VN" dirty="0" smtClean="0"/>
              <a:t>Virovitičko-podravska</a:t>
            </a:r>
          </a:p>
          <a:p>
            <a:r>
              <a:rPr lang="vi-VN" dirty="0" smtClean="0"/>
              <a:t>Požeško-slavonska</a:t>
            </a:r>
          </a:p>
          <a:p>
            <a:endParaRPr lang="hr-HR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vi-VN" dirty="0" smtClean="0"/>
              <a:t>Brodsko-posavska</a:t>
            </a:r>
          </a:p>
          <a:p>
            <a:r>
              <a:rPr lang="vi-VN" dirty="0" smtClean="0"/>
              <a:t>Zadarska</a:t>
            </a:r>
          </a:p>
          <a:p>
            <a:r>
              <a:rPr lang="vi-VN" dirty="0" smtClean="0"/>
              <a:t>Osječko-baranjska</a:t>
            </a:r>
          </a:p>
          <a:p>
            <a:r>
              <a:rPr lang="vi-VN" dirty="0" smtClean="0"/>
              <a:t>Šibensko-kninsk</a:t>
            </a:r>
            <a:r>
              <a:rPr lang="hr-HR" dirty="0" smtClean="0"/>
              <a:t>a</a:t>
            </a:r>
            <a:r>
              <a:rPr lang="vi-VN" dirty="0" smtClean="0"/>
              <a:t> </a:t>
            </a:r>
          </a:p>
          <a:p>
            <a:r>
              <a:rPr lang="vi-VN" dirty="0" smtClean="0"/>
              <a:t>Vukovarsko-srijemska</a:t>
            </a:r>
          </a:p>
          <a:p>
            <a:r>
              <a:rPr lang="vi-VN" dirty="0" smtClean="0"/>
              <a:t>Splitsko-dalmatinska</a:t>
            </a:r>
          </a:p>
          <a:p>
            <a:r>
              <a:rPr lang="vi-VN" dirty="0" smtClean="0"/>
              <a:t>Istarska</a:t>
            </a:r>
          </a:p>
          <a:p>
            <a:r>
              <a:rPr lang="vi-VN" dirty="0" smtClean="0"/>
              <a:t>Dubrovačko-neretvanska </a:t>
            </a:r>
          </a:p>
          <a:p>
            <a:r>
              <a:rPr lang="vi-VN" dirty="0" smtClean="0"/>
              <a:t>Međimurska</a:t>
            </a:r>
          </a:p>
          <a:p>
            <a:r>
              <a:rPr lang="vi-VN" dirty="0" smtClean="0"/>
              <a:t>Grad Zagreb</a:t>
            </a:r>
            <a:endParaRPr lang="en-US" dirty="0" smtClean="0"/>
          </a:p>
          <a:p>
            <a:endParaRPr lang="hr-H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108</Words>
  <Application>Microsoft Office PowerPoint</Application>
  <PresentationFormat>On-screen Show (4:3)</PresentationFormat>
  <Paragraphs>50</Paragraphs>
  <Slides>6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Republika Hrvatska</vt:lpstr>
      <vt:lpstr>Položaj</vt:lpstr>
      <vt:lpstr>Geografska obilježja</vt:lpstr>
      <vt:lpstr>Klima</vt:lpstr>
      <vt:lpstr>Županije</vt:lpstr>
      <vt:lpstr>Popis županija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2009-02-19T08:46:08Z</dcterms:created>
  <dcterms:modified xsi:type="dcterms:W3CDTF">2009-02-25T10:50:43Z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TC101659601033</vt:lpwstr>
  </property>
</Properties>
</file>