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69" r:id="rId2"/>
    <p:sldId id="282" r:id="rId3"/>
    <p:sldId id="258" r:id="rId4"/>
    <p:sldId id="260" r:id="rId5"/>
    <p:sldId id="261" r:id="rId6"/>
    <p:sldId id="262" r:id="rId7"/>
    <p:sldId id="263" r:id="rId8"/>
    <p:sldId id="264" r:id="rId9"/>
    <p:sldId id="266" r:id="rId10"/>
    <p:sldId id="265" r:id="rId11"/>
    <p:sldId id="267" r:id="rId12"/>
    <p:sldId id="259" r:id="rId13"/>
    <p:sldId id="275" r:id="rId14"/>
    <p:sldId id="270" r:id="rId15"/>
    <p:sldId id="271" r:id="rId16"/>
    <p:sldId id="273" r:id="rId17"/>
    <p:sldId id="274" r:id="rId18"/>
    <p:sldId id="278" r:id="rId19"/>
    <p:sldId id="279" r:id="rId20"/>
    <p:sldId id="280" r:id="rId21"/>
    <p:sldId id="281" r:id="rId22"/>
    <p:sldId id="284" r:id="rId23"/>
    <p:sldId id="285" r:id="rId24"/>
    <p:sldId id="286" r:id="rId25"/>
    <p:sldId id="287" r:id="rId26"/>
    <p:sldId id="288" r:id="rId27"/>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29" autoAdjust="0"/>
  </p:normalViewPr>
  <p:slideViewPr>
    <p:cSldViewPr>
      <p:cViewPr varScale="1">
        <p:scale>
          <a:sx n="109" d="100"/>
          <a:sy n="109" d="100"/>
        </p:scale>
        <p:origin x="167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9E0E05-318E-43FA-A2CE-AAF0F46B97A9}" type="datetimeFigureOut">
              <a:rPr lang="hr-HR" smtClean="0"/>
              <a:pPr/>
              <a:t>29.11.2022.</a:t>
            </a:fld>
            <a:endParaRPr lang="hr-HR"/>
          </a:p>
        </p:txBody>
      </p:sp>
      <p:sp>
        <p:nvSpPr>
          <p:cNvPr id="4" name="Rezervirano mjesto slike slajd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6" name="Rezervirano mjesto podnožj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57462F-2FD3-4C13-8822-3D8EA050D1C8}" type="slidenum">
              <a:rPr lang="hr-HR" smtClean="0"/>
              <a:pPr/>
              <a:t>‹#›</a:t>
            </a:fld>
            <a:endParaRPr lang="hr-H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hr-HR" smtClean="0"/>
              <a:t>Kliknite da biste uredili stil naslova matrice</a:t>
            </a:r>
            <a:endParaRPr lang="hr-HR"/>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Kliknite da biste uredili stil podnaslova matrice</a:t>
            </a:r>
            <a:endParaRPr lang="hr-HR"/>
          </a:p>
        </p:txBody>
      </p:sp>
      <p:sp>
        <p:nvSpPr>
          <p:cNvPr id="4" name="Rezervirano mjesto datuma 3"/>
          <p:cNvSpPr>
            <a:spLocks noGrp="1"/>
          </p:cNvSpPr>
          <p:nvPr>
            <p:ph type="dt" sz="half" idx="10"/>
          </p:nvPr>
        </p:nvSpPr>
        <p:spPr/>
        <p:txBody>
          <a:bodyPr/>
          <a:lstStyle/>
          <a:p>
            <a:fld id="{FDC1A071-2A74-455A-A49A-8BB21E4AC2F6}" type="datetimeFigureOut">
              <a:rPr lang="sr-Latn-CS" smtClean="0"/>
              <a:pPr/>
              <a:t>29.11.2022.</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FDC1A071-2A74-455A-A49A-8BB21E4AC2F6}" type="datetimeFigureOut">
              <a:rPr lang="sr-Latn-CS" smtClean="0"/>
              <a:pPr/>
              <a:t>29.11.2022.</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8"/>
            <a:ext cx="2057400" cy="5851525"/>
          </a:xfrm>
        </p:spPr>
        <p:txBody>
          <a:bodyPr vert="eaVert"/>
          <a:lstStyle/>
          <a:p>
            <a:r>
              <a:rPr lang="hr-HR" smtClean="0"/>
              <a:t>Kliknite da biste uredili stil naslova matrice</a:t>
            </a:r>
            <a:endParaRPr lang="hr-HR"/>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FDC1A071-2A74-455A-A49A-8BB21E4AC2F6}" type="datetimeFigureOut">
              <a:rPr lang="sr-Latn-CS" smtClean="0"/>
              <a:pPr/>
              <a:t>29.11.2022.</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sadržaja 2"/>
          <p:cNvSpPr>
            <a:spLocks noGrp="1"/>
          </p:cNvSpPr>
          <p:nvPr>
            <p:ph idx="1"/>
          </p:nvPr>
        </p:nvSpPr>
        <p:spPr/>
        <p:txBody>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FDC1A071-2A74-455A-A49A-8BB21E4AC2F6}" type="datetimeFigureOut">
              <a:rPr lang="sr-Latn-CS" smtClean="0"/>
              <a:pPr/>
              <a:t>29.11.2022.</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smtClean="0"/>
              <a:t>Kliknite da biste uredili stil naslova matrice</a:t>
            </a:r>
            <a:endParaRPr lang="hr-H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Kliknite da biste uredili stilove teksta matrice</a:t>
            </a:r>
          </a:p>
        </p:txBody>
      </p:sp>
      <p:sp>
        <p:nvSpPr>
          <p:cNvPr id="4" name="Rezervirano mjesto datuma 3"/>
          <p:cNvSpPr>
            <a:spLocks noGrp="1"/>
          </p:cNvSpPr>
          <p:nvPr>
            <p:ph type="dt" sz="half" idx="10"/>
          </p:nvPr>
        </p:nvSpPr>
        <p:spPr/>
        <p:txBody>
          <a:bodyPr/>
          <a:lstStyle/>
          <a:p>
            <a:fld id="{FDC1A071-2A74-455A-A49A-8BB21E4AC2F6}" type="datetimeFigureOut">
              <a:rPr lang="sr-Latn-CS" smtClean="0"/>
              <a:pPr/>
              <a:t>29.11.2022.</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sadržaja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datuma 4"/>
          <p:cNvSpPr>
            <a:spLocks noGrp="1"/>
          </p:cNvSpPr>
          <p:nvPr>
            <p:ph type="dt" sz="half" idx="10"/>
          </p:nvPr>
        </p:nvSpPr>
        <p:spPr/>
        <p:txBody>
          <a:bodyPr/>
          <a:lstStyle/>
          <a:p>
            <a:fld id="{FDC1A071-2A74-455A-A49A-8BB21E4AC2F6}" type="datetimeFigureOut">
              <a:rPr lang="sr-Latn-CS" smtClean="0"/>
              <a:pPr/>
              <a:t>29.11.2022.</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smtClean="0"/>
              <a:t>Kliknite da biste uredili stil naslova matrice</a:t>
            </a:r>
            <a:endParaRPr lang="hr-H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Kliknite da biste uredili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Kliknite da biste uredili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zervirano mjesto datuma 6"/>
          <p:cNvSpPr>
            <a:spLocks noGrp="1"/>
          </p:cNvSpPr>
          <p:nvPr>
            <p:ph type="dt" sz="half" idx="10"/>
          </p:nvPr>
        </p:nvSpPr>
        <p:spPr/>
        <p:txBody>
          <a:bodyPr/>
          <a:lstStyle/>
          <a:p>
            <a:fld id="{FDC1A071-2A74-455A-A49A-8BB21E4AC2F6}" type="datetimeFigureOut">
              <a:rPr lang="sr-Latn-CS" smtClean="0"/>
              <a:pPr/>
              <a:t>29.11.2022.</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datuma 2"/>
          <p:cNvSpPr>
            <a:spLocks noGrp="1"/>
          </p:cNvSpPr>
          <p:nvPr>
            <p:ph type="dt" sz="half" idx="10"/>
          </p:nvPr>
        </p:nvSpPr>
        <p:spPr/>
        <p:txBody>
          <a:bodyPr/>
          <a:lstStyle/>
          <a:p>
            <a:fld id="{FDC1A071-2A74-455A-A49A-8BB21E4AC2F6}" type="datetimeFigureOut">
              <a:rPr lang="sr-Latn-CS" smtClean="0"/>
              <a:pPr/>
              <a:t>29.11.2022.</a:t>
            </a:fld>
            <a:endParaRPr lang="hr-HR"/>
          </a:p>
        </p:txBody>
      </p:sp>
      <p:sp>
        <p:nvSpPr>
          <p:cNvPr id="4" name="Rezervirano mjesto podnožja 3"/>
          <p:cNvSpPr>
            <a:spLocks noGrp="1"/>
          </p:cNvSpPr>
          <p:nvPr>
            <p:ph type="ftr" sz="quarter" idx="11"/>
          </p:nvPr>
        </p:nvSpPr>
        <p:spPr/>
        <p:txBody>
          <a:bodyPr/>
          <a:lstStyle/>
          <a:p>
            <a:endParaRPr lang="hr-HR"/>
          </a:p>
        </p:txBody>
      </p:sp>
      <p:sp>
        <p:nvSpPr>
          <p:cNvPr id="5" name="Rezervirano mjesto broja slajda 4"/>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FDC1A071-2A74-455A-A49A-8BB21E4AC2F6}" type="datetimeFigureOut">
              <a:rPr lang="sr-Latn-CS" smtClean="0"/>
              <a:pPr/>
              <a:t>29.11.2022.</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hr-HR" smtClean="0"/>
              <a:t>Kliknite da biste uredili stil naslova matrice</a:t>
            </a:r>
            <a:endParaRPr lang="hr-H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Kliknite da biste uredili stilove teksta matrice</a:t>
            </a:r>
          </a:p>
        </p:txBody>
      </p:sp>
      <p:sp>
        <p:nvSpPr>
          <p:cNvPr id="5" name="Rezervirano mjesto datuma 4"/>
          <p:cNvSpPr>
            <a:spLocks noGrp="1"/>
          </p:cNvSpPr>
          <p:nvPr>
            <p:ph type="dt" sz="half" idx="10"/>
          </p:nvPr>
        </p:nvSpPr>
        <p:spPr/>
        <p:txBody>
          <a:bodyPr/>
          <a:lstStyle/>
          <a:p>
            <a:fld id="{FDC1A071-2A74-455A-A49A-8BB21E4AC2F6}" type="datetimeFigureOut">
              <a:rPr lang="sr-Latn-CS" smtClean="0"/>
              <a:pPr/>
              <a:t>29.11.2022.</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hr-HR" smtClean="0"/>
              <a:t>Kliknite da biste uredili stil naslova matrice</a:t>
            </a:r>
            <a:endParaRPr lang="hr-HR"/>
          </a:p>
        </p:txBody>
      </p:sp>
      <p:sp>
        <p:nvSpPr>
          <p:cNvPr id="3" name="Rezervirano mjesto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Kliknite da biste uredili stilove teksta matrice</a:t>
            </a:r>
          </a:p>
        </p:txBody>
      </p:sp>
      <p:sp>
        <p:nvSpPr>
          <p:cNvPr id="5" name="Rezervirano mjesto datuma 4"/>
          <p:cNvSpPr>
            <a:spLocks noGrp="1"/>
          </p:cNvSpPr>
          <p:nvPr>
            <p:ph type="dt" sz="half" idx="10"/>
          </p:nvPr>
        </p:nvSpPr>
        <p:spPr/>
        <p:txBody>
          <a:bodyPr/>
          <a:lstStyle/>
          <a:p>
            <a:fld id="{FDC1A071-2A74-455A-A49A-8BB21E4AC2F6}" type="datetimeFigureOut">
              <a:rPr lang="sr-Latn-CS" smtClean="0"/>
              <a:pPr/>
              <a:t>29.11.2022.</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r-HR" smtClean="0"/>
              <a:t>Kliknite da biste uredili stil naslova matrice</a:t>
            </a:r>
            <a:endParaRPr lang="hr-HR"/>
          </a:p>
        </p:txBody>
      </p:sp>
      <p:sp>
        <p:nvSpPr>
          <p:cNvPr id="3" name="Rezervirano mjesto teksta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C1A071-2A74-455A-A49A-8BB21E4AC2F6}" type="datetimeFigureOut">
              <a:rPr lang="sr-Latn-CS" smtClean="0"/>
              <a:pPr/>
              <a:t>29.11.2022.</a:t>
            </a:fld>
            <a:endParaRPr lang="hr-HR"/>
          </a:p>
        </p:txBody>
      </p:sp>
      <p:sp>
        <p:nvSpPr>
          <p:cNvPr id="5" name="Rezervirano mjesto podnožj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DD72BF-B849-4E00-8E72-529104776363}" type="slidenum">
              <a:rPr lang="hr-HR" smtClean="0"/>
              <a:pPr/>
              <a:t>‹#›</a:t>
            </a:fld>
            <a:endParaRPr lang="hr-H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hr.wikipedia.org/w/index.php?title=Token_ring&amp;action=edit&amp;redlink=1" TargetMode="External"/><Relationship Id="rId2" Type="http://schemas.openxmlformats.org/officeDocument/2006/relationships/hyperlink" Target="http://hr.wikipedia.org/wiki/Etherne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dirty="0" smtClean="0"/>
              <a:t>OSI model</a:t>
            </a:r>
            <a:br>
              <a:rPr lang="hr-HR" dirty="0" smtClean="0"/>
            </a:br>
            <a:r>
              <a:rPr lang="hr-HR" dirty="0" smtClean="0"/>
              <a:t>(</a:t>
            </a:r>
            <a:r>
              <a:rPr lang="hr-HR" dirty="0" err="1" smtClean="0"/>
              <a:t>Open</a:t>
            </a:r>
            <a:r>
              <a:rPr lang="hr-HR" dirty="0" smtClean="0"/>
              <a:t> </a:t>
            </a:r>
            <a:r>
              <a:rPr lang="hr-HR" dirty="0" err="1" smtClean="0"/>
              <a:t>System</a:t>
            </a:r>
            <a:r>
              <a:rPr lang="hr-HR" dirty="0" smtClean="0"/>
              <a:t> </a:t>
            </a:r>
            <a:r>
              <a:rPr lang="hr-HR" dirty="0" err="1" smtClean="0"/>
              <a:t>Interconection</a:t>
            </a:r>
            <a:r>
              <a:rPr lang="hr-HR" dirty="0" smtClean="0"/>
              <a:t>)</a:t>
            </a:r>
            <a:endParaRPr lang="hr-HR" dirty="0"/>
          </a:p>
        </p:txBody>
      </p:sp>
      <p:sp>
        <p:nvSpPr>
          <p:cNvPr id="3" name="Rezervirano mjesto sadržaja 2"/>
          <p:cNvSpPr>
            <a:spLocks noGrp="1"/>
          </p:cNvSpPr>
          <p:nvPr>
            <p:ph idx="1"/>
          </p:nvPr>
        </p:nvSpPr>
        <p:spPr/>
        <p:txBody>
          <a:bodyPr/>
          <a:lstStyle/>
          <a:p>
            <a:endParaRPr lang="hr-H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hr-HR"/>
          </a:p>
        </p:txBody>
      </p:sp>
      <p:sp>
        <p:nvSpPr>
          <p:cNvPr id="3" name="Rezervirano mjesto sadržaja 2"/>
          <p:cNvSpPr>
            <a:spLocks noGrp="1"/>
          </p:cNvSpPr>
          <p:nvPr>
            <p:ph idx="1"/>
          </p:nvPr>
        </p:nvSpPr>
        <p:spPr/>
        <p:txBody>
          <a:bodyPr>
            <a:normAutofit fontScale="85000" lnSpcReduction="10000"/>
          </a:bodyPr>
          <a:lstStyle/>
          <a:p>
            <a:r>
              <a:rPr lang="vi-VN" dirty="0" smtClean="0"/>
              <a:t>Prijenosna razina (engl. transport layer) - Osigurava pouzdan prijenos s kraja na kraj mreže s mogućnošću kontrole toka i oporavka od pogreške.</a:t>
            </a:r>
          </a:p>
          <a:p>
            <a:r>
              <a:rPr lang="vi-VN" dirty="0" smtClean="0"/>
              <a:t>Sjednička razina (engl. session layer) - Osigurava mehanizme za komunikaciju između aplikacija.</a:t>
            </a:r>
          </a:p>
          <a:p>
            <a:r>
              <a:rPr lang="vi-VN" dirty="0" smtClean="0"/>
              <a:t>Prezentacijska razina (engl. presentation layer) - Prikazuje podatke korisniku na ispravan način, u ispravnom formatu</a:t>
            </a:r>
          </a:p>
          <a:p>
            <a:r>
              <a:rPr lang="vi-VN" dirty="0" smtClean="0"/>
              <a:t>Aplikacijska razina (engl. application layer) - Pruža usluge korisniku, npr. HTTP, FTP, TELNET itd.</a:t>
            </a:r>
          </a:p>
          <a:p>
            <a:endParaRPr lang="hr-HR" dirty="0" smtClean="0"/>
          </a:p>
          <a:p>
            <a:endParaRPr lang="hr-H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57200" y="332656"/>
            <a:ext cx="8229600" cy="5793507"/>
          </a:xfrm>
        </p:spPr>
        <p:txBody>
          <a:bodyPr>
            <a:normAutofit/>
          </a:bodyPr>
          <a:lstStyle/>
          <a:p>
            <a:r>
              <a:rPr lang="vi-VN" dirty="0" smtClean="0"/>
              <a:t>Usporedimo li OSI model s 4-slojnim TCP/IP stogom, primjetno je da je aplikacijski sloj TCP/IP modela razdvojen na gornja tri sloja OSI modela iako ne utje</a:t>
            </a:r>
            <a:r>
              <a:rPr lang="hr-HR" dirty="0" smtClean="0"/>
              <a:t>č</a:t>
            </a:r>
            <a:r>
              <a:rPr lang="vi-VN" dirty="0" smtClean="0"/>
              <a:t>u na funkcionalnost prijenosa podataka. Ideja je bila da navedeni modeli pomažu proizvođačima u izradi kompatibilnih mreža, stoga je također primjetno da se sam IP protokol može promatrati kao jedan sloj u kompletnom TCP/IP modelu:</a:t>
            </a:r>
          </a:p>
          <a:p>
            <a:endParaRPr lang="hr-H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Aplikacijski sloj</a:t>
            </a:r>
            <a:endParaRPr lang="hr-HR" dirty="0"/>
          </a:p>
        </p:txBody>
      </p:sp>
      <p:pic>
        <p:nvPicPr>
          <p:cNvPr id="2051" name="Picture 3"/>
          <p:cNvPicPr>
            <a:picLocks noGrp="1" noChangeAspect="1" noChangeArrowheads="1"/>
          </p:cNvPicPr>
          <p:nvPr>
            <p:ph idx="1"/>
          </p:nvPr>
        </p:nvPicPr>
        <p:blipFill rotWithShape="1">
          <a:blip r:embed="rId2" cstate="print"/>
          <a:srcRect l="17381" t="10182" r="25932" b="48456"/>
          <a:stretch/>
        </p:blipFill>
        <p:spPr bwMode="auto">
          <a:xfrm>
            <a:off x="2195736" y="404664"/>
            <a:ext cx="4824536" cy="5964248"/>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57200" y="620688"/>
            <a:ext cx="8229600" cy="5505475"/>
          </a:xfrm>
        </p:spPr>
        <p:txBody>
          <a:bodyPr>
            <a:normAutofit/>
          </a:bodyPr>
          <a:lstStyle/>
          <a:p>
            <a:r>
              <a:rPr lang="hr-HR" dirty="0" smtClean="0"/>
              <a:t>Aplikacijski sloj je sloj na kojem dolazi do spoja između aplikacije i mrežnog softvera. Na aplikacijskom se sloju nalaze programi koji omogućavaju mrežnu komunikaciju.</a:t>
            </a:r>
          </a:p>
          <a:p>
            <a:pPr algn="ctr">
              <a:buNone/>
            </a:pPr>
            <a:r>
              <a:rPr lang="hr-HR" dirty="0" smtClean="0"/>
              <a:t>Prezentacijski sloj</a:t>
            </a:r>
          </a:p>
          <a:p>
            <a:pPr>
              <a:buNone/>
            </a:pPr>
            <a:r>
              <a:rPr lang="hr-HR" dirty="0" smtClean="0"/>
              <a:t>Brine  o formatu podataka.</a:t>
            </a:r>
          </a:p>
          <a:p>
            <a:pPr algn="ctr">
              <a:buNone/>
            </a:pPr>
            <a:r>
              <a:rPr lang="hr-HR" dirty="0" smtClean="0"/>
              <a:t>Sloj sesije</a:t>
            </a:r>
          </a:p>
          <a:p>
            <a:pPr>
              <a:buNone/>
            </a:pPr>
            <a:r>
              <a:rPr lang="hr-HR" dirty="0" smtClean="0"/>
              <a:t>Uspostavlja, održava i prekida veze između aplikacija</a:t>
            </a:r>
            <a:endParaRPr lang="hr-H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Transportni sloj</a:t>
            </a:r>
            <a:endParaRPr lang="hr-HR" dirty="0"/>
          </a:p>
        </p:txBody>
      </p:sp>
      <p:sp>
        <p:nvSpPr>
          <p:cNvPr id="3" name="Rezervirano mjesto sadržaja 2"/>
          <p:cNvSpPr>
            <a:spLocks noGrp="1"/>
          </p:cNvSpPr>
          <p:nvPr>
            <p:ph idx="1"/>
          </p:nvPr>
        </p:nvSpPr>
        <p:spPr/>
        <p:txBody>
          <a:bodyPr>
            <a:normAutofit lnSpcReduction="10000"/>
          </a:bodyPr>
          <a:lstStyle/>
          <a:p>
            <a:r>
              <a:rPr lang="hr-HR" dirty="0" smtClean="0"/>
              <a:t>Transportni sloj na ishodištu podataka segmentira podatke koje dobije sa aplikacijskog sloja i priprema ih za prijenos mrežom, na odredištu skuplja segmente i prosljeđuje ih aplikacijskom sloju. Na ovom sloju dolazi do odluke hoće li se koristiti pouzdani TCP ili nepouzdani UDP te se na osnovu toga od podataka kreiraju segmenti na koje se dodaju određene informacije poput odredišnog i ishodišnog porta</a:t>
            </a:r>
            <a:endParaRPr lang="hr-H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57200" y="764704"/>
            <a:ext cx="8229600" cy="5361459"/>
          </a:xfrm>
        </p:spPr>
        <p:txBody>
          <a:bodyPr/>
          <a:lstStyle/>
          <a:p>
            <a:r>
              <a:rPr lang="hr-HR" dirty="0" smtClean="0"/>
              <a:t>TCP je  konekcijski orijentiran protokol što znači da uređaji uspostavljaju vezu i održavaju je do kraja prijenosa podataka. TCP je pouzdan protokol jer garantira isporuku podataka. Posao  TCP je da:</a:t>
            </a:r>
          </a:p>
          <a:p>
            <a:pPr marL="514350" indent="-514350">
              <a:buFont typeface="+mj-lt"/>
              <a:buAutoNum type="arabicPeriod"/>
            </a:pPr>
            <a:r>
              <a:rPr lang="hr-HR" dirty="0" smtClean="0"/>
              <a:t>Uspostavi komunikacijski kanal </a:t>
            </a:r>
            <a:r>
              <a:rPr lang="hr-HR" dirty="0" err="1" smtClean="0"/>
              <a:t>tzv</a:t>
            </a:r>
            <a:r>
              <a:rPr lang="hr-HR" dirty="0" smtClean="0"/>
              <a:t>. trostrukim rukovanjem</a:t>
            </a:r>
          </a:p>
          <a:p>
            <a:pPr marL="514350" indent="-514350">
              <a:buFont typeface="+mj-lt"/>
              <a:buAutoNum type="arabicPeriod"/>
            </a:pPr>
            <a:r>
              <a:rPr lang="hr-HR" dirty="0" smtClean="0"/>
              <a:t>Upravlja tokom podataka</a:t>
            </a:r>
          </a:p>
          <a:p>
            <a:pPr marL="514350" indent="-514350">
              <a:buFont typeface="+mj-lt"/>
              <a:buAutoNum type="arabicPeriod"/>
            </a:pPr>
            <a:r>
              <a:rPr lang="hr-HR" dirty="0" smtClean="0"/>
              <a:t>Pouzdano prenosi podatke</a:t>
            </a:r>
            <a:endParaRPr lang="hr-H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57200" y="476672"/>
            <a:ext cx="8229600" cy="5649491"/>
          </a:xfrm>
        </p:spPr>
        <p:txBody>
          <a:bodyPr/>
          <a:lstStyle/>
          <a:p>
            <a:r>
              <a:rPr lang="hr-HR" dirty="0" smtClean="0"/>
              <a:t>UDP</a:t>
            </a:r>
          </a:p>
          <a:p>
            <a:pPr>
              <a:buNone/>
            </a:pPr>
            <a:r>
              <a:rPr lang="hr-HR" dirty="0" smtClean="0"/>
              <a:t>To je transportni protokol i nije konekcijski orijentiran i ne jamči isporuku podataka. Nema uspostave konekcije, nema potvrde primitka paketa (samo pošalje paket pa ako dođe- </a:t>
            </a:r>
            <a:r>
              <a:rPr lang="hr-HR" dirty="0" err="1" smtClean="0"/>
              <a:t>dođe</a:t>
            </a:r>
            <a:r>
              <a:rPr lang="hr-HR" dirty="0" smtClean="0"/>
              <a:t>). Aplikacija je ta koja se mora brinuti o primljenim podacima i o ispravnom spajanju paketa na odredišnom računalu.</a:t>
            </a:r>
            <a:endParaRPr lang="hr-H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57200" y="692696"/>
            <a:ext cx="8229600" cy="5433467"/>
          </a:xfrm>
        </p:spPr>
        <p:txBody>
          <a:bodyPr>
            <a:normAutofit fontScale="70000" lnSpcReduction="20000"/>
          </a:bodyPr>
          <a:lstStyle/>
          <a:p>
            <a:r>
              <a:rPr lang="hr-HR" sz="5100" dirty="0" smtClean="0"/>
              <a:t>TCP-pouzdaniji, za </a:t>
            </a:r>
            <a:r>
              <a:rPr lang="hr-HR" sz="5100" dirty="0" err="1" smtClean="0"/>
              <a:t>unicast</a:t>
            </a:r>
            <a:r>
              <a:rPr lang="hr-HR" sz="5100" dirty="0" smtClean="0"/>
              <a:t> pakete</a:t>
            </a:r>
          </a:p>
          <a:p>
            <a:r>
              <a:rPr lang="hr-HR" sz="5100" dirty="0" smtClean="0"/>
              <a:t>UDP-brži, za </a:t>
            </a:r>
            <a:r>
              <a:rPr lang="hr-HR" sz="5100" dirty="0" err="1" smtClean="0"/>
              <a:t>multicast</a:t>
            </a:r>
            <a:r>
              <a:rPr lang="hr-HR" sz="5100" dirty="0" smtClean="0"/>
              <a:t> i </a:t>
            </a:r>
            <a:r>
              <a:rPr lang="hr-HR" sz="5100" dirty="0" err="1" smtClean="0"/>
              <a:t>broadcast</a:t>
            </a:r>
            <a:r>
              <a:rPr lang="hr-HR" sz="5100" dirty="0" smtClean="0"/>
              <a:t> pakete, koristi se za manje pakete </a:t>
            </a:r>
            <a:r>
              <a:rPr lang="hr-HR" sz="5100" smtClean="0"/>
              <a:t>i pakete </a:t>
            </a:r>
            <a:r>
              <a:rPr lang="hr-HR" sz="5100" dirty="0" smtClean="0"/>
              <a:t>za koje nije bitna potvrda da su primljeni.</a:t>
            </a:r>
          </a:p>
          <a:p>
            <a:endParaRPr lang="hr-HR" dirty="0" smtClean="0"/>
          </a:p>
          <a:p>
            <a:pPr>
              <a:buNone/>
            </a:pPr>
            <a:endParaRPr lang="hr-HR" dirty="0" smtClean="0"/>
          </a:p>
          <a:p>
            <a:endParaRPr lang="hr-HR" dirty="0" smtClean="0"/>
          </a:p>
          <a:p>
            <a:r>
              <a:rPr lang="vi-VN" sz="2600" dirty="0" smtClean="0"/>
              <a:t>Kod </a:t>
            </a:r>
            <a:r>
              <a:rPr lang="vi-VN" sz="2600" i="1" dirty="0" smtClean="0"/>
              <a:t>unicast</a:t>
            </a:r>
            <a:r>
              <a:rPr lang="hr-HR" sz="2600" i="1" dirty="0" smtClean="0"/>
              <a:t> komunikacije jedan uređaj šalje podatke i samo jedan uređaj prima podatke </a:t>
            </a:r>
            <a:r>
              <a:rPr lang="hr-HR" sz="2600" i="1" dirty="0" err="1" smtClean="0"/>
              <a:t>npr</a:t>
            </a:r>
            <a:r>
              <a:rPr lang="hr-HR" sz="2600" i="1" dirty="0" smtClean="0"/>
              <a:t>.  Protokoli HTTP, SMTP, </a:t>
            </a:r>
            <a:r>
              <a:rPr lang="hr-HR" sz="2600" i="1" dirty="0" err="1" smtClean="0"/>
              <a:t>telnet</a:t>
            </a:r>
            <a:r>
              <a:rPr lang="hr-HR" sz="2600" i="1" dirty="0" smtClean="0"/>
              <a:t> </a:t>
            </a:r>
            <a:r>
              <a:rPr lang="hr-HR" sz="2600" i="1" dirty="0" err="1" smtClean="0"/>
              <a:t>itd</a:t>
            </a:r>
            <a:r>
              <a:rPr lang="hr-HR" sz="2600" i="1" dirty="0" smtClean="0"/>
              <a:t>.</a:t>
            </a:r>
            <a:endParaRPr lang="hr-HR" sz="2600" dirty="0" smtClean="0"/>
          </a:p>
          <a:p>
            <a:endParaRPr lang="vi-VN" sz="2600" dirty="0" smtClean="0"/>
          </a:p>
          <a:p>
            <a:r>
              <a:rPr lang="hr-HR" sz="2600" i="1" dirty="0" smtClean="0"/>
              <a:t>U </a:t>
            </a:r>
            <a:r>
              <a:rPr lang="vi-VN" sz="2600" i="1" dirty="0" smtClean="0"/>
              <a:t>Multicast</a:t>
            </a:r>
            <a:r>
              <a:rPr lang="hr-HR" sz="2600" i="1" dirty="0" smtClean="0"/>
              <a:t> komunikaciji jedan uređaj  šalje podatke a grupa uređaja prima podatke </a:t>
            </a:r>
            <a:r>
              <a:rPr lang="hr-HR" sz="2600" i="1" dirty="0" err="1" smtClean="0"/>
              <a:t>npr</a:t>
            </a:r>
            <a:r>
              <a:rPr lang="hr-HR" sz="2600" i="1" dirty="0" smtClean="0"/>
              <a:t> slanje slike i zvuka na više odredišta u mreži</a:t>
            </a:r>
            <a:endParaRPr lang="hr-HR" sz="2600" dirty="0" smtClean="0"/>
          </a:p>
          <a:p>
            <a:endParaRPr lang="vi-VN" sz="2600" dirty="0" smtClean="0"/>
          </a:p>
          <a:p>
            <a:r>
              <a:rPr lang="vi-VN" sz="2600" i="1" dirty="0" smtClean="0"/>
              <a:t>Broadcast</a:t>
            </a:r>
            <a:r>
              <a:rPr lang="hr-HR" sz="2600" i="1" dirty="0" smtClean="0"/>
              <a:t> komunikacija je kada jedan uređaj šalje  podatke svim uređajima na mrežnom segmentu</a:t>
            </a:r>
            <a:r>
              <a:rPr lang="vi-VN" sz="2600" dirty="0" smtClean="0"/>
              <a:t>.</a:t>
            </a:r>
            <a:r>
              <a:rPr lang="hr-HR" sz="2600" dirty="0" err="1" smtClean="0"/>
              <a:t>npr</a:t>
            </a:r>
            <a:r>
              <a:rPr lang="hr-HR" sz="2600" dirty="0" smtClean="0"/>
              <a:t>  ARP i DHCP protokoli</a:t>
            </a:r>
            <a:endParaRPr lang="vi-VN" sz="2600" dirty="0" smtClean="0"/>
          </a:p>
          <a:p>
            <a:endParaRPr lang="hr-HR" dirty="0" smtClean="0"/>
          </a:p>
          <a:p>
            <a:endParaRPr lang="hr-HR" dirty="0" smtClean="0"/>
          </a:p>
          <a:p>
            <a:pPr>
              <a:buNone/>
            </a:pPr>
            <a:endParaRPr lang="hr-H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Mrežni sloj</a:t>
            </a:r>
            <a:endParaRPr lang="hr-HR" dirty="0"/>
          </a:p>
        </p:txBody>
      </p:sp>
      <p:sp>
        <p:nvSpPr>
          <p:cNvPr id="3" name="Rezervirano mjesto sadržaja 2"/>
          <p:cNvSpPr>
            <a:spLocks noGrp="1"/>
          </p:cNvSpPr>
          <p:nvPr>
            <p:ph idx="1"/>
          </p:nvPr>
        </p:nvSpPr>
        <p:spPr/>
        <p:txBody>
          <a:bodyPr/>
          <a:lstStyle/>
          <a:p>
            <a:pPr>
              <a:buNone/>
            </a:pPr>
            <a:r>
              <a:rPr lang="hr-HR" dirty="0" smtClean="0"/>
              <a:t>To je sloj koji brine da podaci budu usmjereni pravim putem do odredišta.</a:t>
            </a:r>
          </a:p>
          <a:p>
            <a:pPr>
              <a:buNone/>
            </a:pPr>
            <a:r>
              <a:rPr lang="hr-HR" dirty="0" smtClean="0"/>
              <a:t>Transportni sloj prosljeđuje mrežnom sloju segmente(podatke +TCP ili UDP zaglavlje). Mrežni sloj dodaje svoje zaglavlje i kreira paket. Paket na ovom sloju dobiva izvorišnu i odredišnu IP adresu. Uređaji koji su zaduženi za usmjeravanje paketa su </a:t>
            </a:r>
            <a:r>
              <a:rPr lang="hr-HR" dirty="0" err="1" smtClean="0"/>
              <a:t>ruteri</a:t>
            </a:r>
            <a:r>
              <a:rPr lang="hr-HR" dirty="0" smtClean="0"/>
              <a:t>.</a:t>
            </a:r>
            <a:endParaRPr lang="hr-H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57200" y="836712"/>
            <a:ext cx="8229600" cy="5289451"/>
          </a:xfrm>
        </p:spPr>
        <p:txBody>
          <a:bodyPr/>
          <a:lstStyle/>
          <a:p>
            <a:pPr>
              <a:buNone/>
            </a:pPr>
            <a:r>
              <a:rPr lang="hr-HR" dirty="0" smtClean="0"/>
              <a:t>Neki od mrežnih protokola su:</a:t>
            </a:r>
          </a:p>
          <a:p>
            <a:r>
              <a:rPr lang="hr-HR" dirty="0" smtClean="0"/>
              <a:t>IP(Internet protokol)-služi za adresiranje paketa i njihovo </a:t>
            </a:r>
            <a:r>
              <a:rPr lang="hr-HR" dirty="0" err="1" smtClean="0"/>
              <a:t>rutanje</a:t>
            </a:r>
            <a:r>
              <a:rPr lang="hr-HR" dirty="0" smtClean="0"/>
              <a:t> dok ne dođu do odredišta</a:t>
            </a:r>
          </a:p>
          <a:p>
            <a:r>
              <a:rPr lang="hr-HR" dirty="0" smtClean="0"/>
              <a:t>ARP(</a:t>
            </a:r>
            <a:r>
              <a:rPr lang="hr-HR" dirty="0" err="1" smtClean="0"/>
              <a:t>Address</a:t>
            </a:r>
            <a:r>
              <a:rPr lang="hr-HR" dirty="0" smtClean="0"/>
              <a:t> </a:t>
            </a:r>
            <a:r>
              <a:rPr lang="hr-HR" dirty="0" err="1" smtClean="0"/>
              <a:t>Resolution</a:t>
            </a:r>
            <a:r>
              <a:rPr lang="hr-HR" dirty="0" smtClean="0"/>
              <a:t> Protokol) je protokol za saznavanje fizičke (MAC) adrese računala na osnovi IP adrese</a:t>
            </a:r>
          </a:p>
          <a:p>
            <a:r>
              <a:rPr lang="hr-HR" dirty="0" smtClean="0"/>
              <a:t>ICMP(Internet </a:t>
            </a:r>
            <a:r>
              <a:rPr lang="hr-HR" dirty="0" err="1" smtClean="0"/>
              <a:t>Control</a:t>
            </a:r>
            <a:r>
              <a:rPr lang="hr-HR" dirty="0" smtClean="0"/>
              <a:t> </a:t>
            </a:r>
            <a:r>
              <a:rPr lang="hr-HR" dirty="0" err="1" smtClean="0"/>
              <a:t>Message</a:t>
            </a:r>
            <a:r>
              <a:rPr lang="hr-HR" dirty="0" smtClean="0"/>
              <a:t> Protokol) daje nam mehanizam za prijavu grešaka za neisporučene pakete i testiranje konekcije.</a:t>
            </a:r>
          </a:p>
          <a:p>
            <a:endParaRPr lang="hr-HR" dirty="0" smtClean="0"/>
          </a:p>
          <a:p>
            <a:endParaRPr lang="hr-H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hr-BA"/>
          </a:p>
        </p:txBody>
      </p:sp>
      <p:sp>
        <p:nvSpPr>
          <p:cNvPr id="3" name="Rezervirano mjesto sadržaja 2"/>
          <p:cNvSpPr>
            <a:spLocks noGrp="1"/>
          </p:cNvSpPr>
          <p:nvPr>
            <p:ph idx="1"/>
          </p:nvPr>
        </p:nvSpPr>
        <p:spPr/>
        <p:txBody>
          <a:bodyPr/>
          <a:lstStyle/>
          <a:p>
            <a:endParaRPr lang="hr-BA"/>
          </a:p>
        </p:txBody>
      </p:sp>
    </p:spTree>
    <p:extLst>
      <p:ext uri="{BB962C8B-B14F-4D97-AF65-F5344CB8AC3E}">
        <p14:creationId xmlns:p14="http://schemas.microsoft.com/office/powerpoint/2010/main" val="42313434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Podatkovni sloj</a:t>
            </a:r>
            <a:endParaRPr lang="hr-HR" dirty="0"/>
          </a:p>
        </p:txBody>
      </p:sp>
      <p:sp>
        <p:nvSpPr>
          <p:cNvPr id="3" name="Rezervirano mjesto sadržaja 2"/>
          <p:cNvSpPr>
            <a:spLocks noGrp="1"/>
          </p:cNvSpPr>
          <p:nvPr>
            <p:ph idx="1"/>
          </p:nvPr>
        </p:nvSpPr>
        <p:spPr/>
        <p:txBody>
          <a:bodyPr/>
          <a:lstStyle/>
          <a:p>
            <a:pPr>
              <a:buNone/>
            </a:pPr>
            <a:r>
              <a:rPr lang="hr-HR" dirty="0" smtClean="0"/>
              <a:t>Uloga podatkovnog sloja je:</a:t>
            </a:r>
          </a:p>
          <a:p>
            <a:r>
              <a:rPr lang="hr-HR" dirty="0" smtClean="0"/>
              <a:t>Sloj koji pakete stavlja u okvire</a:t>
            </a:r>
          </a:p>
          <a:p>
            <a:r>
              <a:rPr lang="hr-HR" dirty="0" smtClean="0"/>
              <a:t>Priprema podatke za slanje fizičkim slojem</a:t>
            </a:r>
          </a:p>
          <a:p>
            <a:pPr>
              <a:buNone/>
            </a:pPr>
            <a:r>
              <a:rPr lang="hr-HR" dirty="0" smtClean="0"/>
              <a:t>Standardi na podatkovnom sloju su:</a:t>
            </a:r>
          </a:p>
          <a:p>
            <a:r>
              <a:rPr lang="hr-HR" dirty="0" err="1" smtClean="0"/>
              <a:t>Ethernet</a:t>
            </a:r>
            <a:endParaRPr lang="hr-HR" dirty="0" smtClean="0"/>
          </a:p>
          <a:p>
            <a:r>
              <a:rPr lang="hr-HR" dirty="0" err="1" smtClean="0"/>
              <a:t>Frame</a:t>
            </a:r>
            <a:r>
              <a:rPr lang="hr-HR" dirty="0" smtClean="0"/>
              <a:t> </a:t>
            </a:r>
            <a:r>
              <a:rPr lang="hr-HR" dirty="0" err="1" smtClean="0"/>
              <a:t>Reley</a:t>
            </a:r>
            <a:endParaRPr lang="hr-HR" dirty="0" smtClean="0"/>
          </a:p>
          <a:p>
            <a:r>
              <a:rPr lang="hr-HR" dirty="0" smtClean="0"/>
              <a:t>ATM</a:t>
            </a:r>
          </a:p>
          <a:p>
            <a:pPr>
              <a:buNone/>
            </a:pPr>
            <a:endParaRPr lang="hr-H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Fizički sloj</a:t>
            </a:r>
            <a:endParaRPr lang="hr-HR" dirty="0"/>
          </a:p>
        </p:txBody>
      </p:sp>
      <p:sp>
        <p:nvSpPr>
          <p:cNvPr id="3" name="Rezervirano mjesto sadržaja 2"/>
          <p:cNvSpPr>
            <a:spLocks noGrp="1"/>
          </p:cNvSpPr>
          <p:nvPr>
            <p:ph idx="1"/>
          </p:nvPr>
        </p:nvSpPr>
        <p:spPr/>
        <p:txBody>
          <a:bodyPr/>
          <a:lstStyle/>
          <a:p>
            <a:r>
              <a:rPr lang="hr-HR" dirty="0" smtClean="0"/>
              <a:t>Binarni prijenos podataka (žice, konektori, naponi, brzine prijenosa).</a:t>
            </a:r>
            <a:endParaRPr lang="hr-H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57200" y="548680"/>
            <a:ext cx="8229600" cy="5577483"/>
          </a:xfrm>
        </p:spPr>
        <p:txBody>
          <a:bodyPr>
            <a:normAutofit/>
          </a:bodyPr>
          <a:lstStyle/>
          <a:p>
            <a:r>
              <a:rPr lang="hr-HR" dirty="0"/>
              <a:t>Oba modela koriste slojeve za prikaz komunikacije i ti slojevi imaju slične uloge. Oba sloja </a:t>
            </a:r>
            <a:r>
              <a:rPr lang="hr-HR" dirty="0" smtClean="0"/>
              <a:t>koriste </a:t>
            </a:r>
            <a:r>
              <a:rPr lang="hr-HR" b="1" i="1" dirty="0" err="1" smtClean="0"/>
              <a:t>packet</a:t>
            </a:r>
            <a:r>
              <a:rPr lang="hr-HR" b="1" i="1" dirty="0" smtClean="0"/>
              <a:t>-</a:t>
            </a:r>
            <a:r>
              <a:rPr lang="hr-HR" b="1" i="1" dirty="0" err="1" smtClean="0"/>
              <a:t>switched</a:t>
            </a:r>
            <a:r>
              <a:rPr lang="hr-HR" dirty="0"/>
              <a:t> tehnologiju.</a:t>
            </a:r>
          </a:p>
          <a:p>
            <a:r>
              <a:rPr lang="hr-HR" b="1" i="1" dirty="0" err="1"/>
              <a:t>Packet</a:t>
            </a:r>
            <a:r>
              <a:rPr lang="hr-HR" b="1" i="1" dirty="0"/>
              <a:t>-</a:t>
            </a:r>
            <a:r>
              <a:rPr lang="hr-HR" b="1" i="1" dirty="0" err="1"/>
              <a:t>switched</a:t>
            </a:r>
            <a:r>
              <a:rPr lang="hr-HR" b="1" i="1" dirty="0"/>
              <a:t> </a:t>
            </a:r>
            <a:r>
              <a:rPr lang="hr-HR" dirty="0"/>
              <a:t>tehnologija opisuje slanje podataka u malim zapakiranim jedinicama podataka zvanim </a:t>
            </a:r>
            <a:r>
              <a:rPr lang="hr-HR" b="1" dirty="0"/>
              <a:t>paket</a:t>
            </a:r>
            <a:r>
              <a:rPr lang="hr-HR" dirty="0"/>
              <a:t>. Paketi se usmjeravaju po mreži koristeći odredišnu adresu koja je sadržana u paketu. Put kojim paket dolazi od izvora do odredišta nije bitan. Bitno je da svi paketi stignu na </a:t>
            </a:r>
            <a:r>
              <a:rPr lang="hr-HR" dirty="0" smtClean="0"/>
              <a:t>odredište.</a:t>
            </a:r>
            <a:endParaRPr lang="hr-HR" dirty="0"/>
          </a:p>
        </p:txBody>
      </p:sp>
    </p:spTree>
    <p:extLst>
      <p:ext uri="{BB962C8B-B14F-4D97-AF65-F5344CB8AC3E}">
        <p14:creationId xmlns:p14="http://schemas.microsoft.com/office/powerpoint/2010/main" val="13704615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57200" y="692696"/>
            <a:ext cx="8229600" cy="5433467"/>
          </a:xfrm>
        </p:spPr>
        <p:txBody>
          <a:bodyPr>
            <a:normAutofit/>
          </a:bodyPr>
          <a:lstStyle/>
          <a:p>
            <a:r>
              <a:rPr lang="hr-HR" dirty="0" smtClean="0"/>
              <a:t>Dijeljenje </a:t>
            </a:r>
            <a:r>
              <a:rPr lang="hr-HR" dirty="0"/>
              <a:t>podataka za slanje u pakete omogućuje se da se iste komunikacijske veze (linije) dijele između većeg broja korisnika mreže. Taj se oblik komunikacije još naziva </a:t>
            </a:r>
            <a:r>
              <a:rPr lang="hr-HR" b="1" i="1" dirty="0" err="1"/>
              <a:t>iconnectionless</a:t>
            </a:r>
            <a:r>
              <a:rPr lang="hr-HR" dirty="0"/>
              <a:t>. Većina komunikacija na internetu koristi ovaj oblik slanja podataka.</a:t>
            </a:r>
          </a:p>
          <a:p>
            <a:r>
              <a:rPr lang="hr-HR" dirty="0"/>
              <a:t>Svaki od slojeva unutar </a:t>
            </a:r>
            <a:r>
              <a:rPr lang="hr-HR" b="1" dirty="0"/>
              <a:t>OSI</a:t>
            </a:r>
            <a:r>
              <a:rPr lang="hr-HR" dirty="0"/>
              <a:t> modela ima neki oblik pakiranja podataka. </a:t>
            </a:r>
            <a:r>
              <a:rPr lang="hr-HR" b="1" i="1" dirty="0"/>
              <a:t>Protokol Data </a:t>
            </a:r>
            <a:r>
              <a:rPr lang="hr-HR" b="1" i="1" dirty="0" err="1"/>
              <a:t>Unit</a:t>
            </a:r>
            <a:r>
              <a:rPr lang="hr-HR" b="1" i="1" dirty="0"/>
              <a:t> </a:t>
            </a:r>
            <a:r>
              <a:rPr lang="hr-HR" dirty="0"/>
              <a:t>(</a:t>
            </a:r>
            <a:r>
              <a:rPr lang="hr-HR" b="1" dirty="0"/>
              <a:t>PDU</a:t>
            </a:r>
            <a:r>
              <a:rPr lang="hr-HR" dirty="0"/>
              <a:t>) je naziv za pojedini oblik pakiranja podataka za odgovarajući sloj:</a:t>
            </a:r>
          </a:p>
          <a:p>
            <a:endParaRPr lang="hr-HR" dirty="0"/>
          </a:p>
        </p:txBody>
      </p:sp>
    </p:spTree>
    <p:extLst>
      <p:ext uri="{BB962C8B-B14F-4D97-AF65-F5344CB8AC3E}">
        <p14:creationId xmlns:p14="http://schemas.microsoft.com/office/powerpoint/2010/main" val="3459661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57200" y="764704"/>
            <a:ext cx="8229600" cy="5361459"/>
          </a:xfrm>
        </p:spPr>
        <p:txBody>
          <a:bodyPr>
            <a:normAutofit/>
          </a:bodyPr>
          <a:lstStyle/>
          <a:p>
            <a:pPr lvl="0"/>
            <a:r>
              <a:rPr lang="hr-HR" dirty="0"/>
              <a:t>Na gornja 3 sloja </a:t>
            </a:r>
            <a:r>
              <a:rPr lang="hr-HR" b="1" dirty="0"/>
              <a:t>OSI</a:t>
            </a:r>
            <a:r>
              <a:rPr lang="hr-HR" dirty="0"/>
              <a:t> modela (</a:t>
            </a:r>
            <a:r>
              <a:rPr lang="hr-HR" i="1" dirty="0" err="1"/>
              <a:t>Application</a:t>
            </a:r>
            <a:r>
              <a:rPr lang="hr-HR" i="1" dirty="0"/>
              <a:t>, </a:t>
            </a:r>
            <a:r>
              <a:rPr lang="hr-HR" i="1" dirty="0" err="1"/>
              <a:t>Presentation</a:t>
            </a:r>
            <a:r>
              <a:rPr lang="hr-HR" i="1" dirty="0"/>
              <a:t>, </a:t>
            </a:r>
            <a:r>
              <a:rPr lang="hr-HR" i="1" dirty="0" err="1"/>
              <a:t>Session</a:t>
            </a:r>
            <a:r>
              <a:rPr lang="hr-HR" dirty="0"/>
              <a:t>) podaci nisu zapakirani.</a:t>
            </a:r>
          </a:p>
          <a:p>
            <a:pPr lvl="0"/>
            <a:r>
              <a:rPr lang="hr-HR" dirty="0"/>
              <a:t>Na 4. sloju (</a:t>
            </a:r>
            <a:r>
              <a:rPr lang="hr-HR" i="1" dirty="0"/>
              <a:t>Transport</a:t>
            </a:r>
            <a:r>
              <a:rPr lang="hr-HR" dirty="0"/>
              <a:t>) podaci se dijele u segmente. Segment je </a:t>
            </a:r>
            <a:r>
              <a:rPr lang="hr-HR" b="1" dirty="0"/>
              <a:t>PDU</a:t>
            </a:r>
            <a:r>
              <a:rPr lang="hr-HR" dirty="0"/>
              <a:t> za 4. sloj.</a:t>
            </a:r>
          </a:p>
          <a:p>
            <a:pPr lvl="0"/>
            <a:r>
              <a:rPr lang="hr-HR" dirty="0"/>
              <a:t>Na 3. sloju </a:t>
            </a:r>
            <a:r>
              <a:rPr lang="hr-HR" i="1" dirty="0"/>
              <a:t>(</a:t>
            </a:r>
            <a:r>
              <a:rPr lang="hr-HR" i="1" dirty="0" err="1"/>
              <a:t>Network</a:t>
            </a:r>
            <a:r>
              <a:rPr lang="hr-HR" i="1" dirty="0"/>
              <a:t>)</a:t>
            </a:r>
            <a:r>
              <a:rPr lang="hr-HR" dirty="0"/>
              <a:t> segmenti se pakiraju u pakete. Paket je </a:t>
            </a:r>
            <a:r>
              <a:rPr lang="hr-HR" b="1" dirty="0"/>
              <a:t>PDU</a:t>
            </a:r>
            <a:r>
              <a:rPr lang="hr-HR" dirty="0"/>
              <a:t> za 3. sloj.</a:t>
            </a:r>
          </a:p>
          <a:p>
            <a:pPr lvl="0"/>
            <a:r>
              <a:rPr lang="hr-HR" dirty="0"/>
              <a:t>Na 2. </a:t>
            </a:r>
            <a:r>
              <a:rPr lang="hr-HR" dirty="0" err="1"/>
              <a:t>sloji</a:t>
            </a:r>
            <a:r>
              <a:rPr lang="hr-HR" dirty="0"/>
              <a:t> </a:t>
            </a:r>
            <a:r>
              <a:rPr lang="hr-HR" i="1" dirty="0"/>
              <a:t>(Data Link)</a:t>
            </a:r>
            <a:r>
              <a:rPr lang="hr-HR" dirty="0"/>
              <a:t> paketi se pakiraju u okvire. Okvir je </a:t>
            </a:r>
            <a:r>
              <a:rPr lang="hr-HR" b="1" dirty="0"/>
              <a:t>PDU</a:t>
            </a:r>
            <a:r>
              <a:rPr lang="hr-HR" dirty="0"/>
              <a:t> za 2. sloj.</a:t>
            </a:r>
          </a:p>
          <a:p>
            <a:pPr lvl="0"/>
            <a:r>
              <a:rPr lang="hr-HR" dirty="0"/>
              <a:t>Na 1. sloju (</a:t>
            </a:r>
            <a:r>
              <a:rPr lang="hr-HR" i="1" dirty="0" err="1"/>
              <a:t>Physical</a:t>
            </a:r>
            <a:r>
              <a:rPr lang="hr-HR" dirty="0"/>
              <a:t>) okviri se rastavljaju u bitove koji se prenose mrežom.</a:t>
            </a:r>
          </a:p>
        </p:txBody>
      </p:sp>
    </p:spTree>
    <p:extLst>
      <p:ext uri="{BB962C8B-B14F-4D97-AF65-F5344CB8AC3E}">
        <p14:creationId xmlns:p14="http://schemas.microsoft.com/office/powerpoint/2010/main" val="5475291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hr-HR"/>
          </a:p>
        </p:txBody>
      </p:sp>
      <p:sp>
        <p:nvSpPr>
          <p:cNvPr id="3" name="Rezervirano mjesto sadržaja 2"/>
          <p:cNvSpPr>
            <a:spLocks noGrp="1"/>
          </p:cNvSpPr>
          <p:nvPr>
            <p:ph idx="1"/>
          </p:nvPr>
        </p:nvSpPr>
        <p:spPr/>
        <p:txBody>
          <a:bodyPr>
            <a:normAutofit fontScale="92500"/>
          </a:bodyPr>
          <a:lstStyle/>
          <a:p>
            <a:r>
              <a:rPr lang="hr-HR" dirty="0"/>
              <a:t>Postupak pakiranja podataka, od 7. sloja prema 1. sloju, u oblik pogodan za prijenos komunikacijskim vezama se naziva </a:t>
            </a:r>
            <a:r>
              <a:rPr lang="hr-HR" b="1" dirty="0" err="1"/>
              <a:t>enkapsulacija</a:t>
            </a:r>
            <a:r>
              <a:rPr lang="hr-HR" dirty="0"/>
              <a:t>. Odvija se na uređaju koji šalje podatke (izvor).</a:t>
            </a:r>
          </a:p>
          <a:p>
            <a:r>
              <a:rPr lang="hr-HR" dirty="0"/>
              <a:t>Obrnuti postupak, od 1. sloja prema 7. sloju, kojim se iz bitova izgrađuje okvir, iz okvira uzima paket, iz paketa segment,</a:t>
            </a:r>
            <a:r>
              <a:rPr lang="hr-HR" dirty="0" err="1"/>
              <a:t>..</a:t>
            </a:r>
            <a:r>
              <a:rPr lang="hr-HR" dirty="0"/>
              <a:t>. se naziva </a:t>
            </a:r>
            <a:r>
              <a:rPr lang="hr-HR" b="1" dirty="0" err="1"/>
              <a:t>deenkapsulacija</a:t>
            </a:r>
            <a:r>
              <a:rPr lang="hr-HR" dirty="0"/>
              <a:t> i odvija se na uređaju koji prima podatke (odredište).</a:t>
            </a:r>
          </a:p>
          <a:p>
            <a:endParaRPr lang="hr-HR" dirty="0"/>
          </a:p>
        </p:txBody>
      </p:sp>
    </p:spTree>
    <p:extLst>
      <p:ext uri="{BB962C8B-B14F-4D97-AF65-F5344CB8AC3E}">
        <p14:creationId xmlns:p14="http://schemas.microsoft.com/office/powerpoint/2010/main" val="11138865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zervirano mjesto sadržaja 3" descr="enkapsulacija"/>
          <p:cNvPicPr>
            <a:picLocks noGrp="1"/>
          </p:cNvPicPr>
          <p:nvPr>
            <p:ph idx="1"/>
          </p:nvPr>
        </p:nvPicPr>
        <p:blipFill>
          <a:blip r:embed="rId2" cstate="print"/>
          <a:srcRect/>
          <a:stretch>
            <a:fillRect/>
          </a:stretch>
        </p:blipFill>
        <p:spPr bwMode="auto">
          <a:xfrm>
            <a:off x="1819275" y="1196752"/>
            <a:ext cx="5505450" cy="4390454"/>
          </a:xfrm>
          <a:prstGeom prst="rect">
            <a:avLst/>
          </a:prstGeom>
          <a:noFill/>
          <a:ln w="9525">
            <a:noFill/>
            <a:miter lim="800000"/>
            <a:headEnd/>
            <a:tailEnd/>
          </a:ln>
        </p:spPr>
      </p:pic>
    </p:spTree>
    <p:extLst>
      <p:ext uri="{BB962C8B-B14F-4D97-AF65-F5344CB8AC3E}">
        <p14:creationId xmlns:p14="http://schemas.microsoft.com/office/powerpoint/2010/main" val="70995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cstate="print"/>
          <a:srcRect/>
          <a:stretch>
            <a:fillRect/>
          </a:stretch>
        </p:blipFill>
        <p:spPr bwMode="auto">
          <a:xfrm>
            <a:off x="971600" y="1124744"/>
            <a:ext cx="7272808" cy="4452937"/>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0" y="476672"/>
            <a:ext cx="8604448" cy="6381328"/>
          </a:xfrm>
          <a:prstGeom prst="rect">
            <a:avLst/>
          </a:prstGeom>
          <a:noFill/>
          <a:ln w="9525">
            <a:noFill/>
            <a:miter lim="800000"/>
            <a:headEnd/>
            <a:tailEnd/>
          </a:ln>
        </p:spPr>
      </p:pic>
      <p:pic>
        <p:nvPicPr>
          <p:cNvPr id="3" name="Picture 2"/>
          <p:cNvPicPr>
            <a:picLocks noChangeAspect="1" noChangeArrowheads="1"/>
          </p:cNvPicPr>
          <p:nvPr/>
        </p:nvPicPr>
        <p:blipFill>
          <a:blip r:embed="rId2" cstate="print"/>
          <a:srcRect/>
          <a:stretch>
            <a:fillRect/>
          </a:stretch>
        </p:blipFill>
        <p:spPr bwMode="auto">
          <a:xfrm>
            <a:off x="152400" y="629072"/>
            <a:ext cx="8604448" cy="6381328"/>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539552" y="404664"/>
            <a:ext cx="8280920" cy="6048672"/>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57200" y="476672"/>
            <a:ext cx="8229600" cy="5649491"/>
          </a:xfrm>
        </p:spPr>
        <p:txBody>
          <a:bodyPr>
            <a:normAutofit fontScale="85000" lnSpcReduction="20000"/>
          </a:bodyPr>
          <a:lstStyle/>
          <a:p>
            <a:r>
              <a:rPr lang="hr-HR" dirty="0" smtClean="0"/>
              <a:t>Ovo je prikaz OSI modela s upisanim nekim od postojećih mrežnih protokola i arhitektura:</a:t>
            </a:r>
          </a:p>
          <a:p>
            <a:pPr>
              <a:buNone/>
            </a:pPr>
            <a:r>
              <a:rPr lang="hr-HR" dirty="0" smtClean="0"/>
              <a:t>7 </a:t>
            </a:r>
            <a:r>
              <a:rPr lang="hr-HR" b="1" dirty="0" smtClean="0"/>
              <a:t>Aplikacijski sloj</a:t>
            </a:r>
            <a:r>
              <a:rPr lang="hr-HR" dirty="0" smtClean="0"/>
              <a:t> </a:t>
            </a:r>
            <a:r>
              <a:rPr lang="hr-HR" dirty="0" err="1" smtClean="0"/>
              <a:t>npr</a:t>
            </a:r>
            <a:r>
              <a:rPr lang="hr-HR" dirty="0" smtClean="0"/>
              <a:t>. HTTP, SMTP, SNMP, FTP, </a:t>
            </a:r>
            <a:r>
              <a:rPr lang="hr-HR" dirty="0" err="1" smtClean="0"/>
              <a:t>Telnet</a:t>
            </a:r>
            <a:r>
              <a:rPr lang="hr-HR" dirty="0" smtClean="0"/>
              <a:t>, SIP, SSH, NFS, RTSP, XMPP, </a:t>
            </a:r>
            <a:r>
              <a:rPr lang="hr-HR" dirty="0" err="1" smtClean="0"/>
              <a:t>Whois</a:t>
            </a:r>
            <a:r>
              <a:rPr lang="hr-HR" dirty="0" smtClean="0"/>
              <a:t> </a:t>
            </a:r>
          </a:p>
          <a:p>
            <a:pPr>
              <a:buNone/>
            </a:pPr>
            <a:r>
              <a:rPr lang="hr-HR" dirty="0" smtClean="0"/>
              <a:t>6 </a:t>
            </a:r>
            <a:r>
              <a:rPr lang="hr-HR" b="1" dirty="0" smtClean="0"/>
              <a:t>Prezentacijski sloj</a:t>
            </a:r>
            <a:r>
              <a:rPr lang="hr-HR" dirty="0" smtClean="0"/>
              <a:t> </a:t>
            </a:r>
            <a:r>
              <a:rPr lang="hr-HR" dirty="0" err="1" smtClean="0"/>
              <a:t>npr</a:t>
            </a:r>
            <a:r>
              <a:rPr lang="hr-HR" dirty="0" smtClean="0"/>
              <a:t>. XDR, ASN.1, SMB, AFP, NCP </a:t>
            </a:r>
          </a:p>
          <a:p>
            <a:pPr>
              <a:buNone/>
            </a:pPr>
            <a:r>
              <a:rPr lang="hr-HR" dirty="0" smtClean="0"/>
              <a:t>5 </a:t>
            </a:r>
            <a:r>
              <a:rPr lang="hr-HR" b="1" dirty="0" smtClean="0"/>
              <a:t>Sloj sesije</a:t>
            </a:r>
            <a:r>
              <a:rPr lang="hr-HR" dirty="0" smtClean="0"/>
              <a:t> </a:t>
            </a:r>
            <a:r>
              <a:rPr lang="hr-HR" dirty="0" err="1" smtClean="0"/>
              <a:t>npr</a:t>
            </a:r>
            <a:r>
              <a:rPr lang="hr-HR" dirty="0" smtClean="0"/>
              <a:t>. TLS, SSH, ISO 8327 / CCITT X.225, RPC, </a:t>
            </a:r>
            <a:r>
              <a:rPr lang="hr-HR" dirty="0" err="1" smtClean="0"/>
              <a:t>NetBIOS</a:t>
            </a:r>
            <a:r>
              <a:rPr lang="hr-HR" dirty="0" smtClean="0"/>
              <a:t>, ASP, </a:t>
            </a:r>
            <a:r>
              <a:rPr lang="hr-HR" dirty="0" err="1" smtClean="0"/>
              <a:t>Winsock</a:t>
            </a:r>
            <a:r>
              <a:rPr lang="hr-HR" dirty="0" smtClean="0"/>
              <a:t>, BSD </a:t>
            </a:r>
            <a:r>
              <a:rPr lang="hr-HR" dirty="0" err="1" smtClean="0"/>
              <a:t>sockets</a:t>
            </a:r>
            <a:r>
              <a:rPr lang="hr-HR" dirty="0" smtClean="0"/>
              <a:t> </a:t>
            </a:r>
          </a:p>
          <a:p>
            <a:pPr>
              <a:buNone/>
            </a:pPr>
            <a:r>
              <a:rPr lang="hr-HR" dirty="0" smtClean="0"/>
              <a:t>4 </a:t>
            </a:r>
            <a:r>
              <a:rPr lang="hr-HR" b="1" dirty="0" smtClean="0"/>
              <a:t>Transportni sloj</a:t>
            </a:r>
            <a:r>
              <a:rPr lang="hr-HR" dirty="0" smtClean="0"/>
              <a:t> </a:t>
            </a:r>
            <a:r>
              <a:rPr lang="hr-HR" dirty="0" err="1" smtClean="0"/>
              <a:t>npr</a:t>
            </a:r>
            <a:r>
              <a:rPr lang="hr-HR" dirty="0" smtClean="0"/>
              <a:t>. TCP, UDP, RTP, SCTP, SPX, ATP </a:t>
            </a:r>
          </a:p>
          <a:p>
            <a:pPr>
              <a:buNone/>
            </a:pPr>
            <a:r>
              <a:rPr lang="hr-HR" dirty="0" smtClean="0"/>
              <a:t>3 </a:t>
            </a:r>
            <a:r>
              <a:rPr lang="hr-HR" b="1" dirty="0" smtClean="0"/>
              <a:t>Mrežni sloj</a:t>
            </a:r>
            <a:r>
              <a:rPr lang="hr-HR" dirty="0" smtClean="0"/>
              <a:t> </a:t>
            </a:r>
            <a:r>
              <a:rPr lang="hr-HR" dirty="0" err="1" smtClean="0"/>
              <a:t>npr</a:t>
            </a:r>
            <a:r>
              <a:rPr lang="hr-HR" dirty="0" smtClean="0"/>
              <a:t>. IP, ICMP, IGMP, BGP, OSPF, RIP, IGRP, EIGRP, ARP, RARP, X.25</a:t>
            </a:r>
          </a:p>
          <a:p>
            <a:pPr>
              <a:buNone/>
            </a:pPr>
            <a:r>
              <a:rPr lang="hr-HR" dirty="0" smtClean="0"/>
              <a:t> 2 </a:t>
            </a:r>
            <a:r>
              <a:rPr lang="hr-HR" b="1" dirty="0" smtClean="0"/>
              <a:t>Podatkovni sloj (sloj veze)</a:t>
            </a:r>
            <a:r>
              <a:rPr lang="hr-HR" dirty="0" smtClean="0"/>
              <a:t> </a:t>
            </a:r>
            <a:r>
              <a:rPr lang="hr-HR" dirty="0" err="1" smtClean="0"/>
              <a:t>npr</a:t>
            </a:r>
            <a:r>
              <a:rPr lang="hr-HR" dirty="0" smtClean="0"/>
              <a:t>. </a:t>
            </a:r>
            <a:r>
              <a:rPr lang="hr-HR" dirty="0" err="1" smtClean="0">
                <a:hlinkClick r:id="rId2" tooltip="Ethernet"/>
              </a:rPr>
              <a:t>Ethernet</a:t>
            </a:r>
            <a:r>
              <a:rPr lang="hr-HR" dirty="0" smtClean="0"/>
              <a:t>, </a:t>
            </a:r>
            <a:r>
              <a:rPr lang="hr-HR" dirty="0" err="1" smtClean="0">
                <a:hlinkClick r:id="rId3" tooltip="Token ring (stranica ne postoji)"/>
              </a:rPr>
              <a:t>Token</a:t>
            </a:r>
            <a:r>
              <a:rPr lang="hr-HR" dirty="0" smtClean="0">
                <a:hlinkClick r:id="rId3" tooltip="Token ring (stranica ne postoji)"/>
              </a:rPr>
              <a:t> ring</a:t>
            </a:r>
            <a:r>
              <a:rPr lang="hr-HR" dirty="0" smtClean="0"/>
              <a:t>, HDLC, </a:t>
            </a:r>
            <a:r>
              <a:rPr lang="hr-HR" dirty="0" err="1" smtClean="0"/>
              <a:t>Frame</a:t>
            </a:r>
            <a:r>
              <a:rPr lang="hr-HR" dirty="0" smtClean="0"/>
              <a:t> </a:t>
            </a:r>
            <a:r>
              <a:rPr lang="hr-HR" dirty="0" err="1" smtClean="0"/>
              <a:t>relay</a:t>
            </a:r>
            <a:r>
              <a:rPr lang="hr-HR" dirty="0" smtClean="0"/>
              <a:t>, ISDN, ATM, 802.11 </a:t>
            </a:r>
            <a:r>
              <a:rPr lang="hr-HR" dirty="0" err="1" smtClean="0"/>
              <a:t>WiFi</a:t>
            </a:r>
            <a:r>
              <a:rPr lang="hr-HR" dirty="0" smtClean="0"/>
              <a:t>, FDDI, PPP</a:t>
            </a:r>
          </a:p>
          <a:p>
            <a:pPr>
              <a:buNone/>
            </a:pPr>
            <a:r>
              <a:rPr lang="hr-HR" dirty="0" smtClean="0"/>
              <a:t> 1 </a:t>
            </a:r>
            <a:r>
              <a:rPr lang="hr-HR" b="1" dirty="0" smtClean="0"/>
              <a:t>Fizički sloj</a:t>
            </a:r>
            <a:r>
              <a:rPr lang="hr-HR" dirty="0" smtClean="0"/>
              <a:t> </a:t>
            </a:r>
            <a:r>
              <a:rPr lang="hr-HR" dirty="0" err="1" smtClean="0"/>
              <a:t>npr</a:t>
            </a:r>
            <a:r>
              <a:rPr lang="hr-HR" dirty="0" smtClean="0"/>
              <a:t>. bakreni kabel, radio ili bežični prijenos, optički kabel ili svjetlovod</a:t>
            </a:r>
            <a:endParaRPr lang="hr-H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57200" y="548680"/>
            <a:ext cx="8229600" cy="5577483"/>
          </a:xfrm>
        </p:spPr>
        <p:txBody>
          <a:bodyPr>
            <a:noAutofit/>
          </a:bodyPr>
          <a:lstStyle/>
          <a:p>
            <a:r>
              <a:rPr lang="vi-VN" dirty="0" smtClean="0"/>
              <a:t>OSI referentni model ima sedam razina. Razina (engl. layer) je skup funkcija koje pružaju usluge razini iznad, a koriste usluge razine ispod. Razine su dizajnirane tako da promjene na jednoj razini ne zahtjevaju promjene na ostalim razinama. Razine ISO/OSI referentnog modela i njihove funkcije su:</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p:txBody>
          <a:bodyPr/>
          <a:lstStyle/>
          <a:p>
            <a:r>
              <a:rPr lang="vi-VN" dirty="0" smtClean="0"/>
              <a:t>Fizička razina (engl. physical layer) - Definira električne, funkcionalne i mehaničke karakteristike kabela, konektora i signala kako bismo uređaj mogli standardno priključiti na komunikacijski kanal. Jedinice informacije koje se prenose na fizičkoj razini su bit i oktet.</a:t>
            </a:r>
          </a:p>
          <a:p>
            <a:endParaRPr lang="hr-H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57200" y="836712"/>
            <a:ext cx="8229600" cy="5289451"/>
          </a:xfrm>
        </p:spPr>
        <p:txBody>
          <a:bodyPr>
            <a:normAutofit lnSpcReduction="10000"/>
          </a:bodyPr>
          <a:lstStyle/>
          <a:p>
            <a:r>
              <a:rPr lang="vi-VN" dirty="0" smtClean="0"/>
              <a:t>Razina podatkovne veze (engl. data-link layer) - Osigurava pristup fizičkom mediju, s mogućnošću kontrole toka i kontrole pogreški. Jedinica informacije na ovoj razini je okvir. Za adresiranje se koristi MAC adresa</a:t>
            </a:r>
            <a:r>
              <a:rPr lang="hr-HR" dirty="0" smtClean="0"/>
              <a:t>.</a:t>
            </a:r>
            <a:endParaRPr lang="vi-VN" dirty="0" smtClean="0"/>
          </a:p>
          <a:p>
            <a:r>
              <a:rPr lang="vi-VN" dirty="0" smtClean="0"/>
              <a:t>Mrežna razina (engl. network layer) - Ostvaruje vezu između različitih mreža, pronalazeći najbolji put do odredišta. Jedinica informacije na ovoj razini je paket.</a:t>
            </a:r>
          </a:p>
        </p:txBody>
      </p:sp>
    </p:spTree>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618</TotalTime>
  <Words>1284</Words>
  <Application>Microsoft Office PowerPoint</Application>
  <PresentationFormat>Prikaz na zaslonu (4:3)</PresentationFormat>
  <Paragraphs>71</Paragraphs>
  <Slides>26</Slides>
  <Notes>0</Notes>
  <HiddenSlides>0</HiddenSlides>
  <MMClips>0</MMClips>
  <ScaleCrop>false</ScaleCrop>
  <HeadingPairs>
    <vt:vector size="6" baseType="variant">
      <vt:variant>
        <vt:lpstr>Korišteni fontovi</vt:lpstr>
      </vt:variant>
      <vt:variant>
        <vt:i4>2</vt:i4>
      </vt:variant>
      <vt:variant>
        <vt:lpstr>Tema</vt:lpstr>
      </vt:variant>
      <vt:variant>
        <vt:i4>1</vt:i4>
      </vt:variant>
      <vt:variant>
        <vt:lpstr>Naslovi slajdova</vt:lpstr>
      </vt:variant>
      <vt:variant>
        <vt:i4>26</vt:i4>
      </vt:variant>
    </vt:vector>
  </HeadingPairs>
  <TitlesOfParts>
    <vt:vector size="29" baseType="lpstr">
      <vt:lpstr>Arial</vt:lpstr>
      <vt:lpstr>Calibri</vt:lpstr>
      <vt:lpstr>Office tema</vt:lpstr>
      <vt:lpstr>OSI model (Open System Interconection)</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Aplikacijski sloj</vt:lpstr>
      <vt:lpstr>PowerPoint prezentacija</vt:lpstr>
      <vt:lpstr>Transportni sloj</vt:lpstr>
      <vt:lpstr>PowerPoint prezentacija</vt:lpstr>
      <vt:lpstr>PowerPoint prezentacija</vt:lpstr>
      <vt:lpstr>PowerPoint prezentacija</vt:lpstr>
      <vt:lpstr>Mrežni sloj</vt:lpstr>
      <vt:lpstr>PowerPoint prezentacija</vt:lpstr>
      <vt:lpstr>Podatkovni sloj</vt:lpstr>
      <vt:lpstr>Fizički sloj</vt:lpstr>
      <vt:lpstr>PowerPoint prezentacija</vt:lpstr>
      <vt:lpstr>PowerPoint prezentacija</vt:lpstr>
      <vt:lpstr>PowerPoint prezentacija</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OSI model (Open System Interconection)</dc:title>
  <dc:creator>profesor</dc:creator>
  <cp:lastModifiedBy>profesor</cp:lastModifiedBy>
  <cp:revision>74</cp:revision>
  <dcterms:modified xsi:type="dcterms:W3CDTF">2022-11-29T10:53:35Z</dcterms:modified>
</cp:coreProperties>
</file>