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9" r:id="rId3"/>
    <p:sldId id="260" r:id="rId4"/>
    <p:sldId id="261" r:id="rId5"/>
    <p:sldId id="262" r:id="rId6"/>
    <p:sldId id="258" r:id="rId7"/>
    <p:sldId id="257" r:id="rId8"/>
    <p:sldId id="265" r:id="rId9"/>
    <p:sldId id="266" r:id="rId10"/>
    <p:sldId id="264" r:id="rId11"/>
    <p:sldId id="303" r:id="rId12"/>
    <p:sldId id="267" r:id="rId13"/>
    <p:sldId id="268" r:id="rId14"/>
    <p:sldId id="270" r:id="rId15"/>
    <p:sldId id="297" r:id="rId16"/>
    <p:sldId id="300" r:id="rId17"/>
    <p:sldId id="298" r:id="rId18"/>
    <p:sldId id="272" r:id="rId19"/>
    <p:sldId id="273" r:id="rId20"/>
    <p:sldId id="271" r:id="rId21"/>
    <p:sldId id="295" r:id="rId22"/>
    <p:sldId id="296" r:id="rId23"/>
    <p:sldId id="274" r:id="rId24"/>
    <p:sldId id="279" r:id="rId25"/>
    <p:sldId id="275" r:id="rId26"/>
    <p:sldId id="276" r:id="rId27"/>
    <p:sldId id="301" r:id="rId28"/>
    <p:sldId id="302"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63" r:id="rId45"/>
    <p:sldId id="29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54" autoAdjust="0"/>
  </p:normalViewPr>
  <p:slideViewPr>
    <p:cSldViewPr snapToGrid="0">
      <p:cViewPr varScale="1">
        <p:scale>
          <a:sx n="60" d="100"/>
          <a:sy n="60" d="100"/>
        </p:scale>
        <p:origin x="78"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B6A16-40A7-44FE-A352-432E9EEA062E}" type="datetimeFigureOut">
              <a:rPr lang="hr-HR" smtClean="0"/>
              <a:t>10.5.2021.</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1AE7F-B5A8-41F3-A528-54257481B5B5}" type="slidenum">
              <a:rPr lang="hr-HR" smtClean="0"/>
              <a:t>‹#›</a:t>
            </a:fld>
            <a:endParaRPr lang="hr-HR"/>
          </a:p>
        </p:txBody>
      </p:sp>
    </p:spTree>
    <p:extLst>
      <p:ext uri="{BB962C8B-B14F-4D97-AF65-F5344CB8AC3E}">
        <p14:creationId xmlns:p14="http://schemas.microsoft.com/office/powerpoint/2010/main" val="238908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nciklopedija.hr/natuknica.aspx?ID=6807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spcAft>
                <a:spcPts val="0"/>
              </a:spcAft>
            </a:pPr>
            <a:r>
              <a:rPr lang="hr-HR" b="1" dirty="0"/>
              <a:t>Znanost</a:t>
            </a:r>
            <a:r>
              <a:rPr lang="hr-HR" dirty="0"/>
              <a:t> (grč. </a:t>
            </a:r>
            <a:r>
              <a:rPr lang="hr-HR" i="1" dirty="0"/>
              <a:t>episteme</a:t>
            </a:r>
            <a:r>
              <a:rPr lang="hr-HR" dirty="0"/>
              <a:t>, lat. </a:t>
            </a:r>
            <a:r>
              <a:rPr lang="hr-HR" i="1" dirty="0"/>
              <a:t>scientia</a:t>
            </a:r>
            <a:r>
              <a:rPr lang="hr-HR" dirty="0"/>
              <a:t>)</a:t>
            </a:r>
          </a:p>
          <a:p>
            <a:pPr>
              <a:lnSpc>
                <a:spcPct val="150000"/>
              </a:lnSpc>
              <a:spcBef>
                <a:spcPts val="0"/>
              </a:spcBef>
              <a:spcAft>
                <a:spcPts val="0"/>
              </a:spcAft>
            </a:pPr>
            <a:r>
              <a:rPr lang="hr-HR" dirty="0"/>
              <a:t>Općenito: „</a:t>
            </a:r>
            <a:r>
              <a:rPr lang="hr-HR" i="1" dirty="0"/>
              <a:t>znanost je skup svih sustavno metodski stečenih i uobličenih znanja te djelatnost kojom se stječu takva znanja</a:t>
            </a:r>
            <a:r>
              <a:rPr lang="hr-HR" dirty="0"/>
              <a:t>.”</a:t>
            </a:r>
          </a:p>
          <a:p>
            <a:pPr>
              <a:lnSpc>
                <a:spcPct val="150000"/>
              </a:lnSpc>
              <a:spcBef>
                <a:spcPts val="0"/>
              </a:spcBef>
              <a:spcAft>
                <a:spcPts val="0"/>
              </a:spcAft>
            </a:pPr>
            <a:endParaRPr lang="hr-HR" dirty="0"/>
          </a:p>
          <a:p>
            <a:pPr>
              <a:lnSpc>
                <a:spcPct val="150000"/>
              </a:lnSpc>
              <a:spcBef>
                <a:spcPts val="0"/>
              </a:spcBef>
              <a:spcAft>
                <a:spcPts val="0"/>
              </a:spcAft>
            </a:pPr>
            <a:r>
              <a:rPr lang="hr-HR" dirty="0"/>
              <a:t>U strožem smislu: „znanost je </a:t>
            </a:r>
            <a:r>
              <a:rPr lang="hr-HR" b="1" dirty="0"/>
              <a:t>skup znanja </a:t>
            </a:r>
            <a:r>
              <a:rPr lang="hr-HR" dirty="0"/>
              <a:t>dobivenih nekom od </a:t>
            </a:r>
            <a:r>
              <a:rPr lang="hr-HR" b="1" dirty="0"/>
              <a:t>znanstvenih metoda</a:t>
            </a:r>
            <a:r>
              <a:rPr lang="hr-HR" dirty="0"/>
              <a:t>, te racionalna djelatnost </a:t>
            </a:r>
            <a:r>
              <a:rPr lang="hr-HR" b="1" dirty="0"/>
              <a:t>predviđanja i objašnjenja pojava u okolini </a:t>
            </a:r>
            <a:r>
              <a:rPr lang="hr-HR" dirty="0"/>
              <a:t>(znanstveno znanje) koja se ostvaruje svođenjem pojedinih pojava pod univerzalne zakone.”</a:t>
            </a:r>
          </a:p>
          <a:p>
            <a:endParaRPr lang="hr-HR" sz="1200" b="0" i="0" kern="1200" dirty="0">
              <a:solidFill>
                <a:schemeClr val="tx1"/>
              </a:solidFill>
              <a:effectLst/>
              <a:latin typeface="+mn-lt"/>
              <a:ea typeface="+mn-ea"/>
              <a:cs typeface="+mn-cs"/>
            </a:endParaRPr>
          </a:p>
          <a:p>
            <a:r>
              <a:rPr lang="hr-HR" sz="1200" b="0" i="0" kern="1200" dirty="0">
                <a:solidFill>
                  <a:schemeClr val="tx1"/>
                </a:solidFill>
                <a:effectLst/>
                <a:latin typeface="+mn-lt"/>
                <a:ea typeface="+mn-ea"/>
                <a:cs typeface="+mn-cs"/>
              </a:rPr>
              <a:t>Predviđanje i objašnjenje omogućuje kontrolirano usmjeravanje i korištenje sličnih pojava u budućnosti.</a:t>
            </a:r>
            <a:endParaRPr lang="hr-HR" dirty="0"/>
          </a:p>
        </p:txBody>
      </p:sp>
      <p:sp>
        <p:nvSpPr>
          <p:cNvPr id="4" name="Slide Number Placeholder 3"/>
          <p:cNvSpPr>
            <a:spLocks noGrp="1"/>
          </p:cNvSpPr>
          <p:nvPr>
            <p:ph type="sldNum" sz="quarter" idx="5"/>
          </p:nvPr>
        </p:nvSpPr>
        <p:spPr/>
        <p:txBody>
          <a:bodyPr/>
          <a:lstStyle/>
          <a:p>
            <a:fld id="{B511AE7F-B5A8-41F3-A528-54257481B5B5}" type="slidenum">
              <a:rPr lang="hr-HR" smtClean="0"/>
              <a:t>2</a:t>
            </a:fld>
            <a:endParaRPr lang="hr-HR"/>
          </a:p>
        </p:txBody>
      </p:sp>
    </p:spTree>
    <p:extLst>
      <p:ext uri="{BB962C8B-B14F-4D97-AF65-F5344CB8AC3E}">
        <p14:creationId xmlns:p14="http://schemas.microsoft.com/office/powerpoint/2010/main" val="288755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0" i="0" kern="1200" dirty="0">
                <a:solidFill>
                  <a:schemeClr val="tx1"/>
                </a:solidFill>
                <a:effectLst/>
                <a:latin typeface="+mn-lt"/>
                <a:ea typeface="+mn-ea"/>
                <a:cs typeface="+mn-cs"/>
              </a:rPr>
              <a:t>Zasniva se na </a:t>
            </a:r>
            <a:r>
              <a:rPr lang="hr-HR" sz="1200" b="1" i="0" kern="1200" dirty="0">
                <a:solidFill>
                  <a:schemeClr val="tx1"/>
                </a:solidFill>
                <a:effectLst/>
                <a:latin typeface="+mn-lt"/>
                <a:ea typeface="+mn-ea"/>
                <a:cs typeface="+mn-cs"/>
              </a:rPr>
              <a:t>fotopolimerizaciji</a:t>
            </a:r>
            <a:r>
              <a:rPr lang="hr-HR" sz="1200" b="0" i="0" kern="1200" dirty="0">
                <a:solidFill>
                  <a:schemeClr val="tx1"/>
                </a:solidFill>
                <a:effectLst/>
                <a:latin typeface="+mn-lt"/>
                <a:ea typeface="+mn-ea"/>
                <a:cs typeface="+mn-cs"/>
              </a:rPr>
              <a:t>, tj. laser emitira ultraljubičastu svjetlost i osvjetljava sloj tekućega polimera zadana oblika presjeka, koji se skrućuje iznad podloge. Radna se podloga spušta za debljinu sloja i laser opet prati presjek objekta koji se ispisuje te odmah povezuje sa skrućenim dijelom ispod njega. Tvorevina se vadi iz tekućeg polimera, a višak polimera ispire se u otapalu.</a:t>
            </a:r>
            <a:endParaRPr lang="hr-HR" dirty="0"/>
          </a:p>
        </p:txBody>
      </p:sp>
      <p:sp>
        <p:nvSpPr>
          <p:cNvPr id="4" name="Slide Number Placeholder 3"/>
          <p:cNvSpPr>
            <a:spLocks noGrp="1"/>
          </p:cNvSpPr>
          <p:nvPr>
            <p:ph type="sldNum" sz="quarter" idx="5"/>
          </p:nvPr>
        </p:nvSpPr>
        <p:spPr/>
        <p:txBody>
          <a:bodyPr/>
          <a:lstStyle/>
          <a:p>
            <a:fld id="{B511AE7F-B5A8-41F3-A528-54257481B5B5}" type="slidenum">
              <a:rPr lang="hr-HR" smtClean="0"/>
              <a:t>16</a:t>
            </a:fld>
            <a:endParaRPr lang="hr-HR"/>
          </a:p>
        </p:txBody>
      </p:sp>
    </p:spTree>
    <p:extLst>
      <p:ext uri="{BB962C8B-B14F-4D97-AF65-F5344CB8AC3E}">
        <p14:creationId xmlns:p14="http://schemas.microsoft.com/office/powerpoint/2010/main" val="309915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B511AE7F-B5A8-41F3-A528-54257481B5B5}" type="slidenum">
              <a:rPr lang="hr-HR" smtClean="0"/>
              <a:t>3</a:t>
            </a:fld>
            <a:endParaRPr lang="hr-HR"/>
          </a:p>
        </p:txBody>
      </p:sp>
    </p:spTree>
    <p:extLst>
      <p:ext uri="{BB962C8B-B14F-4D97-AF65-F5344CB8AC3E}">
        <p14:creationId xmlns:p14="http://schemas.microsoft.com/office/powerpoint/2010/main" val="112045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B511AE7F-B5A8-41F3-A528-54257481B5B5}" type="slidenum">
              <a:rPr lang="hr-HR" smtClean="0"/>
              <a:t>4</a:t>
            </a:fld>
            <a:endParaRPr lang="hr-HR"/>
          </a:p>
        </p:txBody>
      </p:sp>
    </p:spTree>
    <p:extLst>
      <p:ext uri="{BB962C8B-B14F-4D97-AF65-F5344CB8AC3E}">
        <p14:creationId xmlns:p14="http://schemas.microsoft.com/office/powerpoint/2010/main" val="401439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B511AE7F-B5A8-41F3-A528-54257481B5B5}" type="slidenum">
              <a:rPr lang="hr-HR" smtClean="0"/>
              <a:t>5</a:t>
            </a:fld>
            <a:endParaRPr lang="hr-HR"/>
          </a:p>
        </p:txBody>
      </p:sp>
    </p:spTree>
    <p:extLst>
      <p:ext uri="{BB962C8B-B14F-4D97-AF65-F5344CB8AC3E}">
        <p14:creationId xmlns:p14="http://schemas.microsoft.com/office/powerpoint/2010/main" val="274772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i="0" kern="1200" dirty="0">
                <a:solidFill>
                  <a:schemeClr val="tx1"/>
                </a:solidFill>
                <a:effectLst/>
                <a:latin typeface="+mn-lt"/>
                <a:ea typeface="+mn-ea"/>
                <a:cs typeface="+mn-cs"/>
              </a:rPr>
              <a:t>aditivna proizvodnja</a:t>
            </a:r>
            <a:r>
              <a:rPr lang="hr-HR" sz="1200" b="0" i="0" kern="1200" dirty="0">
                <a:solidFill>
                  <a:schemeClr val="tx1"/>
                </a:solidFill>
                <a:effectLst/>
                <a:latin typeface="+mn-lt"/>
                <a:ea typeface="+mn-ea"/>
                <a:cs typeface="+mn-cs"/>
              </a:rPr>
              <a:t> (engleski </a:t>
            </a:r>
            <a:r>
              <a:rPr lang="hr-HR" sz="1200" b="0" i="1" kern="1200" dirty="0">
                <a:solidFill>
                  <a:schemeClr val="tx1"/>
                </a:solidFill>
                <a:effectLst/>
                <a:latin typeface="+mn-lt"/>
                <a:ea typeface="+mn-ea"/>
                <a:cs typeface="+mn-cs"/>
              </a:rPr>
              <a:t>Additive Manufacturing</a:t>
            </a:r>
            <a:r>
              <a:rPr lang="hr-HR" sz="1200" b="0" i="0" kern="1200" dirty="0">
                <a:solidFill>
                  <a:schemeClr val="tx1"/>
                </a:solidFill>
                <a:effectLst/>
                <a:latin typeface="+mn-lt"/>
                <a:ea typeface="+mn-ea"/>
                <a:cs typeface="+mn-cs"/>
              </a:rPr>
              <a:t>), dio proizvodnoga strojarstva koji se bavi izradbom predmeta nanošenjem čestica u tankim slojevima.</a:t>
            </a:r>
          </a:p>
          <a:p>
            <a:endParaRPr lang="hr-H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11AE7F-B5A8-41F3-A528-54257481B5B5}" type="slidenum">
              <a:rPr lang="hr-HR" smtClean="0"/>
              <a:t>7</a:t>
            </a:fld>
            <a:endParaRPr lang="hr-HR"/>
          </a:p>
        </p:txBody>
      </p:sp>
    </p:spTree>
    <p:extLst>
      <p:ext uri="{BB962C8B-B14F-4D97-AF65-F5344CB8AC3E}">
        <p14:creationId xmlns:p14="http://schemas.microsoft.com/office/powerpoint/2010/main" val="51959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mn-lt"/>
                <a:ea typeface="+mn-ea"/>
                <a:cs typeface="+mn-cs"/>
              </a:rPr>
              <a:t>Proizvodni proces započinje konstruiranjem trodimenzionalnoga modela računalnim </a:t>
            </a:r>
            <a:r>
              <a:rPr lang="hr-HR" sz="1200" b="0" i="0" u="none" strike="noStrike" kern="1200" dirty="0">
                <a:solidFill>
                  <a:schemeClr val="tx1"/>
                </a:solidFill>
                <a:effectLst/>
                <a:latin typeface="+mn-lt"/>
                <a:ea typeface="+mn-ea"/>
                <a:cs typeface="+mn-cs"/>
                <a:hlinkClick r:id="rId3"/>
              </a:rPr>
              <a:t>CAD</a:t>
            </a:r>
            <a:r>
              <a:rPr lang="hr-HR" sz="1200" b="0" i="0" kern="1200" dirty="0">
                <a:solidFill>
                  <a:schemeClr val="tx1"/>
                </a:solidFill>
                <a:effectLst/>
                <a:latin typeface="+mn-lt"/>
                <a:ea typeface="+mn-ea"/>
                <a:cs typeface="+mn-cs"/>
              </a:rPr>
              <a:t> programima za modeliranje, ili digitaliziranjem prostornoga oblika već postojećega objekta trodimenzionalnim skenerima.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mn-lt"/>
                <a:ea typeface="+mn-ea"/>
                <a:cs typeface="+mn-cs"/>
              </a:rPr>
              <a:t>3D printani modeli napravljeni u CAD-u rezultiraju manjim brojem grešaka nego modeli dobiveni s drugim metodama.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mn-lt"/>
                <a:ea typeface="+mn-ea"/>
                <a:cs typeface="+mn-cs"/>
              </a:rPr>
              <a:t>Greške se mogu identificirati i ispraviti prije printanja.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mn-lt"/>
                <a:ea typeface="+mn-ea"/>
                <a:cs typeface="+mn-cs"/>
              </a:rPr>
              <a:t>STL – Stereolitografski file format, sprema podatku na temelju triangulacije – velike veličine datoteke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mn-lt"/>
                <a:ea typeface="+mn-ea"/>
                <a:cs typeface="+mn-cs"/>
              </a:rPr>
              <a:t>AMF – ADITIVE MANUFACTURING FORMAT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mn-lt"/>
                <a:ea typeface="+mn-ea"/>
                <a:cs typeface="+mn-cs"/>
              </a:rPr>
              <a:t>Zatim se model pretvara u niz horizontalnih poprečnih presjeka koji se strojem za proizvodnju tvorevina otiskuju sloj po sloj do konačnog proizvoda. Tim se postupcima jednako uspješno mogu izraditi prototipovi, kalupi i alati velike preciznosti te funkcionalni dijelovi spremni za upotrebu. No brzina izradbe, izbor materijala i dimenzije modela zasad su ograničeni.</a:t>
            </a:r>
            <a:endParaRPr lang="hr-HR" dirty="0"/>
          </a:p>
        </p:txBody>
      </p:sp>
      <p:sp>
        <p:nvSpPr>
          <p:cNvPr id="4" name="Slide Number Placeholder 3"/>
          <p:cNvSpPr>
            <a:spLocks noGrp="1"/>
          </p:cNvSpPr>
          <p:nvPr>
            <p:ph type="sldNum" sz="quarter" idx="5"/>
          </p:nvPr>
        </p:nvSpPr>
        <p:spPr/>
        <p:txBody>
          <a:bodyPr/>
          <a:lstStyle/>
          <a:p>
            <a:fld id="{B511AE7F-B5A8-41F3-A528-54257481B5B5}" type="slidenum">
              <a:rPr lang="hr-HR" smtClean="0"/>
              <a:t>10</a:t>
            </a:fld>
            <a:endParaRPr lang="hr-HR"/>
          </a:p>
        </p:txBody>
      </p:sp>
    </p:spTree>
    <p:extLst>
      <p:ext uri="{BB962C8B-B14F-4D97-AF65-F5344CB8AC3E}">
        <p14:creationId xmlns:p14="http://schemas.microsoft.com/office/powerpoint/2010/main" val="350538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i="0" dirty="0"/>
              <a:t>Zasniva se na omekšavanju polimernog materijala koji u obliku niti prolazi kroz sapnicu smještenu na glavi uređaja (→ ekstruder). Izrađeni slojevi hlade se i skrućuju pri sobnoj temperaturi, te tako vežu na prethodni sloj. </a:t>
            </a:r>
            <a:r>
              <a:rPr lang="hr-HR" dirty="0"/>
              <a:t>Kod složenije geometrije može se izraditi potporna struktura radi postizanja bolje završne površine tvorevina. Takvi su uređaji zbog jednostavnosti danas najzastupljeniji u kućnoj i manje zahtjevnoj profesionalnoj primjeni.</a:t>
            </a:r>
          </a:p>
        </p:txBody>
      </p:sp>
      <p:sp>
        <p:nvSpPr>
          <p:cNvPr id="4" name="Slide Number Placeholder 3"/>
          <p:cNvSpPr>
            <a:spLocks noGrp="1"/>
          </p:cNvSpPr>
          <p:nvPr>
            <p:ph type="sldNum" sz="quarter" idx="5"/>
          </p:nvPr>
        </p:nvSpPr>
        <p:spPr/>
        <p:txBody>
          <a:bodyPr/>
          <a:lstStyle/>
          <a:p>
            <a:fld id="{B511AE7F-B5A8-41F3-A528-54257481B5B5}" type="slidenum">
              <a:rPr lang="hr-HR" smtClean="0"/>
              <a:t>12</a:t>
            </a:fld>
            <a:endParaRPr lang="hr-HR"/>
          </a:p>
        </p:txBody>
      </p:sp>
    </p:spTree>
    <p:extLst>
      <p:ext uri="{BB962C8B-B14F-4D97-AF65-F5344CB8AC3E}">
        <p14:creationId xmlns:p14="http://schemas.microsoft.com/office/powerpoint/2010/main" val="243753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Ovaj postupak koristi kontinuirani filament thermoplastičnog materijala.</a:t>
            </a:r>
          </a:p>
          <a:p>
            <a:r>
              <a:rPr lang="hr-HR" dirty="0"/>
              <a:t>Filament se dobavlja iz velikog namotaja (špule) koji prolazi kroz pomicajuću zagrijanu glavu printerovog ekstrudera i onda se taloži na postolje/model.</a:t>
            </a:r>
          </a:p>
          <a:p>
            <a:r>
              <a:rPr lang="hr-HR" dirty="0"/>
              <a:t>Glava printera upravljana je račuinalom. Obično se ekstruder pomiće u dvije dimenzije za izradu horizontalnog sloja, dok se platforma pomiće vertikalno kako bi se započeo novi sloj.</a:t>
            </a:r>
          </a:p>
        </p:txBody>
      </p:sp>
      <p:sp>
        <p:nvSpPr>
          <p:cNvPr id="4" name="Slide Number Placeholder 3"/>
          <p:cNvSpPr>
            <a:spLocks noGrp="1"/>
          </p:cNvSpPr>
          <p:nvPr>
            <p:ph type="sldNum" sz="quarter" idx="5"/>
          </p:nvPr>
        </p:nvSpPr>
        <p:spPr/>
        <p:txBody>
          <a:bodyPr/>
          <a:lstStyle/>
          <a:p>
            <a:fld id="{B511AE7F-B5A8-41F3-A528-54257481B5B5}" type="slidenum">
              <a:rPr lang="hr-HR" smtClean="0"/>
              <a:t>13</a:t>
            </a:fld>
            <a:endParaRPr lang="hr-HR"/>
          </a:p>
        </p:txBody>
      </p:sp>
    </p:spTree>
    <p:extLst>
      <p:ext uri="{BB962C8B-B14F-4D97-AF65-F5344CB8AC3E}">
        <p14:creationId xmlns:p14="http://schemas.microsoft.com/office/powerpoint/2010/main" val="787625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1 – 3D ekstruder od printera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2 – taloženi materijal</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3 – pomično postolje</a:t>
            </a:r>
          </a:p>
        </p:txBody>
      </p:sp>
      <p:sp>
        <p:nvSpPr>
          <p:cNvPr id="4" name="Slide Number Placeholder 3"/>
          <p:cNvSpPr>
            <a:spLocks noGrp="1"/>
          </p:cNvSpPr>
          <p:nvPr>
            <p:ph type="sldNum" sz="quarter" idx="5"/>
          </p:nvPr>
        </p:nvSpPr>
        <p:spPr/>
        <p:txBody>
          <a:bodyPr/>
          <a:lstStyle/>
          <a:p>
            <a:fld id="{B511AE7F-B5A8-41F3-A528-54257481B5B5}" type="slidenum">
              <a:rPr lang="hr-HR" smtClean="0"/>
              <a:t>14</a:t>
            </a:fld>
            <a:endParaRPr lang="hr-HR"/>
          </a:p>
        </p:txBody>
      </p:sp>
    </p:spTree>
    <p:extLst>
      <p:ext uri="{BB962C8B-B14F-4D97-AF65-F5344CB8AC3E}">
        <p14:creationId xmlns:p14="http://schemas.microsoft.com/office/powerpoint/2010/main" val="121357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92690-80E0-412F-8951-65D3D16298B8}" type="datetimeFigureOut">
              <a:rPr lang="hr-HR" smtClean="0"/>
              <a:t>10.5.2021.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37D8336-B098-4DFA-B38B-9A4C3ABADA6F}" type="slidenum">
              <a:rPr lang="hr-HR" smtClean="0"/>
              <a:t>‹#›</a:t>
            </a:fld>
            <a:endParaRPr lang="hr-H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99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92690-80E0-412F-8951-65D3D16298B8}" type="datetimeFigureOut">
              <a:rPr lang="hr-HR" smtClean="0"/>
              <a:t>10.5.2021.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132848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92690-80E0-412F-8951-65D3D16298B8}" type="datetimeFigureOut">
              <a:rPr lang="hr-HR" smtClean="0"/>
              <a:t>10.5.2021.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35369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92690-80E0-412F-8951-65D3D16298B8}" type="datetimeFigureOut">
              <a:rPr lang="hr-HR" smtClean="0"/>
              <a:t>10.5.2021.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329743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92690-80E0-412F-8951-65D3D16298B8}" type="datetimeFigureOut">
              <a:rPr lang="hr-HR" smtClean="0"/>
              <a:t>10.5.2021.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37D8336-B098-4DFA-B38B-9A4C3ABADA6F}" type="slidenum">
              <a:rPr lang="hr-HR" smtClean="0"/>
              <a:t>‹#›</a:t>
            </a:fld>
            <a:endParaRPr lang="hr-H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2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92690-80E0-412F-8951-65D3D16298B8}" type="datetimeFigureOut">
              <a:rPr lang="hr-HR" smtClean="0"/>
              <a:t>10.5.2021.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25257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92690-80E0-412F-8951-65D3D16298B8}" type="datetimeFigureOut">
              <a:rPr lang="hr-HR" smtClean="0"/>
              <a:t>10.5.2021.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7487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92690-80E0-412F-8951-65D3D16298B8}" type="datetimeFigureOut">
              <a:rPr lang="hr-HR" smtClean="0"/>
              <a:t>10.5.2021.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373068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692690-80E0-412F-8951-65D3D16298B8}" type="datetimeFigureOut">
              <a:rPr lang="hr-HR" smtClean="0"/>
              <a:t>10.5.2021.</a:t>
            </a:fld>
            <a:endParaRPr lang="hr-H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r-HR"/>
          </a:p>
        </p:txBody>
      </p:sp>
      <p:sp>
        <p:nvSpPr>
          <p:cNvPr id="9" name="Slide Number Placeholder 8"/>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140322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692690-80E0-412F-8951-65D3D16298B8}" type="datetimeFigureOut">
              <a:rPr lang="hr-HR" smtClean="0"/>
              <a:t>10.5.2021.</a:t>
            </a:fld>
            <a:endParaRPr lang="hr-H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r-H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7D8336-B098-4DFA-B38B-9A4C3ABADA6F}" type="slidenum">
              <a:rPr lang="hr-HR" smtClean="0"/>
              <a:t>‹#›</a:t>
            </a:fld>
            <a:endParaRPr lang="hr-HR"/>
          </a:p>
        </p:txBody>
      </p:sp>
    </p:spTree>
    <p:extLst>
      <p:ext uri="{BB962C8B-B14F-4D97-AF65-F5344CB8AC3E}">
        <p14:creationId xmlns:p14="http://schemas.microsoft.com/office/powerpoint/2010/main" val="13476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692690-80E0-412F-8951-65D3D16298B8}" type="datetimeFigureOut">
              <a:rPr lang="hr-HR" smtClean="0"/>
              <a:t>10.5.2021.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37D8336-B098-4DFA-B38B-9A4C3ABADA6F}" type="slidenum">
              <a:rPr lang="hr-HR" smtClean="0"/>
              <a:t>‹#›</a:t>
            </a:fld>
            <a:endParaRPr lang="hr-HR"/>
          </a:p>
        </p:txBody>
      </p:sp>
    </p:spTree>
    <p:extLst>
      <p:ext uri="{BB962C8B-B14F-4D97-AF65-F5344CB8AC3E}">
        <p14:creationId xmlns:p14="http://schemas.microsoft.com/office/powerpoint/2010/main" val="359614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692690-80E0-412F-8951-65D3D16298B8}" type="datetimeFigureOut">
              <a:rPr lang="hr-HR" smtClean="0"/>
              <a:t>10.5.2021.</a:t>
            </a:fld>
            <a:endParaRPr lang="hr-H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r-H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7D8336-B098-4DFA-B38B-9A4C3ABADA6F}" type="slidenum">
              <a:rPr lang="hr-HR" smtClean="0"/>
              <a:t>‹#›</a:t>
            </a:fld>
            <a:endParaRPr lang="hr-H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21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ciklopedija.hr/natuknica.aspx?ID=60658" TargetMode="External"/><Relationship Id="rId2" Type="http://schemas.openxmlformats.org/officeDocument/2006/relationships/hyperlink" Target="https://www.enciklopedija.hr/natuknica.aspx?id=67353#start" TargetMode="External"/><Relationship Id="rId1" Type="http://schemas.openxmlformats.org/officeDocument/2006/relationships/slideLayout" Target="../slideLayouts/slideLayout2.xml"/><Relationship Id="rId6" Type="http://schemas.openxmlformats.org/officeDocument/2006/relationships/hyperlink" Target="https://www.heroforge.com/" TargetMode="External"/><Relationship Id="rId5" Type="http://schemas.openxmlformats.org/officeDocument/2006/relationships/hyperlink" Target="https://edu.gcfglobal.org/en/thenow/what-is-3d-printing/1/" TargetMode="External"/><Relationship Id="rId4" Type="http://schemas.openxmlformats.org/officeDocument/2006/relationships/hyperlink" Target="https://www.enciklopedija.hr/natuknica.aspx?id=6997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FF6A-0A8E-4A3A-BABE-C312072103F1}"/>
              </a:ext>
            </a:extLst>
          </p:cNvPr>
          <p:cNvSpPr>
            <a:spLocks noGrp="1"/>
          </p:cNvSpPr>
          <p:nvPr>
            <p:ph type="ctrTitle"/>
          </p:nvPr>
        </p:nvSpPr>
        <p:spPr>
          <a:xfrm>
            <a:off x="1097280" y="109415"/>
            <a:ext cx="10058400" cy="4215697"/>
          </a:xfrm>
        </p:spPr>
        <p:txBody>
          <a:bodyPr>
            <a:noAutofit/>
          </a:bodyPr>
          <a:lstStyle/>
          <a:p>
            <a:pPr algn="ctr"/>
            <a:br>
              <a:rPr lang="hr-HR" sz="4400" dirty="0"/>
            </a:br>
            <a:r>
              <a:rPr lang="hr-HR" sz="4400" dirty="0"/>
              <a:t>18. Festival znanosti</a:t>
            </a:r>
            <a:br>
              <a:rPr lang="hr-HR" sz="4400" dirty="0"/>
            </a:br>
            <a:br>
              <a:rPr lang="hr-HR" sz="4400" dirty="0"/>
            </a:br>
            <a:r>
              <a:rPr lang="hr-HR" sz="4400" dirty="0"/>
              <a:t>OD DIZAJNA DO PROIZVODA</a:t>
            </a:r>
            <a:br>
              <a:rPr lang="hr-HR" sz="4400" dirty="0"/>
            </a:br>
            <a:br>
              <a:rPr lang="hr-HR" sz="4400" dirty="0"/>
            </a:br>
            <a:r>
              <a:rPr lang="hr-HR" sz="3200" dirty="0"/>
              <a:t>Korištenje aditivnih proizvodnih tehnologija na primjeru modela slavoluka Sergijevaca (Zlatna vrata) na temu Kulturne baštine</a:t>
            </a:r>
            <a:endParaRPr lang="hr-HR" sz="4400" dirty="0"/>
          </a:p>
        </p:txBody>
      </p:sp>
      <p:sp>
        <p:nvSpPr>
          <p:cNvPr id="3" name="Subtitle 2">
            <a:extLst>
              <a:ext uri="{FF2B5EF4-FFF2-40B4-BE49-F238E27FC236}">
                <a16:creationId xmlns:a16="http://schemas.microsoft.com/office/drawing/2014/main" id="{CC90641C-452E-451A-A546-F7FFC1E4500E}"/>
              </a:ext>
            </a:extLst>
          </p:cNvPr>
          <p:cNvSpPr>
            <a:spLocks noGrp="1"/>
          </p:cNvSpPr>
          <p:nvPr>
            <p:ph type="subTitle" idx="1"/>
          </p:nvPr>
        </p:nvSpPr>
        <p:spPr/>
        <p:txBody>
          <a:bodyPr/>
          <a:lstStyle/>
          <a:p>
            <a:r>
              <a:rPr lang="sv-SE" dirty="0"/>
              <a:t>Voditelj aktivnosti</a:t>
            </a:r>
            <a:r>
              <a:rPr lang="hr-HR" dirty="0"/>
              <a:t>:	</a:t>
            </a:r>
            <a:r>
              <a:rPr lang="sv-SE" dirty="0"/>
              <a:t>Filip Šugar, </a:t>
            </a:r>
            <a:r>
              <a:rPr lang="sv-SE" cap="none" dirty="0"/>
              <a:t>mag. ing. mech.</a:t>
            </a:r>
            <a:endParaRPr lang="hr-HR" cap="none" dirty="0"/>
          </a:p>
          <a:p>
            <a:r>
              <a:rPr lang="hr-HR" dirty="0"/>
              <a:t>Sudionik:			Robert Milovan, </a:t>
            </a:r>
            <a:r>
              <a:rPr lang="hr-HR" cap="none" dirty="0"/>
              <a:t>dipl. ing.</a:t>
            </a:r>
            <a:endParaRPr lang="hr-HR" dirty="0"/>
          </a:p>
        </p:txBody>
      </p:sp>
    </p:spTree>
    <p:extLst>
      <p:ext uri="{BB962C8B-B14F-4D97-AF65-F5344CB8AC3E}">
        <p14:creationId xmlns:p14="http://schemas.microsoft.com/office/powerpoint/2010/main" val="170664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8FC42F1-50B1-4FC8-93E6-1E0296FC4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979" y="1161159"/>
            <a:ext cx="2026116" cy="2102573"/>
          </a:xfrm>
          <a:prstGeom prst="rect">
            <a:avLst/>
          </a:prstGeom>
        </p:spPr>
      </p:pic>
      <p:pic>
        <p:nvPicPr>
          <p:cNvPr id="28" name="Picture 27">
            <a:extLst>
              <a:ext uri="{FF2B5EF4-FFF2-40B4-BE49-F238E27FC236}">
                <a16:creationId xmlns:a16="http://schemas.microsoft.com/office/drawing/2014/main" id="{75E6484F-CB0E-42E0-BFDD-EFB4E3F2A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82" y="1189934"/>
            <a:ext cx="2071096" cy="2180624"/>
          </a:xfrm>
          <a:prstGeom prst="rect">
            <a:avLst/>
          </a:prstGeom>
        </p:spPr>
      </p:pic>
      <p:pic>
        <p:nvPicPr>
          <p:cNvPr id="30" name="Picture 29">
            <a:extLst>
              <a:ext uri="{FF2B5EF4-FFF2-40B4-BE49-F238E27FC236}">
                <a16:creationId xmlns:a16="http://schemas.microsoft.com/office/drawing/2014/main" id="{DBD77F1D-3346-4481-8B2B-C0A68FCAC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3614" y="1275441"/>
            <a:ext cx="2172003" cy="2038635"/>
          </a:xfrm>
          <a:prstGeom prst="rect">
            <a:avLst/>
          </a:prstGeom>
        </p:spPr>
      </p:pic>
      <p:sp>
        <p:nvSpPr>
          <p:cNvPr id="31" name="TextBox 30">
            <a:extLst>
              <a:ext uri="{FF2B5EF4-FFF2-40B4-BE49-F238E27FC236}">
                <a16:creationId xmlns:a16="http://schemas.microsoft.com/office/drawing/2014/main" id="{7D3F94D8-0600-46D3-A11D-BDE72BC361D4}"/>
              </a:ext>
            </a:extLst>
          </p:cNvPr>
          <p:cNvSpPr txBox="1"/>
          <p:nvPr/>
        </p:nvSpPr>
        <p:spPr>
          <a:xfrm>
            <a:off x="6367220" y="3283693"/>
            <a:ext cx="866775" cy="369332"/>
          </a:xfrm>
          <a:prstGeom prst="rect">
            <a:avLst/>
          </a:prstGeom>
          <a:noFill/>
        </p:spPr>
        <p:txBody>
          <a:bodyPr wrap="square" rtlCol="0">
            <a:spAutoFit/>
          </a:bodyPr>
          <a:lstStyle/>
          <a:p>
            <a:r>
              <a:rPr lang="hr-HR" dirty="0"/>
              <a:t>Slicer</a:t>
            </a:r>
          </a:p>
        </p:txBody>
      </p:sp>
      <p:sp>
        <p:nvSpPr>
          <p:cNvPr id="2" name="Title 1">
            <a:extLst>
              <a:ext uri="{FF2B5EF4-FFF2-40B4-BE49-F238E27FC236}">
                <a16:creationId xmlns:a16="http://schemas.microsoft.com/office/drawing/2014/main" id="{D1F73FDA-7B69-4BED-9463-007436D94421}"/>
              </a:ext>
            </a:extLst>
          </p:cNvPr>
          <p:cNvSpPr>
            <a:spLocks noGrp="1"/>
          </p:cNvSpPr>
          <p:nvPr>
            <p:ph type="title"/>
          </p:nvPr>
        </p:nvSpPr>
        <p:spPr>
          <a:xfrm>
            <a:off x="1239203" y="95580"/>
            <a:ext cx="10058400" cy="803910"/>
          </a:xfrm>
        </p:spPr>
        <p:txBody>
          <a:bodyPr/>
          <a:lstStyle/>
          <a:p>
            <a:r>
              <a:rPr lang="hr-HR" dirty="0"/>
              <a:t>Proizvodni proces</a:t>
            </a:r>
          </a:p>
        </p:txBody>
      </p:sp>
      <p:sp>
        <p:nvSpPr>
          <p:cNvPr id="5" name="TextBox 4">
            <a:extLst>
              <a:ext uri="{FF2B5EF4-FFF2-40B4-BE49-F238E27FC236}">
                <a16:creationId xmlns:a16="http://schemas.microsoft.com/office/drawing/2014/main" id="{EA9A36E4-9DE7-4035-B3A4-C403880B64EB}"/>
              </a:ext>
            </a:extLst>
          </p:cNvPr>
          <p:cNvSpPr txBox="1"/>
          <p:nvPr/>
        </p:nvSpPr>
        <p:spPr>
          <a:xfrm>
            <a:off x="1748395" y="3085806"/>
            <a:ext cx="1114425" cy="646331"/>
          </a:xfrm>
          <a:prstGeom prst="rect">
            <a:avLst/>
          </a:prstGeom>
          <a:noFill/>
        </p:spPr>
        <p:txBody>
          <a:bodyPr wrap="square" rtlCol="0">
            <a:spAutoFit/>
          </a:bodyPr>
          <a:lstStyle/>
          <a:p>
            <a:pPr algn="ctr"/>
            <a:r>
              <a:rPr lang="hr-HR" dirty="0"/>
              <a:t>Digitalni</a:t>
            </a:r>
          </a:p>
          <a:p>
            <a:pPr algn="ctr"/>
            <a:r>
              <a:rPr lang="hr-HR" dirty="0"/>
              <a:t>3D Model</a:t>
            </a:r>
          </a:p>
        </p:txBody>
      </p:sp>
      <p:pic>
        <p:nvPicPr>
          <p:cNvPr id="6" name="Picture 5">
            <a:extLst>
              <a:ext uri="{FF2B5EF4-FFF2-40B4-BE49-F238E27FC236}">
                <a16:creationId xmlns:a16="http://schemas.microsoft.com/office/drawing/2014/main" id="{AB539816-3A21-4A27-861A-529A3C1F96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4" y="4476169"/>
            <a:ext cx="1819275" cy="1819275"/>
          </a:xfrm>
          <a:prstGeom prst="rect">
            <a:avLst/>
          </a:prstGeom>
        </p:spPr>
      </p:pic>
      <p:sp>
        <p:nvSpPr>
          <p:cNvPr id="7" name="TextBox 6">
            <a:extLst>
              <a:ext uri="{FF2B5EF4-FFF2-40B4-BE49-F238E27FC236}">
                <a16:creationId xmlns:a16="http://schemas.microsoft.com/office/drawing/2014/main" id="{E8E5E005-6F60-4D7E-A693-1DA45A8A3A0B}"/>
              </a:ext>
            </a:extLst>
          </p:cNvPr>
          <p:cNvSpPr txBox="1"/>
          <p:nvPr/>
        </p:nvSpPr>
        <p:spPr>
          <a:xfrm>
            <a:off x="466094" y="5985756"/>
            <a:ext cx="659130" cy="369332"/>
          </a:xfrm>
          <a:prstGeom prst="rect">
            <a:avLst/>
          </a:prstGeom>
          <a:noFill/>
        </p:spPr>
        <p:txBody>
          <a:bodyPr wrap="square" rtlCol="0">
            <a:spAutoFit/>
          </a:bodyPr>
          <a:lstStyle/>
          <a:p>
            <a:r>
              <a:rPr lang="hr-HR" dirty="0"/>
              <a:t>CAD</a:t>
            </a:r>
          </a:p>
        </p:txBody>
      </p:sp>
      <p:pic>
        <p:nvPicPr>
          <p:cNvPr id="9" name="Picture 8">
            <a:extLst>
              <a:ext uri="{FF2B5EF4-FFF2-40B4-BE49-F238E27FC236}">
                <a16:creationId xmlns:a16="http://schemas.microsoft.com/office/drawing/2014/main" id="{4ACB78DC-324B-4A00-8A54-6B76F81566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824" y="4760599"/>
            <a:ext cx="1268815" cy="1268815"/>
          </a:xfrm>
          <a:prstGeom prst="rect">
            <a:avLst/>
          </a:prstGeom>
        </p:spPr>
      </p:pic>
      <p:sp>
        <p:nvSpPr>
          <p:cNvPr id="10" name="TextBox 9">
            <a:extLst>
              <a:ext uri="{FF2B5EF4-FFF2-40B4-BE49-F238E27FC236}">
                <a16:creationId xmlns:a16="http://schemas.microsoft.com/office/drawing/2014/main" id="{BD8DAD62-D8BB-4BA3-AAD2-A5EEB363385B}"/>
              </a:ext>
            </a:extLst>
          </p:cNvPr>
          <p:cNvSpPr txBox="1"/>
          <p:nvPr/>
        </p:nvSpPr>
        <p:spPr>
          <a:xfrm>
            <a:off x="2167652" y="6030887"/>
            <a:ext cx="936784" cy="369332"/>
          </a:xfrm>
          <a:prstGeom prst="rect">
            <a:avLst/>
          </a:prstGeom>
          <a:noFill/>
        </p:spPr>
        <p:txBody>
          <a:bodyPr wrap="square" rtlCol="0">
            <a:spAutoFit/>
          </a:bodyPr>
          <a:lstStyle/>
          <a:p>
            <a:r>
              <a:rPr lang="hr-HR" dirty="0"/>
              <a:t>3D Sken</a:t>
            </a:r>
          </a:p>
        </p:txBody>
      </p:sp>
      <p:sp>
        <p:nvSpPr>
          <p:cNvPr id="11" name="TextBox 10">
            <a:extLst>
              <a:ext uri="{FF2B5EF4-FFF2-40B4-BE49-F238E27FC236}">
                <a16:creationId xmlns:a16="http://schemas.microsoft.com/office/drawing/2014/main" id="{5816A33F-237D-4D9A-A6AB-18C2EBF0E766}"/>
              </a:ext>
            </a:extLst>
          </p:cNvPr>
          <p:cNvSpPr txBox="1"/>
          <p:nvPr/>
        </p:nvSpPr>
        <p:spPr>
          <a:xfrm>
            <a:off x="1596594" y="892389"/>
            <a:ext cx="1446609" cy="584775"/>
          </a:xfrm>
          <a:prstGeom prst="rect">
            <a:avLst/>
          </a:prstGeom>
          <a:noFill/>
        </p:spPr>
        <p:txBody>
          <a:bodyPr wrap="square" rtlCol="0">
            <a:spAutoFit/>
          </a:bodyPr>
          <a:lstStyle/>
          <a:p>
            <a:r>
              <a:rPr lang="hr-HR" sz="3200" dirty="0"/>
              <a:t>DIZAJN</a:t>
            </a:r>
          </a:p>
        </p:txBody>
      </p:sp>
      <p:sp>
        <p:nvSpPr>
          <p:cNvPr id="17" name="Arrow: Right 16">
            <a:extLst>
              <a:ext uri="{FF2B5EF4-FFF2-40B4-BE49-F238E27FC236}">
                <a16:creationId xmlns:a16="http://schemas.microsoft.com/office/drawing/2014/main" id="{7CB1DFEF-C914-4558-B02D-351D1CFA9645}"/>
              </a:ext>
            </a:extLst>
          </p:cNvPr>
          <p:cNvSpPr/>
          <p:nvPr/>
        </p:nvSpPr>
        <p:spPr>
          <a:xfrm rot="5400000" flipH="1">
            <a:off x="1869457" y="4117120"/>
            <a:ext cx="991747" cy="27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9" name="Picture 18">
            <a:extLst>
              <a:ext uri="{FF2B5EF4-FFF2-40B4-BE49-F238E27FC236}">
                <a16:creationId xmlns:a16="http://schemas.microsoft.com/office/drawing/2014/main" id="{09E023CC-F59E-4C74-B7E3-38F033EEB3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9202" y="4778586"/>
            <a:ext cx="1268815" cy="1268815"/>
          </a:xfrm>
          <a:prstGeom prst="rect">
            <a:avLst/>
          </a:prstGeom>
        </p:spPr>
      </p:pic>
      <p:sp>
        <p:nvSpPr>
          <p:cNvPr id="20" name="TextBox 19">
            <a:extLst>
              <a:ext uri="{FF2B5EF4-FFF2-40B4-BE49-F238E27FC236}">
                <a16:creationId xmlns:a16="http://schemas.microsoft.com/office/drawing/2014/main" id="{77EDC747-5F34-4354-A488-8B8B1C4786F1}"/>
              </a:ext>
            </a:extLst>
          </p:cNvPr>
          <p:cNvSpPr txBox="1"/>
          <p:nvPr/>
        </p:nvSpPr>
        <p:spPr>
          <a:xfrm>
            <a:off x="3649270" y="6058881"/>
            <a:ext cx="1615918" cy="369332"/>
          </a:xfrm>
          <a:prstGeom prst="rect">
            <a:avLst/>
          </a:prstGeom>
          <a:noFill/>
        </p:spPr>
        <p:txBody>
          <a:bodyPr wrap="square" rtlCol="0">
            <a:spAutoFit/>
          </a:bodyPr>
          <a:lstStyle/>
          <a:p>
            <a:r>
              <a:rPr lang="hr-HR" dirty="0"/>
              <a:t>Fotogrametrija</a:t>
            </a:r>
          </a:p>
        </p:txBody>
      </p:sp>
      <p:sp>
        <p:nvSpPr>
          <p:cNvPr id="21" name="Arrow: Right 20">
            <a:extLst>
              <a:ext uri="{FF2B5EF4-FFF2-40B4-BE49-F238E27FC236}">
                <a16:creationId xmlns:a16="http://schemas.microsoft.com/office/drawing/2014/main" id="{E387F1BA-019C-4C66-B710-51DB4713250F}"/>
              </a:ext>
            </a:extLst>
          </p:cNvPr>
          <p:cNvSpPr/>
          <p:nvPr/>
        </p:nvSpPr>
        <p:spPr>
          <a:xfrm rot="2216041" flipH="1">
            <a:off x="2706561" y="4097347"/>
            <a:ext cx="1510961" cy="27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Arrow: Right 21">
            <a:extLst>
              <a:ext uri="{FF2B5EF4-FFF2-40B4-BE49-F238E27FC236}">
                <a16:creationId xmlns:a16="http://schemas.microsoft.com/office/drawing/2014/main" id="{FC45CFDB-456A-4583-BA24-EE1E04B1B065}"/>
              </a:ext>
            </a:extLst>
          </p:cNvPr>
          <p:cNvSpPr/>
          <p:nvPr/>
        </p:nvSpPr>
        <p:spPr>
          <a:xfrm rot="19383959">
            <a:off x="513140" y="4127294"/>
            <a:ext cx="1510961" cy="27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Oval 22">
            <a:extLst>
              <a:ext uri="{FF2B5EF4-FFF2-40B4-BE49-F238E27FC236}">
                <a16:creationId xmlns:a16="http://schemas.microsoft.com/office/drawing/2014/main" id="{AC0C75CE-9580-4EAD-95D6-3DB9EEF755EF}"/>
              </a:ext>
            </a:extLst>
          </p:cNvPr>
          <p:cNvSpPr/>
          <p:nvPr/>
        </p:nvSpPr>
        <p:spPr>
          <a:xfrm>
            <a:off x="359172" y="5926112"/>
            <a:ext cx="842250" cy="5322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Arrow: Right 23">
            <a:extLst>
              <a:ext uri="{FF2B5EF4-FFF2-40B4-BE49-F238E27FC236}">
                <a16:creationId xmlns:a16="http://schemas.microsoft.com/office/drawing/2014/main" id="{02148E17-B486-4910-A371-62006D29C6E4}"/>
              </a:ext>
            </a:extLst>
          </p:cNvPr>
          <p:cNvSpPr/>
          <p:nvPr/>
        </p:nvSpPr>
        <p:spPr>
          <a:xfrm>
            <a:off x="3243264" y="2093770"/>
            <a:ext cx="1213966" cy="27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TextBox 24">
            <a:extLst>
              <a:ext uri="{FF2B5EF4-FFF2-40B4-BE49-F238E27FC236}">
                <a16:creationId xmlns:a16="http://schemas.microsoft.com/office/drawing/2014/main" id="{528C5717-5CC0-4325-932D-6EFDA55E8C79}"/>
              </a:ext>
            </a:extLst>
          </p:cNvPr>
          <p:cNvSpPr txBox="1"/>
          <p:nvPr/>
        </p:nvSpPr>
        <p:spPr>
          <a:xfrm>
            <a:off x="4457229" y="1726667"/>
            <a:ext cx="952971" cy="830997"/>
          </a:xfrm>
          <a:prstGeom prst="rect">
            <a:avLst/>
          </a:prstGeom>
          <a:noFill/>
        </p:spPr>
        <p:txBody>
          <a:bodyPr wrap="square" rtlCol="0">
            <a:spAutoFit/>
          </a:bodyPr>
          <a:lstStyle/>
          <a:p>
            <a:r>
              <a:rPr lang="hr-HR" sz="2400" dirty="0"/>
              <a:t>.STL</a:t>
            </a:r>
          </a:p>
          <a:p>
            <a:r>
              <a:rPr lang="hr-HR" sz="2400" dirty="0"/>
              <a:t>.AMF</a:t>
            </a:r>
          </a:p>
        </p:txBody>
      </p:sp>
      <p:sp>
        <p:nvSpPr>
          <p:cNvPr id="26" name="Arrow: Right 25">
            <a:extLst>
              <a:ext uri="{FF2B5EF4-FFF2-40B4-BE49-F238E27FC236}">
                <a16:creationId xmlns:a16="http://schemas.microsoft.com/office/drawing/2014/main" id="{2341BB50-B826-4A5E-9B4D-21AE31FD1364}"/>
              </a:ext>
            </a:extLst>
          </p:cNvPr>
          <p:cNvSpPr/>
          <p:nvPr/>
        </p:nvSpPr>
        <p:spPr>
          <a:xfrm>
            <a:off x="5269943" y="2093770"/>
            <a:ext cx="540372" cy="27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Arrow: Right 31">
            <a:extLst>
              <a:ext uri="{FF2B5EF4-FFF2-40B4-BE49-F238E27FC236}">
                <a16:creationId xmlns:a16="http://schemas.microsoft.com/office/drawing/2014/main" id="{81894D7C-BDA4-4CFD-BDE8-3123F8AA05F0}"/>
              </a:ext>
            </a:extLst>
          </p:cNvPr>
          <p:cNvSpPr/>
          <p:nvPr/>
        </p:nvSpPr>
        <p:spPr>
          <a:xfrm>
            <a:off x="7552936" y="2093770"/>
            <a:ext cx="540372" cy="27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4" name="Picture 33">
            <a:extLst>
              <a:ext uri="{FF2B5EF4-FFF2-40B4-BE49-F238E27FC236}">
                <a16:creationId xmlns:a16="http://schemas.microsoft.com/office/drawing/2014/main" id="{E3A15F6F-17B9-4103-9D46-BE897D7255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3122" y="1122134"/>
            <a:ext cx="2180624" cy="2180624"/>
          </a:xfrm>
          <a:prstGeom prst="rect">
            <a:avLst/>
          </a:prstGeom>
        </p:spPr>
      </p:pic>
      <p:sp>
        <p:nvSpPr>
          <p:cNvPr id="35" name="TextBox 34">
            <a:extLst>
              <a:ext uri="{FF2B5EF4-FFF2-40B4-BE49-F238E27FC236}">
                <a16:creationId xmlns:a16="http://schemas.microsoft.com/office/drawing/2014/main" id="{0016ABE4-8694-496F-81DF-E75AB6B8B01F}"/>
              </a:ext>
            </a:extLst>
          </p:cNvPr>
          <p:cNvSpPr txBox="1"/>
          <p:nvPr/>
        </p:nvSpPr>
        <p:spPr>
          <a:xfrm>
            <a:off x="8539223" y="3283693"/>
            <a:ext cx="866775" cy="369332"/>
          </a:xfrm>
          <a:prstGeom prst="rect">
            <a:avLst/>
          </a:prstGeom>
          <a:noFill/>
        </p:spPr>
        <p:txBody>
          <a:bodyPr wrap="square" rtlCol="0">
            <a:spAutoFit/>
          </a:bodyPr>
          <a:lstStyle/>
          <a:p>
            <a:r>
              <a:rPr lang="hr-HR" dirty="0"/>
              <a:t>G kod</a:t>
            </a:r>
          </a:p>
        </p:txBody>
      </p:sp>
      <p:sp>
        <p:nvSpPr>
          <p:cNvPr id="36" name="Arrow: Right 35">
            <a:extLst>
              <a:ext uri="{FF2B5EF4-FFF2-40B4-BE49-F238E27FC236}">
                <a16:creationId xmlns:a16="http://schemas.microsoft.com/office/drawing/2014/main" id="{BA9DD918-6920-471B-8D81-F6BA2DCF0E51}"/>
              </a:ext>
            </a:extLst>
          </p:cNvPr>
          <p:cNvSpPr/>
          <p:nvPr/>
        </p:nvSpPr>
        <p:spPr>
          <a:xfrm>
            <a:off x="9733560" y="2093770"/>
            <a:ext cx="540372" cy="27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1" name="TextBox 40">
            <a:extLst>
              <a:ext uri="{FF2B5EF4-FFF2-40B4-BE49-F238E27FC236}">
                <a16:creationId xmlns:a16="http://schemas.microsoft.com/office/drawing/2014/main" id="{CCE984D1-741C-4B68-A9E7-0EF92FA4A50C}"/>
              </a:ext>
            </a:extLst>
          </p:cNvPr>
          <p:cNvSpPr txBox="1"/>
          <p:nvPr/>
        </p:nvSpPr>
        <p:spPr>
          <a:xfrm>
            <a:off x="10637824" y="3244334"/>
            <a:ext cx="1114425" cy="369332"/>
          </a:xfrm>
          <a:prstGeom prst="rect">
            <a:avLst/>
          </a:prstGeom>
          <a:noFill/>
        </p:spPr>
        <p:txBody>
          <a:bodyPr wrap="square" rtlCol="0">
            <a:spAutoFit/>
          </a:bodyPr>
          <a:lstStyle/>
          <a:p>
            <a:r>
              <a:rPr lang="hr-HR" dirty="0"/>
              <a:t>Printanje</a:t>
            </a:r>
          </a:p>
        </p:txBody>
      </p:sp>
      <p:sp>
        <p:nvSpPr>
          <p:cNvPr id="42" name="TextBox 41">
            <a:extLst>
              <a:ext uri="{FF2B5EF4-FFF2-40B4-BE49-F238E27FC236}">
                <a16:creationId xmlns:a16="http://schemas.microsoft.com/office/drawing/2014/main" id="{0734B3EB-9090-43AE-BA2F-8CA68AE7C6E7}"/>
              </a:ext>
            </a:extLst>
          </p:cNvPr>
          <p:cNvSpPr txBox="1"/>
          <p:nvPr/>
        </p:nvSpPr>
        <p:spPr>
          <a:xfrm>
            <a:off x="10111251" y="829746"/>
            <a:ext cx="2026116" cy="584775"/>
          </a:xfrm>
          <a:prstGeom prst="rect">
            <a:avLst/>
          </a:prstGeom>
          <a:noFill/>
        </p:spPr>
        <p:txBody>
          <a:bodyPr wrap="square" rtlCol="0">
            <a:spAutoFit/>
          </a:bodyPr>
          <a:lstStyle/>
          <a:p>
            <a:r>
              <a:rPr lang="hr-HR" sz="3200" dirty="0"/>
              <a:t>PROIZVOD</a:t>
            </a:r>
          </a:p>
        </p:txBody>
      </p:sp>
    </p:spTree>
    <p:extLst>
      <p:ext uri="{BB962C8B-B14F-4D97-AF65-F5344CB8AC3E}">
        <p14:creationId xmlns:p14="http://schemas.microsoft.com/office/powerpoint/2010/main" val="58714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P spid="7" grpId="0"/>
      <p:bldP spid="10" grpId="0"/>
      <p:bldP spid="11" grpId="0"/>
      <p:bldP spid="17" grpId="0" animBg="1"/>
      <p:bldP spid="20" grpId="0"/>
      <p:bldP spid="21" grpId="0" animBg="1"/>
      <p:bldP spid="22" grpId="0" animBg="1"/>
      <p:bldP spid="23" grpId="0" animBg="1"/>
      <p:bldP spid="24" grpId="0" animBg="1"/>
      <p:bldP spid="25" grpId="0"/>
      <p:bldP spid="26" grpId="0" animBg="1"/>
      <p:bldP spid="32" grpId="0" animBg="1"/>
      <p:bldP spid="35" grpId="0"/>
      <p:bldP spid="36" grpId="0" animBg="1"/>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321A-42D2-4E63-A19C-EEF2AC91D12A}"/>
              </a:ext>
            </a:extLst>
          </p:cNvPr>
          <p:cNvSpPr>
            <a:spLocks noGrp="1"/>
          </p:cNvSpPr>
          <p:nvPr>
            <p:ph type="title"/>
          </p:nvPr>
        </p:nvSpPr>
        <p:spPr/>
        <p:txBody>
          <a:bodyPr/>
          <a:lstStyle/>
          <a:p>
            <a:r>
              <a:rPr lang="hr-HR" dirty="0"/>
              <a:t>Slicer</a:t>
            </a:r>
          </a:p>
        </p:txBody>
      </p:sp>
      <p:sp>
        <p:nvSpPr>
          <p:cNvPr id="3" name="Content Placeholder 2">
            <a:extLst>
              <a:ext uri="{FF2B5EF4-FFF2-40B4-BE49-F238E27FC236}">
                <a16:creationId xmlns:a16="http://schemas.microsoft.com/office/drawing/2014/main" id="{AC91B344-4758-40DC-BFB5-39C999072FA0}"/>
              </a:ext>
            </a:extLst>
          </p:cNvPr>
          <p:cNvSpPr>
            <a:spLocks noGrp="1"/>
          </p:cNvSpPr>
          <p:nvPr>
            <p:ph idx="1"/>
          </p:nvPr>
        </p:nvSpPr>
        <p:spPr/>
        <p:txBody>
          <a:bodyPr/>
          <a:lstStyle/>
          <a:p>
            <a:r>
              <a:rPr lang="hr-HR" dirty="0"/>
              <a:t>Računalni program koji se koristi u većini procesa 3D printanja za pretvorbu 3D modela u instukcije za printer.</a:t>
            </a:r>
          </a:p>
          <a:p>
            <a:r>
              <a:rPr lang="hr-HR" dirty="0"/>
              <a:t>U njemu se podešavaju paramteri printanja:</a:t>
            </a:r>
          </a:p>
          <a:p>
            <a:r>
              <a:rPr lang="hr-HR"/>
              <a:t>Temperatura, gustoća printa, širina mlaznice, rezolucija itd.</a:t>
            </a:r>
            <a:endParaRPr lang="hr-HR" dirty="0"/>
          </a:p>
          <a:p>
            <a:r>
              <a:rPr lang="hr-HR" dirty="0"/>
              <a:t>Najpoznatiji sliceri su:</a:t>
            </a:r>
          </a:p>
          <a:p>
            <a:pPr lvl="1"/>
            <a:r>
              <a:rPr lang="hr-HR" dirty="0"/>
              <a:t>Ultimaker Cura</a:t>
            </a:r>
          </a:p>
          <a:p>
            <a:pPr lvl="1"/>
            <a:r>
              <a:rPr lang="hr-HR" dirty="0"/>
              <a:t>PrusaSlicer</a:t>
            </a:r>
          </a:p>
          <a:p>
            <a:pPr lvl="1"/>
            <a:r>
              <a:rPr lang="hr-HR" dirty="0"/>
              <a:t>Slic3r</a:t>
            </a:r>
          </a:p>
          <a:p>
            <a:pPr lvl="1"/>
            <a:r>
              <a:rPr lang="hr-HR" dirty="0"/>
              <a:t>Z Suite</a:t>
            </a:r>
          </a:p>
          <a:p>
            <a:pPr lvl="1"/>
            <a:r>
              <a:rPr lang="hr-HR" dirty="0"/>
              <a:t>SuperSlicer</a:t>
            </a:r>
          </a:p>
        </p:txBody>
      </p:sp>
      <p:pic>
        <p:nvPicPr>
          <p:cNvPr id="5" name="Picture 4">
            <a:extLst>
              <a:ext uri="{FF2B5EF4-FFF2-40B4-BE49-F238E27FC236}">
                <a16:creationId xmlns:a16="http://schemas.microsoft.com/office/drawing/2014/main" id="{8DFD5214-30DE-4F9D-B105-53083ECF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220" y="2289710"/>
            <a:ext cx="3425587" cy="4423289"/>
          </a:xfrm>
          <a:prstGeom prst="rect">
            <a:avLst/>
          </a:prstGeom>
        </p:spPr>
      </p:pic>
    </p:spTree>
    <p:extLst>
      <p:ext uri="{BB962C8B-B14F-4D97-AF65-F5344CB8AC3E}">
        <p14:creationId xmlns:p14="http://schemas.microsoft.com/office/powerpoint/2010/main" val="197626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B827-BFC0-44B8-A5C4-4247D71067F9}"/>
              </a:ext>
            </a:extLst>
          </p:cNvPr>
          <p:cNvSpPr>
            <a:spLocks noGrp="1"/>
          </p:cNvSpPr>
          <p:nvPr>
            <p:ph type="title"/>
          </p:nvPr>
        </p:nvSpPr>
        <p:spPr/>
        <p:txBody>
          <a:bodyPr/>
          <a:lstStyle/>
          <a:p>
            <a:r>
              <a:rPr lang="hr-HR" dirty="0"/>
              <a:t>Taložno srašćivanje (očvršćivanje) – FDM</a:t>
            </a:r>
          </a:p>
        </p:txBody>
      </p:sp>
      <p:sp>
        <p:nvSpPr>
          <p:cNvPr id="3" name="Content Placeholder 2">
            <a:extLst>
              <a:ext uri="{FF2B5EF4-FFF2-40B4-BE49-F238E27FC236}">
                <a16:creationId xmlns:a16="http://schemas.microsoft.com/office/drawing/2014/main" id="{494729D3-65BC-4657-8E46-5C4AFB1D7FE7}"/>
              </a:ext>
            </a:extLst>
          </p:cNvPr>
          <p:cNvSpPr>
            <a:spLocks noGrp="1"/>
          </p:cNvSpPr>
          <p:nvPr>
            <p:ph idx="1"/>
          </p:nvPr>
        </p:nvSpPr>
        <p:spPr>
          <a:xfrm>
            <a:off x="1097279" y="1845734"/>
            <a:ext cx="10630263" cy="4023360"/>
          </a:xfrm>
        </p:spPr>
        <p:txBody>
          <a:bodyPr>
            <a:normAutofit fontScale="92500"/>
          </a:bodyPr>
          <a:lstStyle/>
          <a:p>
            <a:r>
              <a:rPr lang="hr-HR" dirty="0"/>
              <a:t>Taložno srašćivanje (eng. </a:t>
            </a:r>
            <a:r>
              <a:rPr lang="hr-HR" b="1" dirty="0"/>
              <a:t>F</a:t>
            </a:r>
            <a:r>
              <a:rPr lang="hr-HR" dirty="0"/>
              <a:t>used </a:t>
            </a:r>
            <a:r>
              <a:rPr lang="hr-HR" b="1" dirty="0"/>
              <a:t>D</a:t>
            </a:r>
            <a:r>
              <a:rPr lang="hr-HR" dirty="0"/>
              <a:t>eposition </a:t>
            </a:r>
            <a:r>
              <a:rPr lang="hr-HR" b="1" dirty="0"/>
              <a:t>M</a:t>
            </a:r>
            <a:r>
              <a:rPr lang="hr-HR" dirty="0"/>
              <a:t>odeling - FDM)</a:t>
            </a:r>
          </a:p>
          <a:p>
            <a:r>
              <a:rPr lang="hr-HR" dirty="0"/>
              <a:t>Još se naziva: </a:t>
            </a:r>
            <a:r>
              <a:rPr lang="hr-HR" b="1" dirty="0"/>
              <a:t>F</a:t>
            </a:r>
            <a:r>
              <a:rPr lang="hr-HR" dirty="0"/>
              <a:t>used </a:t>
            </a:r>
            <a:r>
              <a:rPr lang="hr-HR" b="1" dirty="0"/>
              <a:t>F</a:t>
            </a:r>
            <a:r>
              <a:rPr lang="hr-HR" dirty="0"/>
              <a:t>ilament </a:t>
            </a:r>
            <a:r>
              <a:rPr lang="hr-HR" b="1" dirty="0"/>
              <a:t>F</a:t>
            </a:r>
            <a:r>
              <a:rPr lang="hr-HR" dirty="0"/>
              <a:t>abrication (FFF)</a:t>
            </a:r>
          </a:p>
          <a:p>
            <a:r>
              <a:rPr lang="hr-HR" dirty="0"/>
              <a:t>Danas je najpopularniji proces printanja izradaka (hobisti), prvenstveno zbog svoje niske cijene printera i materijala za printanje.</a:t>
            </a:r>
          </a:p>
          <a:p>
            <a:r>
              <a:rPr lang="hr-HR" dirty="0"/>
              <a:t>Od </a:t>
            </a:r>
            <a:r>
              <a:rPr lang="hr-HR" b="1" dirty="0"/>
              <a:t>materijala</a:t>
            </a:r>
            <a:r>
              <a:rPr lang="hr-HR" dirty="0"/>
              <a:t>, najčešće se koristi </a:t>
            </a:r>
            <a:r>
              <a:rPr lang="hr-HR" b="1" dirty="0"/>
              <a:t>termoplastika</a:t>
            </a:r>
            <a:r>
              <a:rPr lang="hr-HR" dirty="0"/>
              <a:t>, a najpoznatije su:</a:t>
            </a:r>
          </a:p>
          <a:p>
            <a:r>
              <a:rPr lang="hr-HR" dirty="0"/>
              <a:t>akrilonitril butadien stiren (</a:t>
            </a:r>
            <a:r>
              <a:rPr lang="hr-HR" b="1" dirty="0"/>
              <a:t>ABS</a:t>
            </a:r>
            <a:r>
              <a:rPr lang="hr-HR" dirty="0"/>
              <a:t>), polilaktična kiselina (</a:t>
            </a:r>
            <a:r>
              <a:rPr lang="hr-HR" b="1" dirty="0"/>
              <a:t>PLA</a:t>
            </a:r>
            <a:r>
              <a:rPr lang="hr-HR" dirty="0"/>
              <a:t>), polietilen tereftalat (</a:t>
            </a:r>
            <a:r>
              <a:rPr lang="hr-HR" b="1" dirty="0"/>
              <a:t>PETG</a:t>
            </a:r>
            <a:r>
              <a:rPr lang="hr-HR" dirty="0"/>
              <a:t>), polikarbonat (</a:t>
            </a:r>
            <a:r>
              <a:rPr lang="hr-HR" b="1" dirty="0"/>
              <a:t>PC</a:t>
            </a:r>
            <a:r>
              <a:rPr lang="hr-HR" dirty="0"/>
              <a:t>)</a:t>
            </a:r>
          </a:p>
          <a:p>
            <a:r>
              <a:rPr lang="hr-HR" dirty="0"/>
              <a:t>Od ostalih materijala, mogu se koristiti:</a:t>
            </a:r>
          </a:p>
          <a:p>
            <a:pPr lvl="1"/>
            <a:r>
              <a:rPr lang="hr-HR" dirty="0"/>
              <a:t>kompozitni materijali s polimernom matricom i kratkim ili dugi tvrdim vlaknima</a:t>
            </a:r>
          </a:p>
          <a:p>
            <a:pPr lvl="1"/>
            <a:r>
              <a:rPr lang="hr-HR" dirty="0"/>
              <a:t>keramičke kaše ili gline</a:t>
            </a:r>
          </a:p>
          <a:p>
            <a:pPr lvl="1"/>
            <a:r>
              <a:rPr lang="hr-HR" dirty="0"/>
              <a:t>mješavine keramičkog ili metalnog praha i polimernih veziva</a:t>
            </a:r>
          </a:p>
          <a:p>
            <a:pPr lvl="1"/>
            <a:r>
              <a:rPr lang="hr-HR" dirty="0"/>
              <a:t>biološke smjere (korištene u bioprintanju)</a:t>
            </a:r>
          </a:p>
        </p:txBody>
      </p:sp>
    </p:spTree>
    <p:extLst>
      <p:ext uri="{BB962C8B-B14F-4D97-AF65-F5344CB8AC3E}">
        <p14:creationId xmlns:p14="http://schemas.microsoft.com/office/powerpoint/2010/main" val="179216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4070-EC8C-40A7-898F-0C37D6E11958}"/>
              </a:ext>
            </a:extLst>
          </p:cNvPr>
          <p:cNvSpPr>
            <a:spLocks noGrp="1"/>
          </p:cNvSpPr>
          <p:nvPr>
            <p:ph type="title"/>
          </p:nvPr>
        </p:nvSpPr>
        <p:spPr/>
        <p:txBody>
          <a:bodyPr/>
          <a:lstStyle/>
          <a:p>
            <a:r>
              <a:rPr lang="hr-HR" dirty="0"/>
              <a:t>FDM</a:t>
            </a:r>
          </a:p>
        </p:txBody>
      </p:sp>
      <p:pic>
        <p:nvPicPr>
          <p:cNvPr id="21" name="Content Placeholder 20">
            <a:extLst>
              <a:ext uri="{FF2B5EF4-FFF2-40B4-BE49-F238E27FC236}">
                <a16:creationId xmlns:a16="http://schemas.microsoft.com/office/drawing/2014/main" id="{AF6C7088-211D-44DD-918E-26620BCAA5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2322" y="286603"/>
            <a:ext cx="7410832" cy="6455281"/>
          </a:xfrm>
        </p:spPr>
      </p:pic>
    </p:spTree>
    <p:extLst>
      <p:ext uri="{BB962C8B-B14F-4D97-AF65-F5344CB8AC3E}">
        <p14:creationId xmlns:p14="http://schemas.microsoft.com/office/powerpoint/2010/main" val="18497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4070-EC8C-40A7-898F-0C37D6E11958}"/>
              </a:ext>
            </a:extLst>
          </p:cNvPr>
          <p:cNvSpPr>
            <a:spLocks noGrp="1"/>
          </p:cNvSpPr>
          <p:nvPr>
            <p:ph type="title"/>
          </p:nvPr>
        </p:nvSpPr>
        <p:spPr/>
        <p:txBody>
          <a:bodyPr/>
          <a:lstStyle/>
          <a:p>
            <a:r>
              <a:rPr lang="hr-HR" dirty="0"/>
              <a:t>FDM</a:t>
            </a:r>
          </a:p>
        </p:txBody>
      </p:sp>
      <p:pic>
        <p:nvPicPr>
          <p:cNvPr id="4" name="Content Placeholder 4">
            <a:extLst>
              <a:ext uri="{FF2B5EF4-FFF2-40B4-BE49-F238E27FC236}">
                <a16:creationId xmlns:a16="http://schemas.microsoft.com/office/drawing/2014/main" id="{FD9621BE-683D-46A4-B837-94D4FFC08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746" y="-10886"/>
            <a:ext cx="7195654" cy="6837278"/>
          </a:xfrm>
          <a:prstGeom prst="rect">
            <a:avLst/>
          </a:prstGeom>
        </p:spPr>
      </p:pic>
    </p:spTree>
    <p:extLst>
      <p:ext uri="{BB962C8B-B14F-4D97-AF65-F5344CB8AC3E}">
        <p14:creationId xmlns:p14="http://schemas.microsoft.com/office/powerpoint/2010/main" val="290364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F6B3A2-07B6-4DB2-A0E5-F5791B6822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6512" y="1288025"/>
            <a:ext cx="4767775" cy="4767775"/>
          </a:xfrm>
        </p:spPr>
      </p:pic>
      <p:pic>
        <p:nvPicPr>
          <p:cNvPr id="7" name="Picture 6">
            <a:extLst>
              <a:ext uri="{FF2B5EF4-FFF2-40B4-BE49-F238E27FC236}">
                <a16:creationId xmlns:a16="http://schemas.microsoft.com/office/drawing/2014/main" id="{E907994A-1BB1-43A8-A68B-FB91EFEB8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78" y="-216310"/>
            <a:ext cx="6858000" cy="6858000"/>
          </a:xfrm>
          <a:prstGeom prst="rect">
            <a:avLst/>
          </a:prstGeom>
        </p:spPr>
      </p:pic>
    </p:spTree>
    <p:extLst>
      <p:ext uri="{BB962C8B-B14F-4D97-AF65-F5344CB8AC3E}">
        <p14:creationId xmlns:p14="http://schemas.microsoft.com/office/powerpoint/2010/main" val="52921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0B27-9EFA-4112-8C46-6C60B75C5325}"/>
              </a:ext>
            </a:extLst>
          </p:cNvPr>
          <p:cNvSpPr>
            <a:spLocks noGrp="1"/>
          </p:cNvSpPr>
          <p:nvPr>
            <p:ph type="title"/>
          </p:nvPr>
        </p:nvSpPr>
        <p:spPr/>
        <p:txBody>
          <a:bodyPr/>
          <a:lstStyle/>
          <a:p>
            <a:r>
              <a:rPr lang="hr-HR" dirty="0"/>
              <a:t>SLA printer</a:t>
            </a:r>
          </a:p>
        </p:txBody>
      </p:sp>
      <p:pic>
        <p:nvPicPr>
          <p:cNvPr id="5" name="Content Placeholder 4">
            <a:extLst>
              <a:ext uri="{FF2B5EF4-FFF2-40B4-BE49-F238E27FC236}">
                <a16:creationId xmlns:a16="http://schemas.microsoft.com/office/drawing/2014/main" id="{ED19AA06-493F-4312-9717-7E838B33C6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7688" y="286603"/>
            <a:ext cx="5919941" cy="5919941"/>
          </a:xfrm>
        </p:spPr>
      </p:pic>
    </p:spTree>
    <p:extLst>
      <p:ext uri="{BB962C8B-B14F-4D97-AF65-F5344CB8AC3E}">
        <p14:creationId xmlns:p14="http://schemas.microsoft.com/office/powerpoint/2010/main" val="14918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F00152-C3E0-4F20-8404-4411D605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249" y="760805"/>
            <a:ext cx="9605501" cy="5336389"/>
          </a:xfrm>
          <a:prstGeom prst="rect">
            <a:avLst/>
          </a:prstGeom>
        </p:spPr>
      </p:pic>
    </p:spTree>
    <p:extLst>
      <p:ext uri="{BB962C8B-B14F-4D97-AF65-F5344CB8AC3E}">
        <p14:creationId xmlns:p14="http://schemas.microsoft.com/office/powerpoint/2010/main" val="145043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73E4-D4EC-47F1-99B6-CAFDF7E58641}"/>
              </a:ext>
            </a:extLst>
          </p:cNvPr>
          <p:cNvSpPr>
            <a:spLocks noGrp="1"/>
          </p:cNvSpPr>
          <p:nvPr>
            <p:ph type="title"/>
          </p:nvPr>
        </p:nvSpPr>
        <p:spPr/>
        <p:txBody>
          <a:bodyPr/>
          <a:lstStyle/>
          <a:p>
            <a:r>
              <a:rPr lang="hr-HR" dirty="0"/>
              <a:t>Primjena aditivnih tehnologija</a:t>
            </a:r>
          </a:p>
        </p:txBody>
      </p:sp>
      <p:sp>
        <p:nvSpPr>
          <p:cNvPr id="3" name="Content Placeholder 2">
            <a:extLst>
              <a:ext uri="{FF2B5EF4-FFF2-40B4-BE49-F238E27FC236}">
                <a16:creationId xmlns:a16="http://schemas.microsoft.com/office/drawing/2014/main" id="{98E9315D-AEC5-4EFA-A898-EDAA69D6CF53}"/>
              </a:ext>
            </a:extLst>
          </p:cNvPr>
          <p:cNvSpPr>
            <a:spLocks noGrp="1"/>
          </p:cNvSpPr>
          <p:nvPr>
            <p:ph idx="1"/>
          </p:nvPr>
        </p:nvSpPr>
        <p:spPr/>
        <p:txBody>
          <a:bodyPr>
            <a:normAutofit/>
          </a:bodyPr>
          <a:lstStyle/>
          <a:p>
            <a:r>
              <a:rPr lang="hr-HR" sz="2800" dirty="0"/>
              <a:t>Najranija primjena aditivnih tehnologija bila je proizvodnja.</a:t>
            </a:r>
          </a:p>
          <a:p>
            <a:r>
              <a:rPr lang="hr-HR" sz="2800" dirty="0"/>
              <a:t>Danas se aditivne tehnologije koriste i u:</a:t>
            </a:r>
          </a:p>
          <a:p>
            <a:pPr lvl="1"/>
            <a:r>
              <a:rPr lang="hr-HR" sz="2400" dirty="0"/>
              <a:t>medicinske primjene</a:t>
            </a:r>
          </a:p>
          <a:p>
            <a:pPr lvl="1"/>
            <a:r>
              <a:rPr lang="hr-HR" sz="2400" dirty="0"/>
              <a:t>industrijske primjene</a:t>
            </a:r>
          </a:p>
          <a:p>
            <a:pPr lvl="1"/>
            <a:r>
              <a:rPr lang="hr-HR" sz="2400" dirty="0"/>
              <a:t>sociokulturološke svrhe</a:t>
            </a:r>
          </a:p>
        </p:txBody>
      </p:sp>
    </p:spTree>
    <p:extLst>
      <p:ext uri="{BB962C8B-B14F-4D97-AF65-F5344CB8AC3E}">
        <p14:creationId xmlns:p14="http://schemas.microsoft.com/office/powerpoint/2010/main" val="299375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70E1-53E1-47A0-BF4B-ED976261357C}"/>
              </a:ext>
            </a:extLst>
          </p:cNvPr>
          <p:cNvSpPr>
            <a:spLocks noGrp="1"/>
          </p:cNvSpPr>
          <p:nvPr>
            <p:ph type="title"/>
          </p:nvPr>
        </p:nvSpPr>
        <p:spPr/>
        <p:txBody>
          <a:bodyPr/>
          <a:lstStyle/>
          <a:p>
            <a:r>
              <a:rPr lang="hr-HR" dirty="0"/>
              <a:t>Proizvodna primjena aditivne tehnologije</a:t>
            </a:r>
          </a:p>
        </p:txBody>
      </p:sp>
      <p:sp>
        <p:nvSpPr>
          <p:cNvPr id="3" name="Content Placeholder 2">
            <a:extLst>
              <a:ext uri="{FF2B5EF4-FFF2-40B4-BE49-F238E27FC236}">
                <a16:creationId xmlns:a16="http://schemas.microsoft.com/office/drawing/2014/main" id="{BA8F4B49-CCD6-4240-8912-BD1BFDF50691}"/>
              </a:ext>
            </a:extLst>
          </p:cNvPr>
          <p:cNvSpPr>
            <a:spLocks noGrp="1"/>
          </p:cNvSpPr>
          <p:nvPr>
            <p:ph idx="1"/>
          </p:nvPr>
        </p:nvSpPr>
        <p:spPr/>
        <p:txBody>
          <a:bodyPr>
            <a:noAutofit/>
          </a:bodyPr>
          <a:lstStyle/>
          <a:p>
            <a:r>
              <a:rPr lang="hr-HR" sz="1800" dirty="0"/>
              <a:t>U proizvodnji, aditivne tehnologije koriste se u:</a:t>
            </a:r>
          </a:p>
          <a:p>
            <a:pPr lvl="1"/>
            <a:r>
              <a:rPr lang="hr-HR" dirty="0"/>
              <a:t>arhitekturi,</a:t>
            </a:r>
          </a:p>
          <a:p>
            <a:pPr lvl="1"/>
            <a:r>
              <a:rPr lang="hr-HR" dirty="0"/>
              <a:t>industrijskom dizajnu,</a:t>
            </a:r>
          </a:p>
          <a:p>
            <a:pPr lvl="1"/>
            <a:r>
              <a:rPr lang="hr-HR" dirty="0"/>
              <a:t>automobilskoj industriji,</a:t>
            </a:r>
          </a:p>
          <a:p>
            <a:pPr lvl="1"/>
            <a:r>
              <a:rPr lang="hr-HR" dirty="0"/>
              <a:t>avionska i svemirska industrija,</a:t>
            </a:r>
          </a:p>
          <a:p>
            <a:pPr lvl="1"/>
            <a:r>
              <a:rPr lang="hr-HR" dirty="0"/>
              <a:t>vojna industrija,</a:t>
            </a:r>
          </a:p>
          <a:p>
            <a:pPr lvl="1"/>
            <a:r>
              <a:rPr lang="hr-HR" dirty="0"/>
              <a:t>inženjerstvo,</a:t>
            </a:r>
          </a:p>
          <a:p>
            <a:pPr lvl="1"/>
            <a:r>
              <a:rPr lang="hr-HR" dirty="0"/>
              <a:t>dental i medicinska industrija,</a:t>
            </a:r>
          </a:p>
          <a:p>
            <a:pPr lvl="1"/>
            <a:r>
              <a:rPr lang="hr-HR" dirty="0"/>
              <a:t>biotehnologija (zamjena ljudskog tkiva,</a:t>
            </a:r>
          </a:p>
          <a:p>
            <a:pPr lvl="1"/>
            <a:r>
              <a:rPr lang="hr-HR" dirty="0"/>
              <a:t>moda,</a:t>
            </a:r>
          </a:p>
          <a:p>
            <a:pPr lvl="1"/>
            <a:r>
              <a:rPr lang="hr-HR" dirty="0"/>
              <a:t>obuća,</a:t>
            </a:r>
          </a:p>
          <a:p>
            <a:pPr lvl="1"/>
            <a:r>
              <a:rPr lang="hr-HR" dirty="0"/>
              <a:t>nakit,</a:t>
            </a:r>
          </a:p>
          <a:p>
            <a:pPr lvl="1"/>
            <a:r>
              <a:rPr lang="hr-HR" dirty="0"/>
              <a:t>edukacija,</a:t>
            </a:r>
          </a:p>
          <a:p>
            <a:pPr lvl="1"/>
            <a:r>
              <a:rPr lang="hr-HR"/>
              <a:t>prehrana</a:t>
            </a:r>
            <a:endParaRPr lang="hr-HR" dirty="0"/>
          </a:p>
        </p:txBody>
      </p:sp>
      <p:sp>
        <p:nvSpPr>
          <p:cNvPr id="4" name="TextBox 3">
            <a:extLst>
              <a:ext uri="{FF2B5EF4-FFF2-40B4-BE49-F238E27FC236}">
                <a16:creationId xmlns:a16="http://schemas.microsoft.com/office/drawing/2014/main" id="{EF765B60-1B71-47DD-A768-D07FA90CE709}"/>
              </a:ext>
            </a:extLst>
          </p:cNvPr>
          <p:cNvSpPr txBox="1"/>
          <p:nvPr/>
        </p:nvSpPr>
        <p:spPr>
          <a:xfrm>
            <a:off x="6126480" y="1845734"/>
            <a:ext cx="5181600" cy="1754326"/>
          </a:xfrm>
          <a:prstGeom prst="rect">
            <a:avLst/>
          </a:prstGeom>
          <a:noFill/>
        </p:spPr>
        <p:txBody>
          <a:bodyPr wrap="square" rtlCol="0">
            <a:spAutoFit/>
          </a:bodyPr>
          <a:lstStyle/>
          <a:p>
            <a:r>
              <a:rPr lang="hr-HR" dirty="0"/>
              <a:t>Aditivna proizvodnja „u oblaku”</a:t>
            </a:r>
          </a:p>
          <a:p>
            <a:r>
              <a:rPr lang="hr-HR" dirty="0"/>
              <a:t>Masovna prilagodba proizvoda</a:t>
            </a:r>
          </a:p>
          <a:p>
            <a:r>
              <a:rPr lang="hr-HR" dirty="0"/>
              <a:t>Brza proizvodnja</a:t>
            </a:r>
          </a:p>
          <a:p>
            <a:r>
              <a:rPr lang="hr-HR" dirty="0"/>
              <a:t>Brza izrada prototipova</a:t>
            </a:r>
          </a:p>
          <a:p>
            <a:r>
              <a:rPr lang="hr-HR" dirty="0"/>
              <a:t>Razvoj (laboratoriji)</a:t>
            </a:r>
          </a:p>
          <a:p>
            <a:r>
              <a:rPr lang="hr-HR" dirty="0"/>
              <a:t>Hrana</a:t>
            </a:r>
          </a:p>
        </p:txBody>
      </p:sp>
    </p:spTree>
    <p:extLst>
      <p:ext uri="{BB962C8B-B14F-4D97-AF65-F5344CB8AC3E}">
        <p14:creationId xmlns:p14="http://schemas.microsoft.com/office/powerpoint/2010/main" val="41695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B7E2-8D19-43CD-B005-5B55A983839C}"/>
              </a:ext>
            </a:extLst>
          </p:cNvPr>
          <p:cNvSpPr>
            <a:spLocks noGrp="1"/>
          </p:cNvSpPr>
          <p:nvPr>
            <p:ph type="title"/>
          </p:nvPr>
        </p:nvSpPr>
        <p:spPr/>
        <p:txBody>
          <a:bodyPr/>
          <a:lstStyle/>
          <a:p>
            <a:r>
              <a:rPr lang="hr-HR" dirty="0"/>
              <a:t>Znanost</a:t>
            </a:r>
          </a:p>
        </p:txBody>
      </p:sp>
      <p:sp>
        <p:nvSpPr>
          <p:cNvPr id="3" name="Content Placeholder 2">
            <a:extLst>
              <a:ext uri="{FF2B5EF4-FFF2-40B4-BE49-F238E27FC236}">
                <a16:creationId xmlns:a16="http://schemas.microsoft.com/office/drawing/2014/main" id="{9794E77A-A739-4885-8A7E-681D6425FB02}"/>
              </a:ext>
            </a:extLst>
          </p:cNvPr>
          <p:cNvSpPr>
            <a:spLocks noGrp="1"/>
          </p:cNvSpPr>
          <p:nvPr>
            <p:ph idx="1"/>
          </p:nvPr>
        </p:nvSpPr>
        <p:spPr/>
        <p:txBody>
          <a:bodyPr/>
          <a:lstStyle/>
          <a:p>
            <a:pPr>
              <a:lnSpc>
                <a:spcPct val="150000"/>
              </a:lnSpc>
              <a:spcBef>
                <a:spcPts val="0"/>
              </a:spcBef>
              <a:spcAft>
                <a:spcPts val="0"/>
              </a:spcAft>
            </a:pPr>
            <a:r>
              <a:rPr lang="hr-HR" i="1" dirty="0"/>
              <a:t>Što je znanost?</a:t>
            </a:r>
          </a:p>
          <a:p>
            <a:pPr>
              <a:lnSpc>
                <a:spcPct val="150000"/>
              </a:lnSpc>
              <a:spcBef>
                <a:spcPts val="0"/>
              </a:spcBef>
              <a:spcAft>
                <a:spcPts val="0"/>
              </a:spcAft>
            </a:pPr>
            <a:r>
              <a:rPr lang="hr-HR" b="1" dirty="0"/>
              <a:t>Znanost</a:t>
            </a:r>
            <a:r>
              <a:rPr lang="hr-HR" dirty="0"/>
              <a:t> (grč. </a:t>
            </a:r>
            <a:r>
              <a:rPr lang="hr-HR" i="1" dirty="0"/>
              <a:t>episteme</a:t>
            </a:r>
            <a:r>
              <a:rPr lang="hr-HR" dirty="0"/>
              <a:t>, lat. </a:t>
            </a:r>
            <a:r>
              <a:rPr lang="hr-HR" i="1" dirty="0"/>
              <a:t>scientia</a:t>
            </a:r>
            <a:r>
              <a:rPr lang="hr-HR" dirty="0"/>
              <a:t>)</a:t>
            </a:r>
          </a:p>
          <a:p>
            <a:pPr>
              <a:lnSpc>
                <a:spcPct val="150000"/>
              </a:lnSpc>
              <a:spcBef>
                <a:spcPts val="0"/>
              </a:spcBef>
              <a:spcAft>
                <a:spcPts val="0"/>
              </a:spcAft>
            </a:pPr>
            <a:r>
              <a:rPr lang="hr-HR" dirty="0"/>
              <a:t>Općenito: „</a:t>
            </a:r>
            <a:r>
              <a:rPr lang="hr-HR" i="1" dirty="0"/>
              <a:t>znanost je skup svih sustavno metodski stečenih i uobličenih znanja te djelatnost kojom se stječu takva znanja</a:t>
            </a:r>
            <a:r>
              <a:rPr lang="hr-HR" dirty="0"/>
              <a:t>.”</a:t>
            </a:r>
          </a:p>
          <a:p>
            <a:pPr>
              <a:lnSpc>
                <a:spcPct val="150000"/>
              </a:lnSpc>
              <a:spcBef>
                <a:spcPts val="0"/>
              </a:spcBef>
              <a:spcAft>
                <a:spcPts val="0"/>
              </a:spcAft>
            </a:pPr>
            <a:endParaRPr lang="hr-HR" dirty="0"/>
          </a:p>
          <a:p>
            <a:pPr>
              <a:lnSpc>
                <a:spcPct val="150000"/>
              </a:lnSpc>
              <a:spcBef>
                <a:spcPts val="0"/>
              </a:spcBef>
              <a:spcAft>
                <a:spcPts val="0"/>
              </a:spcAft>
            </a:pPr>
            <a:r>
              <a:rPr lang="hr-HR" dirty="0"/>
              <a:t>U strožem smislu: „znanost je </a:t>
            </a:r>
            <a:r>
              <a:rPr lang="hr-HR" b="1" dirty="0"/>
              <a:t>skup znanja </a:t>
            </a:r>
            <a:r>
              <a:rPr lang="hr-HR" dirty="0"/>
              <a:t>dobivenih nekom od </a:t>
            </a:r>
            <a:r>
              <a:rPr lang="hr-HR" b="1" dirty="0"/>
              <a:t>znanstvenih metoda</a:t>
            </a:r>
            <a:r>
              <a:rPr lang="hr-HR" dirty="0"/>
              <a:t>, te racionalna djelatnost </a:t>
            </a:r>
            <a:r>
              <a:rPr lang="hr-HR" b="1" dirty="0"/>
              <a:t>predviđanja i objašnjenja pojava u okolini </a:t>
            </a:r>
            <a:r>
              <a:rPr lang="hr-HR" dirty="0"/>
              <a:t>(znanstveno znanje) koja se ostvaruje svođenjem pojedinih pojava pod univerzalne zakone.”</a:t>
            </a:r>
          </a:p>
        </p:txBody>
      </p:sp>
    </p:spTree>
    <p:extLst>
      <p:ext uri="{BB962C8B-B14F-4D97-AF65-F5344CB8AC3E}">
        <p14:creationId xmlns:p14="http://schemas.microsoft.com/office/powerpoint/2010/main" val="26391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732-9F15-4B17-A1D4-38FCED3809E9}"/>
              </a:ext>
            </a:extLst>
          </p:cNvPr>
          <p:cNvSpPr>
            <a:spLocks noGrp="1"/>
          </p:cNvSpPr>
          <p:nvPr>
            <p:ph type="title"/>
          </p:nvPr>
        </p:nvSpPr>
        <p:spPr>
          <a:xfrm>
            <a:off x="0" y="-119797"/>
            <a:ext cx="10058400" cy="1450757"/>
          </a:xfrm>
        </p:spPr>
        <p:txBody>
          <a:bodyPr/>
          <a:lstStyle/>
          <a:p>
            <a:r>
              <a:rPr lang="hr-HR" dirty="0"/>
              <a:t>FDM isprintane i sinterirane komponente napravljene od nehrđajučeg čelika</a:t>
            </a:r>
          </a:p>
        </p:txBody>
      </p:sp>
      <p:pic>
        <p:nvPicPr>
          <p:cNvPr id="5" name="Content Placeholder 4">
            <a:extLst>
              <a:ext uri="{FF2B5EF4-FFF2-40B4-BE49-F238E27FC236}">
                <a16:creationId xmlns:a16="http://schemas.microsoft.com/office/drawing/2014/main" id="{0133C37F-C165-482B-AE97-EB9C21CA4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5712" y="1330960"/>
            <a:ext cx="3807202" cy="5710804"/>
          </a:xfrm>
        </p:spPr>
      </p:pic>
    </p:spTree>
    <p:extLst>
      <p:ext uri="{BB962C8B-B14F-4D97-AF65-F5344CB8AC3E}">
        <p14:creationId xmlns:p14="http://schemas.microsoft.com/office/powerpoint/2010/main" val="233454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CCC2-2865-4AE5-A7C8-52EFBF7CA5C8}"/>
              </a:ext>
            </a:extLst>
          </p:cNvPr>
          <p:cNvSpPr>
            <a:spLocks noGrp="1"/>
          </p:cNvSpPr>
          <p:nvPr>
            <p:ph type="title"/>
          </p:nvPr>
        </p:nvSpPr>
        <p:spPr>
          <a:xfrm>
            <a:off x="0" y="-725379"/>
            <a:ext cx="10058400" cy="1450757"/>
          </a:xfrm>
        </p:spPr>
        <p:txBody>
          <a:bodyPr/>
          <a:lstStyle/>
          <a:p>
            <a:r>
              <a:rPr lang="hr-HR" dirty="0"/>
              <a:t>Arhitektura</a:t>
            </a:r>
          </a:p>
        </p:txBody>
      </p:sp>
      <p:pic>
        <p:nvPicPr>
          <p:cNvPr id="5" name="Content Placeholder 4">
            <a:extLst>
              <a:ext uri="{FF2B5EF4-FFF2-40B4-BE49-F238E27FC236}">
                <a16:creationId xmlns:a16="http://schemas.microsoft.com/office/drawing/2014/main" id="{8DECE696-A6BE-4C7B-8473-48E6D4DF15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723" y="646992"/>
            <a:ext cx="9868318" cy="5911123"/>
          </a:xfrm>
        </p:spPr>
      </p:pic>
    </p:spTree>
    <p:extLst>
      <p:ext uri="{BB962C8B-B14F-4D97-AF65-F5344CB8AC3E}">
        <p14:creationId xmlns:p14="http://schemas.microsoft.com/office/powerpoint/2010/main" val="38921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E7D7FE-CEE0-48BB-B76E-5CDA9FB044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39" y="1211825"/>
            <a:ext cx="11877721" cy="4434349"/>
          </a:xfrm>
        </p:spPr>
      </p:pic>
    </p:spTree>
    <p:extLst>
      <p:ext uri="{BB962C8B-B14F-4D97-AF65-F5344CB8AC3E}">
        <p14:creationId xmlns:p14="http://schemas.microsoft.com/office/powerpoint/2010/main" val="6968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379F-0902-4C96-9FD7-0783CB033348}"/>
              </a:ext>
            </a:extLst>
          </p:cNvPr>
          <p:cNvSpPr>
            <a:spLocks noGrp="1"/>
          </p:cNvSpPr>
          <p:nvPr>
            <p:ph type="title"/>
          </p:nvPr>
        </p:nvSpPr>
        <p:spPr>
          <a:xfrm>
            <a:off x="865052" y="-512812"/>
            <a:ext cx="10058400" cy="1450757"/>
          </a:xfrm>
        </p:spPr>
        <p:txBody>
          <a:bodyPr/>
          <a:lstStyle/>
          <a:p>
            <a:r>
              <a:rPr lang="hr-HR" dirty="0"/>
              <a:t>Masovna prilagodba proizvoda</a:t>
            </a:r>
          </a:p>
        </p:txBody>
      </p:sp>
      <p:pic>
        <p:nvPicPr>
          <p:cNvPr id="5" name="Content Placeholder 4">
            <a:extLst>
              <a:ext uri="{FF2B5EF4-FFF2-40B4-BE49-F238E27FC236}">
                <a16:creationId xmlns:a16="http://schemas.microsoft.com/office/drawing/2014/main" id="{EB732646-B80B-43AB-9019-4AF167604D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20" y="1581617"/>
            <a:ext cx="6046580" cy="4022725"/>
          </a:xfrm>
        </p:spPr>
      </p:pic>
      <p:pic>
        <p:nvPicPr>
          <p:cNvPr id="7" name="Picture 6">
            <a:extLst>
              <a:ext uri="{FF2B5EF4-FFF2-40B4-BE49-F238E27FC236}">
                <a16:creationId xmlns:a16="http://schemas.microsoft.com/office/drawing/2014/main" id="{392AC457-65CD-4E37-989B-211E542C7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665" y="1417637"/>
            <a:ext cx="5800915" cy="4350686"/>
          </a:xfrm>
          <a:prstGeom prst="rect">
            <a:avLst/>
          </a:prstGeom>
        </p:spPr>
      </p:pic>
    </p:spTree>
    <p:extLst>
      <p:ext uri="{BB962C8B-B14F-4D97-AF65-F5344CB8AC3E}">
        <p14:creationId xmlns:p14="http://schemas.microsoft.com/office/powerpoint/2010/main" val="1479070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E444F8-D559-45DF-9FE8-C3F19CF74A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880" y="11032"/>
            <a:ext cx="6711406" cy="6835935"/>
          </a:xfrm>
        </p:spPr>
      </p:pic>
    </p:spTree>
    <p:extLst>
      <p:ext uri="{BB962C8B-B14F-4D97-AF65-F5344CB8AC3E}">
        <p14:creationId xmlns:p14="http://schemas.microsoft.com/office/powerpoint/2010/main" val="362176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8CD55B-31D3-413B-AB6D-143A5D34E5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4571" y="-7082"/>
            <a:ext cx="8233788" cy="6865082"/>
          </a:xfrm>
        </p:spPr>
      </p:pic>
    </p:spTree>
    <p:extLst>
      <p:ext uri="{BB962C8B-B14F-4D97-AF65-F5344CB8AC3E}">
        <p14:creationId xmlns:p14="http://schemas.microsoft.com/office/powerpoint/2010/main" val="218217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33BA80-9775-44DC-98E3-010C66D776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298" y="0"/>
            <a:ext cx="11447404" cy="6458857"/>
          </a:xfrm>
        </p:spPr>
      </p:pic>
    </p:spTree>
    <p:extLst>
      <p:ext uri="{BB962C8B-B14F-4D97-AF65-F5344CB8AC3E}">
        <p14:creationId xmlns:p14="http://schemas.microsoft.com/office/powerpoint/2010/main" val="3351499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24E026-2082-4236-8C70-C32AAFE307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2921" y="351759"/>
            <a:ext cx="8566085" cy="5914280"/>
          </a:xfrm>
        </p:spPr>
      </p:pic>
    </p:spTree>
    <p:extLst>
      <p:ext uri="{BB962C8B-B14F-4D97-AF65-F5344CB8AC3E}">
        <p14:creationId xmlns:p14="http://schemas.microsoft.com/office/powerpoint/2010/main" val="274352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EFA7CC-1289-4DBC-AF40-D7FF5159B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19" y="349352"/>
            <a:ext cx="10107561" cy="6159295"/>
          </a:xfrm>
          <a:prstGeom prst="rect">
            <a:avLst/>
          </a:prstGeom>
        </p:spPr>
      </p:pic>
    </p:spTree>
    <p:extLst>
      <p:ext uri="{BB962C8B-B14F-4D97-AF65-F5344CB8AC3E}">
        <p14:creationId xmlns:p14="http://schemas.microsoft.com/office/powerpoint/2010/main" val="2758297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73BC-310B-4B94-B7AF-4919CD9AFC1F}"/>
              </a:ext>
            </a:extLst>
          </p:cNvPr>
          <p:cNvSpPr>
            <a:spLocks noGrp="1"/>
          </p:cNvSpPr>
          <p:nvPr>
            <p:ph type="title"/>
          </p:nvPr>
        </p:nvSpPr>
        <p:spPr/>
        <p:txBody>
          <a:bodyPr/>
          <a:lstStyle/>
          <a:p>
            <a:r>
              <a:rPr lang="hr-HR" dirty="0"/>
              <a:t>Brza izrada prototipa</a:t>
            </a:r>
          </a:p>
        </p:txBody>
      </p:sp>
      <p:pic>
        <p:nvPicPr>
          <p:cNvPr id="5" name="Content Placeholder 4">
            <a:extLst>
              <a:ext uri="{FF2B5EF4-FFF2-40B4-BE49-F238E27FC236}">
                <a16:creationId xmlns:a16="http://schemas.microsoft.com/office/drawing/2014/main" id="{88F652DB-4A21-498F-97C6-81CE9D5390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5623" y="0"/>
            <a:ext cx="4630057" cy="6846697"/>
          </a:xfrm>
        </p:spPr>
      </p:pic>
      <p:pic>
        <p:nvPicPr>
          <p:cNvPr id="7" name="Picture 6">
            <a:extLst>
              <a:ext uri="{FF2B5EF4-FFF2-40B4-BE49-F238E27FC236}">
                <a16:creationId xmlns:a16="http://schemas.microsoft.com/office/drawing/2014/main" id="{B4CB882C-C7E7-40EB-AE83-440DBC965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53" y="2417508"/>
            <a:ext cx="7130076" cy="3749040"/>
          </a:xfrm>
          <a:prstGeom prst="rect">
            <a:avLst/>
          </a:prstGeom>
        </p:spPr>
      </p:pic>
    </p:spTree>
    <p:extLst>
      <p:ext uri="{BB962C8B-B14F-4D97-AF65-F5344CB8AC3E}">
        <p14:creationId xmlns:p14="http://schemas.microsoft.com/office/powerpoint/2010/main" val="398084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C208-474C-4D8A-A810-05CD525246F4}"/>
              </a:ext>
            </a:extLst>
          </p:cNvPr>
          <p:cNvSpPr>
            <a:spLocks noGrp="1"/>
          </p:cNvSpPr>
          <p:nvPr>
            <p:ph type="title"/>
          </p:nvPr>
        </p:nvSpPr>
        <p:spPr/>
        <p:txBody>
          <a:bodyPr/>
          <a:lstStyle/>
          <a:p>
            <a:r>
              <a:rPr lang="hr-HR" dirty="0"/>
              <a:t>Podjela znanosti </a:t>
            </a:r>
            <a:r>
              <a:rPr lang="pl-PL" dirty="0"/>
              <a:t> prema Organizaciji za ekonomsku suradnju i razvoj (OECD)</a:t>
            </a:r>
            <a:endParaRPr lang="hr-HR" dirty="0"/>
          </a:p>
        </p:txBody>
      </p:sp>
      <p:sp>
        <p:nvSpPr>
          <p:cNvPr id="6" name="Content Placeholder 5">
            <a:extLst>
              <a:ext uri="{FF2B5EF4-FFF2-40B4-BE49-F238E27FC236}">
                <a16:creationId xmlns:a16="http://schemas.microsoft.com/office/drawing/2014/main" id="{03688C42-EDB5-409B-AB97-993551DF3304}"/>
              </a:ext>
            </a:extLst>
          </p:cNvPr>
          <p:cNvSpPr>
            <a:spLocks noGrp="1"/>
          </p:cNvSpPr>
          <p:nvPr>
            <p:ph idx="1"/>
          </p:nvPr>
        </p:nvSpPr>
        <p:spPr/>
        <p:txBody>
          <a:bodyPr/>
          <a:lstStyle/>
          <a:p>
            <a:r>
              <a:rPr lang="hr-HR" dirty="0"/>
              <a:t>Osnovana 1961. s ciljem stimulacije ekonomskog razvoja i svjetske trgovine.</a:t>
            </a:r>
          </a:p>
          <a:p>
            <a:r>
              <a:rPr lang="hr-HR" dirty="0"/>
              <a:t>37 država članica</a:t>
            </a:r>
          </a:p>
          <a:p>
            <a:endParaRPr lang="hr-HR" dirty="0"/>
          </a:p>
        </p:txBody>
      </p:sp>
    </p:spTree>
    <p:extLst>
      <p:ext uri="{BB962C8B-B14F-4D97-AF65-F5344CB8AC3E}">
        <p14:creationId xmlns:p14="http://schemas.microsoft.com/office/powerpoint/2010/main" val="394486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E50C-FCEC-4136-8D53-F98A34C19F4A}"/>
              </a:ext>
            </a:extLst>
          </p:cNvPr>
          <p:cNvSpPr>
            <a:spLocks noGrp="1"/>
          </p:cNvSpPr>
          <p:nvPr>
            <p:ph type="title"/>
          </p:nvPr>
        </p:nvSpPr>
        <p:spPr>
          <a:xfrm>
            <a:off x="0" y="-725379"/>
            <a:ext cx="10058400" cy="1450757"/>
          </a:xfrm>
        </p:spPr>
        <p:txBody>
          <a:bodyPr/>
          <a:lstStyle/>
          <a:p>
            <a:r>
              <a:rPr lang="hr-HR" dirty="0"/>
              <a:t>Prehrambena industrija</a:t>
            </a:r>
          </a:p>
        </p:txBody>
      </p:sp>
      <p:pic>
        <p:nvPicPr>
          <p:cNvPr id="5" name="Picture 4">
            <a:extLst>
              <a:ext uri="{FF2B5EF4-FFF2-40B4-BE49-F238E27FC236}">
                <a16:creationId xmlns:a16="http://schemas.microsoft.com/office/drawing/2014/main" id="{E27737D4-2C68-49E0-AAA1-2D89DC767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86" y="725378"/>
            <a:ext cx="9239236" cy="6156249"/>
          </a:xfrm>
          <a:prstGeom prst="rect">
            <a:avLst/>
          </a:prstGeom>
        </p:spPr>
      </p:pic>
      <p:sp>
        <p:nvSpPr>
          <p:cNvPr id="6" name="TextBox 5">
            <a:extLst>
              <a:ext uri="{FF2B5EF4-FFF2-40B4-BE49-F238E27FC236}">
                <a16:creationId xmlns:a16="http://schemas.microsoft.com/office/drawing/2014/main" id="{1528BFA1-8676-4141-8721-5EFDDE768529}"/>
              </a:ext>
            </a:extLst>
          </p:cNvPr>
          <p:cNvSpPr txBox="1"/>
          <p:nvPr/>
        </p:nvSpPr>
        <p:spPr>
          <a:xfrm>
            <a:off x="145143" y="1030514"/>
            <a:ext cx="2481943" cy="2246769"/>
          </a:xfrm>
          <a:prstGeom prst="rect">
            <a:avLst/>
          </a:prstGeom>
          <a:noFill/>
        </p:spPr>
        <p:txBody>
          <a:bodyPr wrap="square" rtlCol="0">
            <a:spAutoFit/>
          </a:bodyPr>
          <a:lstStyle/>
          <a:p>
            <a:r>
              <a:rPr lang="hr-HR" sz="2000" dirty="0"/>
              <a:t>Čokolada</a:t>
            </a:r>
          </a:p>
          <a:p>
            <a:r>
              <a:rPr lang="hr-HR" sz="2000" dirty="0"/>
              <a:t>Slatkiši</a:t>
            </a:r>
          </a:p>
          <a:p>
            <a:r>
              <a:rPr lang="hr-HR" sz="2000" dirty="0"/>
              <a:t>Krekeri</a:t>
            </a:r>
          </a:p>
          <a:p>
            <a:r>
              <a:rPr lang="hr-HR" sz="2000" dirty="0"/>
              <a:t>Pašte</a:t>
            </a:r>
          </a:p>
          <a:p>
            <a:r>
              <a:rPr lang="hr-HR" sz="2000" dirty="0"/>
              <a:t>Pizze</a:t>
            </a:r>
          </a:p>
          <a:p>
            <a:endParaRPr lang="hr-HR" sz="2000" dirty="0"/>
          </a:p>
          <a:p>
            <a:r>
              <a:rPr lang="hr-HR" sz="2000" dirty="0"/>
              <a:t>NASA</a:t>
            </a:r>
          </a:p>
        </p:txBody>
      </p:sp>
    </p:spTree>
    <p:extLst>
      <p:ext uri="{BB962C8B-B14F-4D97-AF65-F5344CB8AC3E}">
        <p14:creationId xmlns:p14="http://schemas.microsoft.com/office/powerpoint/2010/main" val="960253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86C901-CEE5-4AC0-9848-607E135CF7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 y="0"/>
            <a:ext cx="11658600" cy="6858000"/>
          </a:xfrm>
        </p:spPr>
      </p:pic>
    </p:spTree>
    <p:extLst>
      <p:ext uri="{BB962C8B-B14F-4D97-AF65-F5344CB8AC3E}">
        <p14:creationId xmlns:p14="http://schemas.microsoft.com/office/powerpoint/2010/main" val="70122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C122FB-E05A-4ED8-BFD0-F693122B7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769" y="0"/>
            <a:ext cx="9005598" cy="6858000"/>
          </a:xfrm>
          <a:prstGeom prst="rect">
            <a:avLst/>
          </a:prstGeom>
        </p:spPr>
      </p:pic>
    </p:spTree>
    <p:extLst>
      <p:ext uri="{BB962C8B-B14F-4D97-AF65-F5344CB8AC3E}">
        <p14:creationId xmlns:p14="http://schemas.microsoft.com/office/powerpoint/2010/main" val="42581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4D8A-E6E4-45B9-9DF8-FB205116931F}"/>
              </a:ext>
            </a:extLst>
          </p:cNvPr>
          <p:cNvSpPr>
            <a:spLocks noGrp="1"/>
          </p:cNvSpPr>
          <p:nvPr>
            <p:ph type="title"/>
          </p:nvPr>
        </p:nvSpPr>
        <p:spPr/>
        <p:txBody>
          <a:bodyPr/>
          <a:lstStyle/>
          <a:p>
            <a:r>
              <a:rPr lang="hr-HR" dirty="0"/>
              <a:t>Bio-printanje</a:t>
            </a:r>
          </a:p>
        </p:txBody>
      </p:sp>
      <p:pic>
        <p:nvPicPr>
          <p:cNvPr id="5" name="Picture 4">
            <a:extLst>
              <a:ext uri="{FF2B5EF4-FFF2-40B4-BE49-F238E27FC236}">
                <a16:creationId xmlns:a16="http://schemas.microsoft.com/office/drawing/2014/main" id="{0BE7E32B-085E-494E-B0CD-30F64422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820" y="0"/>
            <a:ext cx="5059180" cy="6858000"/>
          </a:xfrm>
          <a:prstGeom prst="rect">
            <a:avLst/>
          </a:prstGeom>
        </p:spPr>
      </p:pic>
      <p:pic>
        <p:nvPicPr>
          <p:cNvPr id="7" name="Picture 6">
            <a:extLst>
              <a:ext uri="{FF2B5EF4-FFF2-40B4-BE49-F238E27FC236}">
                <a16:creationId xmlns:a16="http://schemas.microsoft.com/office/drawing/2014/main" id="{6A3FD243-B687-41FC-822B-07B873EFD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43" y="2023963"/>
            <a:ext cx="6629671" cy="4456612"/>
          </a:xfrm>
          <a:prstGeom prst="rect">
            <a:avLst/>
          </a:prstGeom>
        </p:spPr>
      </p:pic>
    </p:spTree>
    <p:extLst>
      <p:ext uri="{BB962C8B-B14F-4D97-AF65-F5344CB8AC3E}">
        <p14:creationId xmlns:p14="http://schemas.microsoft.com/office/powerpoint/2010/main" val="314098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B47E99-B273-4C78-913E-35C8F6A45B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7334" y="1219201"/>
            <a:ext cx="7704666" cy="4622800"/>
          </a:xfrm>
        </p:spPr>
      </p:pic>
      <p:pic>
        <p:nvPicPr>
          <p:cNvPr id="7" name="Picture 6">
            <a:extLst>
              <a:ext uri="{FF2B5EF4-FFF2-40B4-BE49-F238E27FC236}">
                <a16:creationId xmlns:a16="http://schemas.microsoft.com/office/drawing/2014/main" id="{1DF750F7-B015-4810-99C7-91787037C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03"/>
            <a:ext cx="5842000" cy="5842000"/>
          </a:xfrm>
          <a:prstGeom prst="rect">
            <a:avLst/>
          </a:prstGeom>
        </p:spPr>
      </p:pic>
    </p:spTree>
    <p:extLst>
      <p:ext uri="{BB962C8B-B14F-4D97-AF65-F5344CB8AC3E}">
        <p14:creationId xmlns:p14="http://schemas.microsoft.com/office/powerpoint/2010/main" val="3658876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8B10E7-F82F-4C8A-B59A-3574220A6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72" y="830943"/>
            <a:ext cx="11522456" cy="5196114"/>
          </a:xfrm>
        </p:spPr>
      </p:pic>
    </p:spTree>
    <p:extLst>
      <p:ext uri="{BB962C8B-B14F-4D97-AF65-F5344CB8AC3E}">
        <p14:creationId xmlns:p14="http://schemas.microsoft.com/office/powerpoint/2010/main" val="76475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34A8EA-E00F-49AA-9CB8-196314EEB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045" y="286603"/>
            <a:ext cx="9355909" cy="6200778"/>
          </a:xfrm>
          <a:prstGeom prst="rect">
            <a:avLst/>
          </a:prstGeom>
        </p:spPr>
      </p:pic>
    </p:spTree>
    <p:extLst>
      <p:ext uri="{BB962C8B-B14F-4D97-AF65-F5344CB8AC3E}">
        <p14:creationId xmlns:p14="http://schemas.microsoft.com/office/powerpoint/2010/main" val="37621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F3FE-4BF7-4C2D-80AC-D95A89C6A85A}"/>
              </a:ext>
            </a:extLst>
          </p:cNvPr>
          <p:cNvSpPr>
            <a:spLocks noGrp="1"/>
          </p:cNvSpPr>
          <p:nvPr>
            <p:ph type="title"/>
          </p:nvPr>
        </p:nvSpPr>
        <p:spPr/>
        <p:txBody>
          <a:bodyPr/>
          <a:lstStyle/>
          <a:p>
            <a:r>
              <a:rPr lang="hr-HR" dirty="0"/>
              <a:t>Odjeća</a:t>
            </a:r>
          </a:p>
        </p:txBody>
      </p:sp>
      <p:pic>
        <p:nvPicPr>
          <p:cNvPr id="5" name="Picture 4">
            <a:extLst>
              <a:ext uri="{FF2B5EF4-FFF2-40B4-BE49-F238E27FC236}">
                <a16:creationId xmlns:a16="http://schemas.microsoft.com/office/drawing/2014/main" id="{E4F3794B-AC64-4428-8AAA-6FB2A6A9C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013" y="286603"/>
            <a:ext cx="8926286" cy="5950857"/>
          </a:xfrm>
          <a:prstGeom prst="rect">
            <a:avLst/>
          </a:prstGeom>
        </p:spPr>
      </p:pic>
    </p:spTree>
    <p:extLst>
      <p:ext uri="{BB962C8B-B14F-4D97-AF65-F5344CB8AC3E}">
        <p14:creationId xmlns:p14="http://schemas.microsoft.com/office/powerpoint/2010/main" val="2315508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693C-D83E-47EB-B1D1-ECCA509CE192}"/>
              </a:ext>
            </a:extLst>
          </p:cNvPr>
          <p:cNvSpPr>
            <a:spLocks noGrp="1"/>
          </p:cNvSpPr>
          <p:nvPr>
            <p:ph type="title"/>
          </p:nvPr>
        </p:nvSpPr>
        <p:spPr>
          <a:xfrm>
            <a:off x="0" y="-725379"/>
            <a:ext cx="10058400" cy="1450757"/>
          </a:xfrm>
        </p:spPr>
        <p:txBody>
          <a:bodyPr/>
          <a:lstStyle/>
          <a:p>
            <a:r>
              <a:rPr lang="hr-HR" dirty="0"/>
              <a:t>Prva isprintana kuća u Europi</a:t>
            </a:r>
          </a:p>
        </p:txBody>
      </p:sp>
      <p:pic>
        <p:nvPicPr>
          <p:cNvPr id="5" name="Picture 4">
            <a:extLst>
              <a:ext uri="{FF2B5EF4-FFF2-40B4-BE49-F238E27FC236}">
                <a16:creationId xmlns:a16="http://schemas.microsoft.com/office/drawing/2014/main" id="{BFB2D138-1247-4055-8528-4414DFE4A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18" y="732481"/>
            <a:ext cx="9760163" cy="6125519"/>
          </a:xfrm>
          <a:prstGeom prst="rect">
            <a:avLst/>
          </a:prstGeom>
        </p:spPr>
      </p:pic>
    </p:spTree>
    <p:extLst>
      <p:ext uri="{BB962C8B-B14F-4D97-AF65-F5344CB8AC3E}">
        <p14:creationId xmlns:p14="http://schemas.microsoft.com/office/powerpoint/2010/main" val="1378845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BC6F-634F-4BB5-A433-CA2AFCBA2200}"/>
              </a:ext>
            </a:extLst>
          </p:cNvPr>
          <p:cNvSpPr>
            <a:spLocks noGrp="1"/>
          </p:cNvSpPr>
          <p:nvPr>
            <p:ph type="title"/>
          </p:nvPr>
        </p:nvSpPr>
        <p:spPr>
          <a:xfrm>
            <a:off x="0" y="-725379"/>
            <a:ext cx="10058400" cy="1450757"/>
          </a:xfrm>
        </p:spPr>
        <p:txBody>
          <a:bodyPr/>
          <a:lstStyle/>
          <a:p>
            <a:r>
              <a:rPr lang="hr-HR" dirty="0"/>
              <a:t>Španjolska, most</a:t>
            </a:r>
          </a:p>
        </p:txBody>
      </p:sp>
      <p:pic>
        <p:nvPicPr>
          <p:cNvPr id="5" name="Picture 4">
            <a:extLst>
              <a:ext uri="{FF2B5EF4-FFF2-40B4-BE49-F238E27FC236}">
                <a16:creationId xmlns:a16="http://schemas.microsoft.com/office/drawing/2014/main" id="{F16CE25D-A4B1-4940-A833-04614F87A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821" y="725378"/>
            <a:ext cx="9206357" cy="6132622"/>
          </a:xfrm>
          <a:prstGeom prst="rect">
            <a:avLst/>
          </a:prstGeom>
        </p:spPr>
      </p:pic>
    </p:spTree>
    <p:extLst>
      <p:ext uri="{BB962C8B-B14F-4D97-AF65-F5344CB8AC3E}">
        <p14:creationId xmlns:p14="http://schemas.microsoft.com/office/powerpoint/2010/main" val="254630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A9F49-65FB-4D5A-8C92-2E711BF08A41}"/>
              </a:ext>
            </a:extLst>
          </p:cNvPr>
          <p:cNvSpPr>
            <a:spLocks noGrp="1"/>
          </p:cNvSpPr>
          <p:nvPr>
            <p:ph idx="1"/>
          </p:nvPr>
        </p:nvSpPr>
        <p:spPr/>
        <p:txBody>
          <a:bodyPr/>
          <a:lstStyle/>
          <a:p>
            <a:endParaRPr lang="hr-HR"/>
          </a:p>
        </p:txBody>
      </p:sp>
      <p:graphicFrame>
        <p:nvGraphicFramePr>
          <p:cNvPr id="4" name="Content Placeholder 3">
            <a:extLst>
              <a:ext uri="{FF2B5EF4-FFF2-40B4-BE49-F238E27FC236}">
                <a16:creationId xmlns:a16="http://schemas.microsoft.com/office/drawing/2014/main" id="{5118C4CC-2DD7-4699-AB0C-E58AFA4245C8}"/>
              </a:ext>
            </a:extLst>
          </p:cNvPr>
          <p:cNvGraphicFramePr>
            <a:graphicFrameLocks/>
          </p:cNvGraphicFramePr>
          <p:nvPr>
            <p:extLst>
              <p:ext uri="{D42A27DB-BD31-4B8C-83A1-F6EECF244321}">
                <p14:modId xmlns:p14="http://schemas.microsoft.com/office/powerpoint/2010/main" val="206839825"/>
              </p:ext>
            </p:extLst>
          </p:nvPr>
        </p:nvGraphicFramePr>
        <p:xfrm>
          <a:off x="1062216" y="1"/>
          <a:ext cx="10093464" cy="6583680"/>
        </p:xfrm>
        <a:graphic>
          <a:graphicData uri="http://schemas.openxmlformats.org/drawingml/2006/table">
            <a:tbl>
              <a:tblPr firstRow="1" bandRow="1">
                <a:tableStyleId>{5C22544A-7EE6-4342-B048-85BDC9FD1C3A}</a:tableStyleId>
              </a:tblPr>
              <a:tblGrid>
                <a:gridCol w="3316859">
                  <a:extLst>
                    <a:ext uri="{9D8B030D-6E8A-4147-A177-3AD203B41FA5}">
                      <a16:colId xmlns:a16="http://schemas.microsoft.com/office/drawing/2014/main" val="3243086150"/>
                    </a:ext>
                  </a:extLst>
                </a:gridCol>
                <a:gridCol w="6776605">
                  <a:extLst>
                    <a:ext uri="{9D8B030D-6E8A-4147-A177-3AD203B41FA5}">
                      <a16:colId xmlns:a16="http://schemas.microsoft.com/office/drawing/2014/main" val="303377261"/>
                    </a:ext>
                  </a:extLst>
                </a:gridCol>
              </a:tblGrid>
              <a:tr h="1296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i="0" kern="1200" dirty="0">
                          <a:solidFill>
                            <a:schemeClr val="lt1"/>
                          </a:solidFill>
                          <a:effectLst/>
                          <a:latin typeface="+mn-lt"/>
                          <a:ea typeface="+mn-ea"/>
                          <a:cs typeface="+mn-cs"/>
                        </a:rPr>
                        <a:t>1. Prirodne znanosti</a:t>
                      </a:r>
                    </a:p>
                  </a:txBody>
                  <a:tcPr/>
                </a:tc>
                <a:tc>
                  <a:txBody>
                    <a:bodyPr/>
                    <a:lstStyle/>
                    <a:p>
                      <a:r>
                        <a:rPr lang="hr-HR" dirty="0"/>
                        <a:t>1.1. Matematika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1.2. Računalne i informacijske znanosti</a:t>
                      </a:r>
                      <a:endParaRPr lang="hr-HR" dirty="0"/>
                    </a:p>
                    <a:p>
                      <a:r>
                        <a:rPr lang="hr-HR" dirty="0"/>
                        <a:t>1.3. Fizika</a:t>
                      </a:r>
                    </a:p>
                    <a:p>
                      <a:r>
                        <a:rPr lang="hr-HR" dirty="0"/>
                        <a:t>1.4. Kemija</a:t>
                      </a:r>
                    </a:p>
                    <a:p>
                      <a:r>
                        <a:rPr lang="pl-PL" dirty="0"/>
                        <a:t>1.5. Znanosti o Zemlji i okolišu</a:t>
                      </a:r>
                    </a:p>
                    <a:p>
                      <a:r>
                        <a:rPr lang="hr-HR" dirty="0"/>
                        <a:t>1.6. Biologija</a:t>
                      </a:r>
                    </a:p>
                    <a:p>
                      <a:r>
                        <a:rPr lang="hr-HR" dirty="0"/>
                        <a:t>1.7 Druge prirodne znanosti</a:t>
                      </a:r>
                    </a:p>
                  </a:txBody>
                  <a:tcPr/>
                </a:tc>
                <a:extLst>
                  <a:ext uri="{0D108BD9-81ED-4DB2-BD59-A6C34878D82A}">
                    <a16:rowId xmlns:a16="http://schemas.microsoft.com/office/drawing/2014/main" val="434306584"/>
                  </a:ext>
                </a:extLst>
              </a:tr>
              <a:tr h="2003119">
                <a:tc>
                  <a:txBody>
                    <a:bodyPr/>
                    <a:lstStyle/>
                    <a:p>
                      <a:r>
                        <a:rPr lang="hr-HR" dirty="0"/>
                        <a:t>2. Tehničke znanosti i Tehnologija</a:t>
                      </a:r>
                    </a:p>
                  </a:txBody>
                  <a:tcPr/>
                </a:tc>
                <a:tc>
                  <a:txBody>
                    <a:bodyPr/>
                    <a:lstStyle/>
                    <a:p>
                      <a:r>
                        <a:rPr lang="hr-HR" dirty="0"/>
                        <a:t>2.1. Građevinarstvo</a:t>
                      </a:r>
                    </a:p>
                    <a:p>
                      <a:r>
                        <a:rPr lang="hr-HR" dirty="0"/>
                        <a:t>2.2. Elektrotehnika, elektronika i informacijska tehnologija</a:t>
                      </a:r>
                    </a:p>
                    <a:p>
                      <a:r>
                        <a:rPr lang="hr-HR" dirty="0"/>
                        <a:t>2.3. Strojarstvo</a:t>
                      </a:r>
                    </a:p>
                    <a:p>
                      <a:r>
                        <a:rPr lang="hr-HR" dirty="0"/>
                        <a:t>2.4. Kemijsko inženjerstvo</a:t>
                      </a:r>
                    </a:p>
                    <a:p>
                      <a:r>
                        <a:rPr lang="hr-HR" dirty="0"/>
                        <a:t>2.5. Znanost o materijalima</a:t>
                      </a:r>
                    </a:p>
                    <a:p>
                      <a:r>
                        <a:rPr lang="hr-HR" dirty="0"/>
                        <a:t>2.6. Medicinsko inženjerstvo</a:t>
                      </a:r>
                    </a:p>
                    <a:p>
                      <a:r>
                        <a:rPr lang="hr-HR" dirty="0"/>
                        <a:t>2.7. Znanost o okolišu</a:t>
                      </a:r>
                    </a:p>
                    <a:p>
                      <a:r>
                        <a:rPr lang="hr-HR" dirty="0"/>
                        <a:t>2.8. Biotehnologija okoliša</a:t>
                      </a:r>
                    </a:p>
                    <a:p>
                      <a:r>
                        <a:rPr lang="hr-HR" dirty="0"/>
                        <a:t>2.9. Industrijska biotehnologija</a:t>
                      </a:r>
                    </a:p>
                    <a:p>
                      <a:r>
                        <a:rPr lang="hr-HR" dirty="0"/>
                        <a:t>2.10. Nanotehnologija</a:t>
                      </a:r>
                    </a:p>
                    <a:p>
                      <a:r>
                        <a:rPr lang="hr-HR" dirty="0"/>
                        <a:t>2.11. Ostale tehničke znanosti</a:t>
                      </a:r>
                    </a:p>
                  </a:txBody>
                  <a:tcPr/>
                </a:tc>
                <a:extLst>
                  <a:ext uri="{0D108BD9-81ED-4DB2-BD59-A6C34878D82A}">
                    <a16:rowId xmlns:a16="http://schemas.microsoft.com/office/drawing/2014/main" val="3515304611"/>
                  </a:ext>
                </a:extLst>
              </a:tr>
              <a:tr h="1111972">
                <a:tc>
                  <a:txBody>
                    <a:bodyPr/>
                    <a:lstStyle/>
                    <a:p>
                      <a:r>
                        <a:rPr lang="hr-HR" dirty="0"/>
                        <a:t>3. Medicinske znanosti</a:t>
                      </a:r>
                    </a:p>
                  </a:txBody>
                  <a:tcPr/>
                </a:tc>
                <a:tc>
                  <a:txBody>
                    <a:bodyPr/>
                    <a:lstStyle/>
                    <a:p>
                      <a:r>
                        <a:rPr lang="hr-HR" dirty="0"/>
                        <a:t>3.1. Temeljne medicinske znanosti</a:t>
                      </a:r>
                    </a:p>
                    <a:p>
                      <a:r>
                        <a:rPr lang="hr-HR" dirty="0"/>
                        <a:t>3.2. Kliničke medicinske znanosti</a:t>
                      </a:r>
                    </a:p>
                    <a:p>
                      <a:r>
                        <a:rPr lang="hr-HR" dirty="0"/>
                        <a:t>3.3. Zdravstvene znanosti</a:t>
                      </a:r>
                    </a:p>
                    <a:p>
                      <a:r>
                        <a:rPr lang="hr-HR" dirty="0"/>
                        <a:t>3.4. Medicinska biotehnologija</a:t>
                      </a:r>
                    </a:p>
                    <a:p>
                      <a:r>
                        <a:rPr lang="hr-HR" dirty="0"/>
                        <a:t>3.5. Ostale medicinske znanosti</a:t>
                      </a:r>
                    </a:p>
                  </a:txBody>
                  <a:tcPr/>
                </a:tc>
                <a:extLst>
                  <a:ext uri="{0D108BD9-81ED-4DB2-BD59-A6C34878D82A}">
                    <a16:rowId xmlns:a16="http://schemas.microsoft.com/office/drawing/2014/main" val="3266367391"/>
                  </a:ext>
                </a:extLst>
              </a:tr>
            </a:tbl>
          </a:graphicData>
        </a:graphic>
      </p:graphicFrame>
    </p:spTree>
    <p:extLst>
      <p:ext uri="{BB962C8B-B14F-4D97-AF65-F5344CB8AC3E}">
        <p14:creationId xmlns:p14="http://schemas.microsoft.com/office/powerpoint/2010/main" val="1062225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55F7-88CD-4293-8278-84E111582493}"/>
              </a:ext>
            </a:extLst>
          </p:cNvPr>
          <p:cNvSpPr>
            <a:spLocks noGrp="1"/>
          </p:cNvSpPr>
          <p:nvPr>
            <p:ph type="title"/>
          </p:nvPr>
        </p:nvSpPr>
        <p:spPr>
          <a:xfrm>
            <a:off x="0" y="-725379"/>
            <a:ext cx="10058400" cy="1450757"/>
          </a:xfrm>
        </p:spPr>
        <p:txBody>
          <a:bodyPr/>
          <a:lstStyle/>
          <a:p>
            <a:r>
              <a:rPr lang="hr-HR" dirty="0"/>
              <a:t>Palekh, fontana</a:t>
            </a:r>
          </a:p>
        </p:txBody>
      </p:sp>
      <p:pic>
        <p:nvPicPr>
          <p:cNvPr id="9" name="Content Placeholder 8">
            <a:extLst>
              <a:ext uri="{FF2B5EF4-FFF2-40B4-BE49-F238E27FC236}">
                <a16:creationId xmlns:a16="http://schemas.microsoft.com/office/drawing/2014/main" id="{3C19F8A7-BC28-4226-BD4D-C2C270E54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348" y="744312"/>
            <a:ext cx="8148052" cy="6113688"/>
          </a:xfrm>
        </p:spPr>
      </p:pic>
    </p:spTree>
    <p:extLst>
      <p:ext uri="{BB962C8B-B14F-4D97-AF65-F5344CB8AC3E}">
        <p14:creationId xmlns:p14="http://schemas.microsoft.com/office/powerpoint/2010/main" val="376380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CC27-3B2C-4B2F-95D1-30BEB5059932}"/>
              </a:ext>
            </a:extLst>
          </p:cNvPr>
          <p:cNvSpPr>
            <a:spLocks noGrp="1"/>
          </p:cNvSpPr>
          <p:nvPr>
            <p:ph type="title"/>
          </p:nvPr>
        </p:nvSpPr>
        <p:spPr>
          <a:xfrm>
            <a:off x="0" y="-725379"/>
            <a:ext cx="10058400" cy="1450757"/>
          </a:xfrm>
        </p:spPr>
        <p:txBody>
          <a:bodyPr/>
          <a:lstStyle/>
          <a:p>
            <a:r>
              <a:rPr lang="hr-HR" dirty="0"/>
              <a:t>Nakit</a:t>
            </a:r>
          </a:p>
        </p:txBody>
      </p:sp>
      <p:pic>
        <p:nvPicPr>
          <p:cNvPr id="5" name="Content Placeholder 4">
            <a:extLst>
              <a:ext uri="{FF2B5EF4-FFF2-40B4-BE49-F238E27FC236}">
                <a16:creationId xmlns:a16="http://schemas.microsoft.com/office/drawing/2014/main" id="{1E6DEE93-E94C-4832-901B-8604FBB73B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158" y="725378"/>
            <a:ext cx="8715684" cy="5992033"/>
          </a:xfrm>
        </p:spPr>
      </p:pic>
    </p:spTree>
    <p:extLst>
      <p:ext uri="{BB962C8B-B14F-4D97-AF65-F5344CB8AC3E}">
        <p14:creationId xmlns:p14="http://schemas.microsoft.com/office/powerpoint/2010/main" val="4032729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138C-1CF6-4964-AA29-AF96C7F8AE3F}"/>
              </a:ext>
            </a:extLst>
          </p:cNvPr>
          <p:cNvSpPr>
            <a:spLocks noGrp="1"/>
          </p:cNvSpPr>
          <p:nvPr>
            <p:ph type="title"/>
          </p:nvPr>
        </p:nvSpPr>
        <p:spPr>
          <a:xfrm>
            <a:off x="0" y="-725379"/>
            <a:ext cx="10058400" cy="1450757"/>
          </a:xfrm>
        </p:spPr>
        <p:txBody>
          <a:bodyPr/>
          <a:lstStyle/>
          <a:p>
            <a:r>
              <a:rPr lang="hr-HR" dirty="0"/>
              <a:t>3D selfi</a:t>
            </a:r>
          </a:p>
        </p:txBody>
      </p:sp>
      <p:pic>
        <p:nvPicPr>
          <p:cNvPr id="5" name="Content Placeholder 4">
            <a:extLst>
              <a:ext uri="{FF2B5EF4-FFF2-40B4-BE49-F238E27FC236}">
                <a16:creationId xmlns:a16="http://schemas.microsoft.com/office/drawing/2014/main" id="{803619A9-D5EF-4BF1-BD1F-D224AEED7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78" y="725378"/>
            <a:ext cx="6964404" cy="1988793"/>
          </a:xfrm>
        </p:spPr>
      </p:pic>
      <p:pic>
        <p:nvPicPr>
          <p:cNvPr id="7" name="Picture 6">
            <a:extLst>
              <a:ext uri="{FF2B5EF4-FFF2-40B4-BE49-F238E27FC236}">
                <a16:creationId xmlns:a16="http://schemas.microsoft.com/office/drawing/2014/main" id="{9E62EFBC-3FF3-4E89-85C5-F9B06C649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138" y="-1"/>
            <a:ext cx="5141893" cy="6858000"/>
          </a:xfrm>
          <a:prstGeom prst="rect">
            <a:avLst/>
          </a:prstGeom>
        </p:spPr>
      </p:pic>
      <p:pic>
        <p:nvPicPr>
          <p:cNvPr id="9" name="Picture 8">
            <a:extLst>
              <a:ext uri="{FF2B5EF4-FFF2-40B4-BE49-F238E27FC236}">
                <a16:creationId xmlns:a16="http://schemas.microsoft.com/office/drawing/2014/main" id="{CEFAC2C9-7394-43E8-B85F-DEFAEC68B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55" y="2714171"/>
            <a:ext cx="5656088" cy="3979829"/>
          </a:xfrm>
          <a:prstGeom prst="rect">
            <a:avLst/>
          </a:prstGeom>
        </p:spPr>
      </p:pic>
    </p:spTree>
    <p:extLst>
      <p:ext uri="{BB962C8B-B14F-4D97-AF65-F5344CB8AC3E}">
        <p14:creationId xmlns:p14="http://schemas.microsoft.com/office/powerpoint/2010/main" val="809365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4C2C-7A95-4C8F-8F48-B989A79DFA51}"/>
              </a:ext>
            </a:extLst>
          </p:cNvPr>
          <p:cNvSpPr>
            <a:spLocks noGrp="1"/>
          </p:cNvSpPr>
          <p:nvPr>
            <p:ph type="title"/>
          </p:nvPr>
        </p:nvSpPr>
        <p:spPr/>
        <p:txBody>
          <a:bodyPr/>
          <a:lstStyle/>
          <a:p>
            <a:r>
              <a:rPr lang="hr-HR" dirty="0"/>
              <a:t>Utjecaj na okoliš</a:t>
            </a:r>
          </a:p>
        </p:txBody>
      </p:sp>
      <p:sp>
        <p:nvSpPr>
          <p:cNvPr id="3" name="Content Placeholder 2">
            <a:extLst>
              <a:ext uri="{FF2B5EF4-FFF2-40B4-BE49-F238E27FC236}">
                <a16:creationId xmlns:a16="http://schemas.microsoft.com/office/drawing/2014/main" id="{B1A11EBF-FAFA-4145-9C35-5DA6300098B2}"/>
              </a:ext>
            </a:extLst>
          </p:cNvPr>
          <p:cNvSpPr>
            <a:spLocks noGrp="1"/>
          </p:cNvSpPr>
          <p:nvPr>
            <p:ph idx="1"/>
          </p:nvPr>
        </p:nvSpPr>
        <p:spPr/>
        <p:txBody>
          <a:bodyPr/>
          <a:lstStyle/>
          <a:p>
            <a:r>
              <a:rPr lang="hr-HR" dirty="0"/>
              <a:t>Aditivne tehnologije mogle bi imati veliki utjecaj na okoliš.</a:t>
            </a:r>
          </a:p>
          <a:p>
            <a:r>
              <a:rPr lang="hr-HR" dirty="0"/>
              <a:t>Aditivna proizvodnja stvara proizvod sloj po sloj i printa (uglavnom) samo </a:t>
            </a:r>
            <a:r>
              <a:rPr lang="hr-HR" b="1" dirty="0"/>
              <a:t>glavne djelove proizvoda</a:t>
            </a:r>
            <a:r>
              <a:rPr lang="hr-HR" dirty="0"/>
              <a:t>, čime se stvara </a:t>
            </a:r>
            <a:r>
              <a:rPr lang="hr-HR" b="1" dirty="0"/>
              <a:t>puno manje škarta </a:t>
            </a:r>
            <a:r>
              <a:rPr lang="hr-HR" dirty="0"/>
              <a:t>i </a:t>
            </a:r>
            <a:r>
              <a:rPr lang="hr-HR" b="1" dirty="0"/>
              <a:t>troši</a:t>
            </a:r>
            <a:r>
              <a:rPr lang="hr-HR" dirty="0"/>
              <a:t> se </a:t>
            </a:r>
            <a:r>
              <a:rPr lang="hr-HR" b="1" dirty="0"/>
              <a:t>puno manje energije</a:t>
            </a:r>
            <a:r>
              <a:rPr lang="hr-HR" dirty="0"/>
              <a:t>, u odnosu na tradicionalne postupke proizvodnje odvajanjem čestica. Prema procjenama, stvara se i do 90% manje škarta.</a:t>
            </a:r>
          </a:p>
          <a:p>
            <a:r>
              <a:rPr lang="hr-HR" dirty="0"/>
              <a:t>Proizvodi su lakši, što smanjuje potrošnju energije i emisiju stakleničkih plinova vozila, naročito je važno i osjetno u avio industriji, gdje su komponente zrakoplova 3D printane.</a:t>
            </a:r>
          </a:p>
          <a:p>
            <a:r>
              <a:rPr lang="hr-HR" dirty="0"/>
              <a:t>Procjenjuje se </a:t>
            </a:r>
            <a:r>
              <a:rPr lang="hr-HR" b="1" dirty="0"/>
              <a:t>smanjena emisija CO2 </a:t>
            </a:r>
            <a:r>
              <a:rPr lang="hr-HR" dirty="0"/>
              <a:t>jer se proizvode proizvode lokalne, što smanjuje potrebu za prijevozom na velike udaljenosti.</a:t>
            </a:r>
          </a:p>
          <a:p>
            <a:r>
              <a:rPr lang="hr-HR" dirty="0"/>
              <a:t>Problem je što je škart nereciklažan.</a:t>
            </a:r>
          </a:p>
        </p:txBody>
      </p:sp>
    </p:spTree>
    <p:extLst>
      <p:ext uri="{BB962C8B-B14F-4D97-AF65-F5344CB8AC3E}">
        <p14:creationId xmlns:p14="http://schemas.microsoft.com/office/powerpoint/2010/main" val="232400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AA66-C35E-447B-AF9C-FFC66876246A}"/>
              </a:ext>
            </a:extLst>
          </p:cNvPr>
          <p:cNvSpPr>
            <a:spLocks noGrp="1"/>
          </p:cNvSpPr>
          <p:nvPr>
            <p:ph type="title"/>
          </p:nvPr>
        </p:nvSpPr>
        <p:spPr/>
        <p:txBody>
          <a:bodyPr/>
          <a:lstStyle/>
          <a:p>
            <a:r>
              <a:rPr lang="hr-HR" dirty="0"/>
              <a:t>Literatura</a:t>
            </a:r>
          </a:p>
        </p:txBody>
      </p:sp>
      <p:sp>
        <p:nvSpPr>
          <p:cNvPr id="3" name="Content Placeholder 2">
            <a:extLst>
              <a:ext uri="{FF2B5EF4-FFF2-40B4-BE49-F238E27FC236}">
                <a16:creationId xmlns:a16="http://schemas.microsoft.com/office/drawing/2014/main" id="{2DEBE1BE-1247-4000-8558-DD654DFDDE68}"/>
              </a:ext>
            </a:extLst>
          </p:cNvPr>
          <p:cNvSpPr>
            <a:spLocks noGrp="1"/>
          </p:cNvSpPr>
          <p:nvPr>
            <p:ph idx="1"/>
          </p:nvPr>
        </p:nvSpPr>
        <p:spPr/>
        <p:txBody>
          <a:bodyPr/>
          <a:lstStyle/>
          <a:p>
            <a:r>
              <a:rPr lang="hr-HR" dirty="0">
                <a:hlinkClick r:id="rId2"/>
              </a:rPr>
              <a:t>https://www.enciklopedija.hr/natuknica.aspx?id=67353#start</a:t>
            </a:r>
            <a:endParaRPr lang="hr-HR" dirty="0"/>
          </a:p>
          <a:p>
            <a:r>
              <a:rPr lang="hr-HR" dirty="0">
                <a:hlinkClick r:id="rId3"/>
              </a:rPr>
              <a:t>https://enciklopedija.hr/natuknica.aspx?ID=60658</a:t>
            </a:r>
            <a:endParaRPr lang="hr-HR" dirty="0"/>
          </a:p>
          <a:p>
            <a:r>
              <a:rPr lang="hr-HR" dirty="0">
                <a:hlinkClick r:id="rId4"/>
              </a:rPr>
              <a:t>https://www.enciklopedija.hr/natuknica.aspx?id=69979</a:t>
            </a:r>
            <a:endParaRPr lang="hr-HR" dirty="0"/>
          </a:p>
          <a:p>
            <a:r>
              <a:rPr lang="hr-HR" dirty="0">
                <a:hlinkClick r:id="rId5"/>
              </a:rPr>
              <a:t>https://edu.gcfglobal.org/en/thenow/what-is-3d-printing/1/</a:t>
            </a:r>
            <a:endParaRPr lang="hr-HR" dirty="0"/>
          </a:p>
          <a:p>
            <a:r>
              <a:rPr lang="hr-HR" dirty="0">
                <a:hlinkClick r:id="rId6"/>
              </a:rPr>
              <a:t>https://www.heroforge.com/</a:t>
            </a:r>
            <a:endParaRPr lang="hr-HR" dirty="0"/>
          </a:p>
          <a:p>
            <a:endParaRPr lang="hr-HR" dirty="0"/>
          </a:p>
          <a:p>
            <a:endParaRPr lang="hr-HR" dirty="0"/>
          </a:p>
        </p:txBody>
      </p:sp>
    </p:spTree>
    <p:extLst>
      <p:ext uri="{BB962C8B-B14F-4D97-AF65-F5344CB8AC3E}">
        <p14:creationId xmlns:p14="http://schemas.microsoft.com/office/powerpoint/2010/main" val="231558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578CE-7726-436D-8F2F-5543C75F3368}"/>
              </a:ext>
            </a:extLst>
          </p:cNvPr>
          <p:cNvSpPr>
            <a:spLocks noGrp="1"/>
          </p:cNvSpPr>
          <p:nvPr>
            <p:ph idx="1"/>
          </p:nvPr>
        </p:nvSpPr>
        <p:spPr>
          <a:xfrm>
            <a:off x="1097280" y="2813118"/>
            <a:ext cx="10058400" cy="1231763"/>
          </a:xfrm>
        </p:spPr>
        <p:txBody>
          <a:bodyPr>
            <a:normAutofit/>
          </a:bodyPr>
          <a:lstStyle/>
          <a:p>
            <a:pPr algn="ctr"/>
            <a:r>
              <a:rPr lang="hr-HR" sz="6000" dirty="0"/>
              <a:t>ZAHVALJUJEM SE NA PAŽNJI!!!</a:t>
            </a:r>
          </a:p>
        </p:txBody>
      </p:sp>
    </p:spTree>
    <p:extLst>
      <p:ext uri="{BB962C8B-B14F-4D97-AF65-F5344CB8AC3E}">
        <p14:creationId xmlns:p14="http://schemas.microsoft.com/office/powerpoint/2010/main" val="326134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A9F49-65FB-4D5A-8C92-2E711BF08A41}"/>
              </a:ext>
            </a:extLst>
          </p:cNvPr>
          <p:cNvSpPr>
            <a:spLocks noGrp="1"/>
          </p:cNvSpPr>
          <p:nvPr>
            <p:ph idx="1"/>
          </p:nvPr>
        </p:nvSpPr>
        <p:spPr/>
        <p:txBody>
          <a:bodyPr/>
          <a:lstStyle/>
          <a:p>
            <a:endParaRPr lang="hr-HR"/>
          </a:p>
        </p:txBody>
      </p:sp>
      <p:graphicFrame>
        <p:nvGraphicFramePr>
          <p:cNvPr id="4" name="Content Placeholder 3">
            <a:extLst>
              <a:ext uri="{FF2B5EF4-FFF2-40B4-BE49-F238E27FC236}">
                <a16:creationId xmlns:a16="http://schemas.microsoft.com/office/drawing/2014/main" id="{5118C4CC-2DD7-4699-AB0C-E58AFA4245C8}"/>
              </a:ext>
            </a:extLst>
          </p:cNvPr>
          <p:cNvGraphicFramePr>
            <a:graphicFrameLocks/>
          </p:cNvGraphicFramePr>
          <p:nvPr>
            <p:extLst>
              <p:ext uri="{D42A27DB-BD31-4B8C-83A1-F6EECF244321}">
                <p14:modId xmlns:p14="http://schemas.microsoft.com/office/powerpoint/2010/main" val="3148433746"/>
              </p:ext>
            </p:extLst>
          </p:nvPr>
        </p:nvGraphicFramePr>
        <p:xfrm>
          <a:off x="1062216" y="1"/>
          <a:ext cx="10093464" cy="5760720"/>
        </p:xfrm>
        <a:graphic>
          <a:graphicData uri="http://schemas.openxmlformats.org/drawingml/2006/table">
            <a:tbl>
              <a:tblPr firstRow="1" bandRow="1">
                <a:tableStyleId>{5C22544A-7EE6-4342-B048-85BDC9FD1C3A}</a:tableStyleId>
              </a:tblPr>
              <a:tblGrid>
                <a:gridCol w="3316859">
                  <a:extLst>
                    <a:ext uri="{9D8B030D-6E8A-4147-A177-3AD203B41FA5}">
                      <a16:colId xmlns:a16="http://schemas.microsoft.com/office/drawing/2014/main" val="3243086150"/>
                    </a:ext>
                  </a:extLst>
                </a:gridCol>
                <a:gridCol w="6776605">
                  <a:extLst>
                    <a:ext uri="{9D8B030D-6E8A-4147-A177-3AD203B41FA5}">
                      <a16:colId xmlns:a16="http://schemas.microsoft.com/office/drawing/2014/main" val="303377261"/>
                    </a:ext>
                  </a:extLst>
                </a:gridCol>
              </a:tblGrid>
              <a:tr h="1296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i="0" kern="1200" dirty="0">
                          <a:solidFill>
                            <a:schemeClr val="lt1"/>
                          </a:solidFill>
                          <a:effectLst/>
                          <a:latin typeface="+mn-lt"/>
                          <a:ea typeface="+mn-ea"/>
                          <a:cs typeface="+mn-cs"/>
                        </a:rPr>
                        <a:t>4. Poljoprivredne znanosti</a:t>
                      </a:r>
                    </a:p>
                  </a:txBody>
                  <a:tcPr/>
                </a:tc>
                <a:tc>
                  <a:txBody>
                    <a:bodyPr/>
                    <a:lstStyle/>
                    <a:p>
                      <a:r>
                        <a:rPr lang="hr-HR" dirty="0"/>
                        <a:t>4.1 Poljoprivreda, šumarstvi i ribarstvo</a:t>
                      </a:r>
                    </a:p>
                    <a:p>
                      <a:r>
                        <a:rPr lang="hr-HR" dirty="0"/>
                        <a:t>4.2 Životinjske i mliječne znanosti</a:t>
                      </a:r>
                    </a:p>
                    <a:p>
                      <a:r>
                        <a:rPr lang="hr-HR" dirty="0"/>
                        <a:t>4.3 Veterinarske znanosti</a:t>
                      </a:r>
                    </a:p>
                    <a:p>
                      <a:r>
                        <a:rPr lang="hr-HR" dirty="0"/>
                        <a:t>4.4 Poljoprivredna biotehnologija</a:t>
                      </a:r>
                    </a:p>
                    <a:p>
                      <a:r>
                        <a:rPr lang="hr-HR" dirty="0"/>
                        <a:t>4.5 Ostale poljoprivredne znanosti</a:t>
                      </a:r>
                    </a:p>
                  </a:txBody>
                  <a:tcPr/>
                </a:tc>
                <a:extLst>
                  <a:ext uri="{0D108BD9-81ED-4DB2-BD59-A6C34878D82A}">
                    <a16:rowId xmlns:a16="http://schemas.microsoft.com/office/drawing/2014/main" val="434306584"/>
                  </a:ext>
                </a:extLst>
              </a:tr>
              <a:tr h="2003119">
                <a:tc>
                  <a:txBody>
                    <a:bodyPr/>
                    <a:lstStyle/>
                    <a:p>
                      <a:r>
                        <a:rPr lang="hr-HR" dirty="0"/>
                        <a:t>5. Društvene znanosti</a:t>
                      </a:r>
                    </a:p>
                  </a:txBody>
                  <a:tcPr/>
                </a:tc>
                <a:tc>
                  <a:txBody>
                    <a:bodyPr/>
                    <a:lstStyle/>
                    <a:p>
                      <a:r>
                        <a:rPr lang="hr-HR" dirty="0"/>
                        <a:t>5.1 Psihologija</a:t>
                      </a:r>
                    </a:p>
                    <a:p>
                      <a:r>
                        <a:rPr lang="hr-HR" dirty="0"/>
                        <a:t>5.2 Ekonomija</a:t>
                      </a:r>
                    </a:p>
                    <a:p>
                      <a:r>
                        <a:rPr lang="hr-HR" dirty="0"/>
                        <a:t>5.3. Pedagogija</a:t>
                      </a:r>
                    </a:p>
                    <a:p>
                      <a:r>
                        <a:rPr lang="hr-HR" dirty="0"/>
                        <a:t>5.4. Sociologija</a:t>
                      </a:r>
                    </a:p>
                    <a:p>
                      <a:r>
                        <a:rPr lang="hr-HR" dirty="0"/>
                        <a:t>5.5 Pravo</a:t>
                      </a:r>
                    </a:p>
                    <a:p>
                      <a:r>
                        <a:rPr lang="hr-HR" dirty="0"/>
                        <a:t>5.6 Političke znanosti</a:t>
                      </a:r>
                    </a:p>
                    <a:p>
                      <a:r>
                        <a:rPr lang="hr-HR" dirty="0"/>
                        <a:t>5.7 Socijalna i gospodarska geografija</a:t>
                      </a:r>
                    </a:p>
                    <a:p>
                      <a:r>
                        <a:rPr lang="hr-HR" dirty="0"/>
                        <a:t>5.8 Mediji i komunikacije</a:t>
                      </a:r>
                    </a:p>
                    <a:p>
                      <a:r>
                        <a:rPr lang="hr-HR" dirty="0"/>
                        <a:t>5.9 Ostale društvene znanosti</a:t>
                      </a:r>
                    </a:p>
                  </a:txBody>
                  <a:tcPr/>
                </a:tc>
                <a:extLst>
                  <a:ext uri="{0D108BD9-81ED-4DB2-BD59-A6C34878D82A}">
                    <a16:rowId xmlns:a16="http://schemas.microsoft.com/office/drawing/2014/main" val="3515304611"/>
                  </a:ext>
                </a:extLst>
              </a:tr>
              <a:tr h="1111972">
                <a:tc>
                  <a:txBody>
                    <a:bodyPr/>
                    <a:lstStyle/>
                    <a:p>
                      <a:r>
                        <a:rPr lang="hr-HR" dirty="0"/>
                        <a:t>6. Humanističke znanosti</a:t>
                      </a:r>
                    </a:p>
                  </a:txBody>
                  <a:tcPr/>
                </a:tc>
                <a:tc>
                  <a:txBody>
                    <a:bodyPr/>
                    <a:lstStyle/>
                    <a:p>
                      <a:r>
                        <a:rPr lang="hr-HR" dirty="0"/>
                        <a:t>6.1 Povijest i arheologija</a:t>
                      </a:r>
                    </a:p>
                    <a:p>
                      <a:r>
                        <a:rPr lang="hr-HR" dirty="0"/>
                        <a:t>6.2</a:t>
                      </a:r>
                      <a:r>
                        <a:rPr lang="pl-PL" dirty="0"/>
                        <a:t> Znanost o jeziku i književnosti</a:t>
                      </a:r>
                    </a:p>
                    <a:p>
                      <a:r>
                        <a:rPr lang="hr-HR" dirty="0"/>
                        <a:t>6.3 Filozofija, etika i teologija</a:t>
                      </a:r>
                    </a:p>
                    <a:p>
                      <a:r>
                        <a:rPr lang="hr-HR" dirty="0"/>
                        <a:t>6.4 Umjetnost (slikarstvo, povijest umjetnosti, muzika, izvedbena umjetnost)</a:t>
                      </a:r>
                    </a:p>
                    <a:p>
                      <a:r>
                        <a:rPr lang="hr-HR" dirty="0"/>
                        <a:t>6.5 Ostale humanističke znanosti</a:t>
                      </a:r>
                    </a:p>
                  </a:txBody>
                  <a:tcPr/>
                </a:tc>
                <a:extLst>
                  <a:ext uri="{0D108BD9-81ED-4DB2-BD59-A6C34878D82A}">
                    <a16:rowId xmlns:a16="http://schemas.microsoft.com/office/drawing/2014/main" val="3266367391"/>
                  </a:ext>
                </a:extLst>
              </a:tr>
            </a:tbl>
          </a:graphicData>
        </a:graphic>
      </p:graphicFrame>
    </p:spTree>
    <p:extLst>
      <p:ext uri="{BB962C8B-B14F-4D97-AF65-F5344CB8AC3E}">
        <p14:creationId xmlns:p14="http://schemas.microsoft.com/office/powerpoint/2010/main" val="295527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B37-A0AB-4FA9-B50F-429780B846FB}"/>
              </a:ext>
            </a:extLst>
          </p:cNvPr>
          <p:cNvSpPr>
            <a:spLocks noGrp="1"/>
          </p:cNvSpPr>
          <p:nvPr>
            <p:ph type="title"/>
          </p:nvPr>
        </p:nvSpPr>
        <p:spPr/>
        <p:txBody>
          <a:bodyPr/>
          <a:lstStyle/>
          <a:p>
            <a:r>
              <a:rPr lang="hr-HR" dirty="0"/>
              <a:t>Tehnologija</a:t>
            </a:r>
          </a:p>
        </p:txBody>
      </p:sp>
      <p:sp>
        <p:nvSpPr>
          <p:cNvPr id="3" name="Content Placeholder 2">
            <a:extLst>
              <a:ext uri="{FF2B5EF4-FFF2-40B4-BE49-F238E27FC236}">
                <a16:creationId xmlns:a16="http://schemas.microsoft.com/office/drawing/2014/main" id="{11813478-5B39-441C-8EEA-568AD1C9943C}"/>
              </a:ext>
            </a:extLst>
          </p:cNvPr>
          <p:cNvSpPr>
            <a:spLocks noGrp="1"/>
          </p:cNvSpPr>
          <p:nvPr>
            <p:ph idx="1"/>
          </p:nvPr>
        </p:nvSpPr>
        <p:spPr/>
        <p:txBody>
          <a:bodyPr/>
          <a:lstStyle/>
          <a:p>
            <a:pPr algn="just"/>
            <a:r>
              <a:rPr lang="hr-HR" i="1" dirty="0"/>
              <a:t>Što je tehnologija?</a:t>
            </a:r>
          </a:p>
          <a:p>
            <a:pPr algn="just"/>
            <a:r>
              <a:rPr lang="hr-HR" b="1" dirty="0"/>
              <a:t>Tehnologija</a:t>
            </a:r>
            <a:r>
              <a:rPr lang="hr-HR" dirty="0"/>
              <a:t> („Znanost o zanatu”) </a:t>
            </a:r>
          </a:p>
          <a:p>
            <a:pPr algn="just"/>
            <a:r>
              <a:rPr lang="hr-HR" dirty="0"/>
              <a:t>grč. </a:t>
            </a:r>
            <a:r>
              <a:rPr lang="hr-HR" i="1" dirty="0"/>
              <a:t>techne</a:t>
            </a:r>
            <a:r>
              <a:rPr lang="hr-HR" dirty="0"/>
              <a:t> (umijeće, vještina, zanat) + grč. </a:t>
            </a:r>
            <a:r>
              <a:rPr lang="hr-HR" i="1" dirty="0"/>
              <a:t>logia (predmet proučavanja)</a:t>
            </a:r>
            <a:endParaRPr lang="hr-HR" dirty="0"/>
          </a:p>
          <a:p>
            <a:pPr algn="just"/>
            <a:r>
              <a:rPr lang="hr-HR" dirty="0"/>
              <a:t>je razvoj i primjena alata, strojeva, materijala i postupaka za izradu nekoga proizvoda ili obavljanje neke aktivnosti;</a:t>
            </a:r>
          </a:p>
          <a:p>
            <a:pPr algn="just"/>
            <a:r>
              <a:rPr lang="hr-HR" dirty="0"/>
              <a:t>također i znanost koja proučava primjenu znanja, vještine i organizacije u provedbi nekoga procesa. </a:t>
            </a:r>
          </a:p>
          <a:p>
            <a:pPr algn="just"/>
            <a:r>
              <a:rPr lang="hr-HR" dirty="0"/>
              <a:t>Pojam se pojavio 1777. u knjizi „</a:t>
            </a:r>
            <a:r>
              <a:rPr lang="hr-HR" i="1" dirty="0"/>
              <a:t>Uvod u tehnologiju</a:t>
            </a:r>
            <a:r>
              <a:rPr lang="hr-HR" dirty="0"/>
              <a:t>” njemačkog filozofa Johanna Beckmanna.</a:t>
            </a:r>
          </a:p>
        </p:txBody>
      </p:sp>
    </p:spTree>
    <p:extLst>
      <p:ext uri="{BB962C8B-B14F-4D97-AF65-F5344CB8AC3E}">
        <p14:creationId xmlns:p14="http://schemas.microsoft.com/office/powerpoint/2010/main" val="28205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D16F-6972-4B48-A143-2FA43CC5532D}"/>
              </a:ext>
            </a:extLst>
          </p:cNvPr>
          <p:cNvSpPr>
            <a:spLocks noGrp="1"/>
          </p:cNvSpPr>
          <p:nvPr>
            <p:ph type="title"/>
          </p:nvPr>
        </p:nvSpPr>
        <p:spPr/>
        <p:txBody>
          <a:bodyPr/>
          <a:lstStyle/>
          <a:p>
            <a:r>
              <a:rPr lang="hr-HR" dirty="0"/>
              <a:t>Aditivna proizvodnja (3D printanje)</a:t>
            </a:r>
          </a:p>
        </p:txBody>
      </p:sp>
      <p:sp>
        <p:nvSpPr>
          <p:cNvPr id="3" name="Content Placeholder 2">
            <a:extLst>
              <a:ext uri="{FF2B5EF4-FFF2-40B4-BE49-F238E27FC236}">
                <a16:creationId xmlns:a16="http://schemas.microsoft.com/office/drawing/2014/main" id="{0D077DA6-6E20-401B-8BB5-D500212B894D}"/>
              </a:ext>
            </a:extLst>
          </p:cNvPr>
          <p:cNvSpPr>
            <a:spLocks noGrp="1"/>
          </p:cNvSpPr>
          <p:nvPr>
            <p:ph idx="1"/>
          </p:nvPr>
        </p:nvSpPr>
        <p:spPr>
          <a:xfrm>
            <a:off x="1097280" y="1845734"/>
            <a:ext cx="10058400" cy="4023360"/>
          </a:xfrm>
        </p:spPr>
        <p:txBody>
          <a:bodyPr/>
          <a:lstStyle/>
          <a:p>
            <a:pPr algn="just"/>
            <a:r>
              <a:rPr lang="hr-HR" b="1" dirty="0">
                <a:solidFill>
                  <a:schemeClr val="tx1"/>
                </a:solidFill>
              </a:rPr>
              <a:t>Aditivna proizvodnja </a:t>
            </a:r>
            <a:r>
              <a:rPr lang="hr-HR" dirty="0">
                <a:solidFill>
                  <a:schemeClr val="tx1"/>
                </a:solidFill>
              </a:rPr>
              <a:t>(eng. </a:t>
            </a:r>
            <a:r>
              <a:rPr lang="hr-HR" i="1" dirty="0">
                <a:solidFill>
                  <a:schemeClr val="tx1"/>
                </a:solidFill>
              </a:rPr>
              <a:t>Additive Manufacturing</a:t>
            </a:r>
            <a:r>
              <a:rPr lang="hr-HR" dirty="0">
                <a:solidFill>
                  <a:schemeClr val="tx1"/>
                </a:solidFill>
              </a:rPr>
              <a:t>)</a:t>
            </a:r>
          </a:p>
          <a:p>
            <a:pPr algn="just"/>
            <a:r>
              <a:rPr lang="hr-HR" dirty="0">
                <a:solidFill>
                  <a:schemeClr val="tx1"/>
                </a:solidFill>
              </a:rPr>
              <a:t>je dio proizvodnoga strojarstva koji se bavi izradom predmeta nanošenjem čestica u tankim slojevima.</a:t>
            </a:r>
          </a:p>
          <a:p>
            <a:pPr marL="0" indent="0" algn="just">
              <a:buNone/>
            </a:pPr>
            <a:r>
              <a:rPr lang="hr-HR" dirty="0">
                <a:solidFill>
                  <a:schemeClr val="tx1"/>
                </a:solidFill>
              </a:rPr>
              <a:t>Pojam aditivna proizvodnja i 3D printanjem su sinonimi (istoznačnice).</a:t>
            </a:r>
          </a:p>
        </p:txBody>
      </p:sp>
      <p:pic>
        <p:nvPicPr>
          <p:cNvPr id="12" name="Picture 11">
            <a:extLst>
              <a:ext uri="{FF2B5EF4-FFF2-40B4-BE49-F238E27FC236}">
                <a16:creationId xmlns:a16="http://schemas.microsoft.com/office/drawing/2014/main" id="{294EF3A0-1EA4-484D-A279-4D65C0D88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026" y="3309084"/>
            <a:ext cx="5864832" cy="3262313"/>
          </a:xfrm>
          <a:prstGeom prst="rect">
            <a:avLst/>
          </a:prstGeom>
        </p:spPr>
      </p:pic>
      <p:sp>
        <p:nvSpPr>
          <p:cNvPr id="13" name="TextBox 12">
            <a:extLst>
              <a:ext uri="{FF2B5EF4-FFF2-40B4-BE49-F238E27FC236}">
                <a16:creationId xmlns:a16="http://schemas.microsoft.com/office/drawing/2014/main" id="{EB0F119B-5B3F-419F-B36E-50FDC953CBFF}"/>
              </a:ext>
            </a:extLst>
          </p:cNvPr>
          <p:cNvSpPr txBox="1"/>
          <p:nvPr/>
        </p:nvSpPr>
        <p:spPr>
          <a:xfrm>
            <a:off x="1039224" y="3429001"/>
            <a:ext cx="4055291" cy="2734082"/>
          </a:xfrm>
          <a:prstGeom prst="rect">
            <a:avLst/>
          </a:prstGeom>
          <a:noFill/>
        </p:spPr>
        <p:txBody>
          <a:bodyPr wrap="square" rtlCol="0">
            <a:spAutoFit/>
          </a:bodyPr>
          <a:lstStyle/>
          <a:p>
            <a:pPr algn="just">
              <a:spcBef>
                <a:spcPts val="1200"/>
              </a:spcBef>
              <a:spcAft>
                <a:spcPts val="200"/>
              </a:spcAft>
            </a:pPr>
            <a:r>
              <a:rPr lang="hr-HR" sz="2000" dirty="0"/>
              <a:t>Najveći problem aditivne proizvodnje bila je vrlo visoka početna cijena koja je sprječavala profitabilnu implementaciju u masovnoj proizvodnji (u odnosu na konvencionalnu obradu).</a:t>
            </a:r>
          </a:p>
          <a:p>
            <a:pPr algn="just">
              <a:spcBef>
                <a:spcPts val="1200"/>
              </a:spcBef>
              <a:spcAft>
                <a:spcPts val="200"/>
              </a:spcAft>
            </a:pPr>
            <a:r>
              <a:rPr lang="hr-HR" sz="2000" dirty="0"/>
              <a:t>Danas je tržište 3D printera jedno od najbrže rastućih tržišta.</a:t>
            </a:r>
          </a:p>
        </p:txBody>
      </p:sp>
    </p:spTree>
    <p:extLst>
      <p:ext uri="{BB962C8B-B14F-4D97-AF65-F5344CB8AC3E}">
        <p14:creationId xmlns:p14="http://schemas.microsoft.com/office/powerpoint/2010/main" val="23875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D544-3371-417F-86EA-4C9979C00827}"/>
              </a:ext>
            </a:extLst>
          </p:cNvPr>
          <p:cNvSpPr>
            <a:spLocks noGrp="1"/>
          </p:cNvSpPr>
          <p:nvPr>
            <p:ph type="title"/>
          </p:nvPr>
        </p:nvSpPr>
        <p:spPr/>
        <p:txBody>
          <a:bodyPr/>
          <a:lstStyle/>
          <a:p>
            <a:r>
              <a:rPr lang="hr-HR" dirty="0"/>
              <a:t>Povijest razvoja aditivne proizvodnje</a:t>
            </a:r>
          </a:p>
        </p:txBody>
      </p:sp>
      <p:sp>
        <p:nvSpPr>
          <p:cNvPr id="3" name="Content Placeholder 2">
            <a:extLst>
              <a:ext uri="{FF2B5EF4-FFF2-40B4-BE49-F238E27FC236}">
                <a16:creationId xmlns:a16="http://schemas.microsoft.com/office/drawing/2014/main" id="{2AB2DC04-9EC6-4540-8DAC-135995B8BE46}"/>
              </a:ext>
            </a:extLst>
          </p:cNvPr>
          <p:cNvSpPr>
            <a:spLocks noGrp="1"/>
          </p:cNvSpPr>
          <p:nvPr>
            <p:ph idx="1"/>
          </p:nvPr>
        </p:nvSpPr>
        <p:spPr>
          <a:xfrm>
            <a:off x="990600" y="1845734"/>
            <a:ext cx="11049000" cy="4469341"/>
          </a:xfrm>
        </p:spPr>
        <p:txBody>
          <a:bodyPr>
            <a:normAutofit lnSpcReduction="10000"/>
          </a:bodyPr>
          <a:lstStyle/>
          <a:p>
            <a:pPr marL="0" indent="0">
              <a:lnSpc>
                <a:spcPct val="170000"/>
              </a:lnSpc>
              <a:spcBef>
                <a:spcPts val="0"/>
              </a:spcBef>
              <a:spcAft>
                <a:spcPts val="0"/>
              </a:spcAft>
              <a:buNone/>
            </a:pPr>
            <a:r>
              <a:rPr lang="hr-HR" sz="1600" b="1" dirty="0"/>
              <a:t>1940. – 1950. </a:t>
            </a:r>
            <a:r>
              <a:rPr lang="hr-HR" sz="1600" dirty="0"/>
              <a:t>prvi koncept i postupak 3D printanja opisao je Murray Leinster, američki SF pisac</a:t>
            </a:r>
          </a:p>
          <a:p>
            <a:pPr marL="0" indent="0">
              <a:lnSpc>
                <a:spcPct val="170000"/>
              </a:lnSpc>
              <a:spcBef>
                <a:spcPts val="0"/>
              </a:spcBef>
              <a:spcAft>
                <a:spcPts val="0"/>
              </a:spcAft>
              <a:buNone/>
            </a:pPr>
            <a:r>
              <a:rPr lang="hr-HR" sz="1600" b="1" dirty="0"/>
              <a:t>1971. </a:t>
            </a:r>
            <a:r>
              <a:rPr lang="hr-HR" sz="1600" dirty="0"/>
              <a:t>Johannes F. Gottwald patentirao je „ Liquid Metal Recorder”, prvi patent koji opisuje 3D printanje s brzom izradom prototipa.</a:t>
            </a:r>
          </a:p>
          <a:p>
            <a:pPr marL="0" indent="0">
              <a:lnSpc>
                <a:spcPct val="170000"/>
              </a:lnSpc>
              <a:spcBef>
                <a:spcPts val="0"/>
              </a:spcBef>
              <a:spcAft>
                <a:spcPts val="0"/>
              </a:spcAft>
              <a:buNone/>
            </a:pPr>
            <a:r>
              <a:rPr lang="hr-HR" sz="1600" b="1" dirty="0"/>
              <a:t>1980. </a:t>
            </a:r>
            <a:r>
              <a:rPr lang="hr-HR" sz="1600" dirty="0"/>
              <a:t>Hideo Kodama izmislio je 2 aditivne metode za izradu 3D plastičnih modela. Projekt je odbačen.</a:t>
            </a:r>
          </a:p>
          <a:p>
            <a:pPr marL="0" indent="0">
              <a:lnSpc>
                <a:spcPct val="170000"/>
              </a:lnSpc>
              <a:spcBef>
                <a:spcPts val="0"/>
              </a:spcBef>
              <a:spcAft>
                <a:spcPts val="0"/>
              </a:spcAft>
              <a:buNone/>
            </a:pPr>
            <a:r>
              <a:rPr lang="hr-HR" sz="1600" b="1" dirty="0"/>
              <a:t>2. 6. 1984. </a:t>
            </a:r>
            <a:r>
              <a:rPr lang="hr-HR" sz="1600" dirty="0"/>
              <a:t>Američki poduzetnik Bill Masters napravio je prvi zabilježeni patent 3D printanja, to je bio prvi od tri patenata koji pripadaju Mastersu koji su stvorili temelje za sustave 3D printanja koje koristimo danas.</a:t>
            </a:r>
          </a:p>
          <a:p>
            <a:pPr marL="0" indent="0">
              <a:lnSpc>
                <a:spcPct val="170000"/>
              </a:lnSpc>
              <a:spcBef>
                <a:spcPts val="0"/>
              </a:spcBef>
              <a:spcAft>
                <a:spcPts val="0"/>
              </a:spcAft>
              <a:buNone/>
            </a:pPr>
            <a:r>
              <a:rPr lang="hr-HR" sz="1600" b="1" dirty="0"/>
              <a:t>16. 6. 1984. </a:t>
            </a:r>
            <a:r>
              <a:rPr lang="hr-HR" sz="1600" dirty="0"/>
              <a:t>patentiran je prvi stereolitografski proces. Primjena postupka je odbačena od strane francuske kompanije CILAS, a razlog je „nedostatak poslovne perspektive”.</a:t>
            </a:r>
          </a:p>
          <a:p>
            <a:pPr marL="0" indent="0">
              <a:lnSpc>
                <a:spcPct val="170000"/>
              </a:lnSpc>
              <a:spcBef>
                <a:spcPts val="0"/>
              </a:spcBef>
              <a:spcAft>
                <a:spcPts val="0"/>
              </a:spcAft>
              <a:buNone/>
            </a:pPr>
            <a:r>
              <a:rPr lang="hr-HR" sz="1600" b="1" dirty="0"/>
              <a:t>8. 8. 1984. </a:t>
            </a:r>
            <a:r>
              <a:rPr lang="hr-HR" sz="1600" dirty="0"/>
              <a:t>Chuck Hull suosnivač tvrtke 3D Systems patentira svoj način stereolitografskog sustava proizvodnje. Tada je nastao STL format i brojne strategije ispune modela koje koristimo danas. Prvi komercijalni 3D printer SLA-1 nastao je 1987.</a:t>
            </a:r>
          </a:p>
          <a:p>
            <a:pPr marL="0" indent="0">
              <a:lnSpc>
                <a:spcPct val="170000"/>
              </a:lnSpc>
              <a:spcBef>
                <a:spcPts val="0"/>
              </a:spcBef>
              <a:spcAft>
                <a:spcPts val="0"/>
              </a:spcAft>
              <a:buNone/>
            </a:pPr>
            <a:r>
              <a:rPr lang="hr-HR" sz="1600" dirty="0"/>
              <a:t>FDM tehnologija printanja, koja je danas najzastupljenija, nastala je </a:t>
            </a:r>
            <a:r>
              <a:rPr lang="hr-HR" sz="1600" b="1" dirty="0"/>
              <a:t>1988</a:t>
            </a:r>
            <a:r>
              <a:rPr lang="hr-HR" sz="1600" dirty="0"/>
              <a:t>. i razvio ju je S. Scott Crump, koji ju je kasnije komercijalizirao u svojoj tvrtki Stratasys, a prvi uređaj izdali su </a:t>
            </a:r>
            <a:r>
              <a:rPr lang="hr-HR" sz="1600" b="1" dirty="0"/>
              <a:t>1992</a:t>
            </a:r>
            <a:r>
              <a:rPr lang="hr-HR" sz="1600" dirty="0"/>
              <a:t>.</a:t>
            </a:r>
          </a:p>
        </p:txBody>
      </p:sp>
    </p:spTree>
    <p:extLst>
      <p:ext uri="{BB962C8B-B14F-4D97-AF65-F5344CB8AC3E}">
        <p14:creationId xmlns:p14="http://schemas.microsoft.com/office/powerpoint/2010/main" val="15481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2FA0E-E616-402D-A682-03E9FEECAF6C}"/>
              </a:ext>
            </a:extLst>
          </p:cNvPr>
          <p:cNvSpPr>
            <a:spLocks noGrp="1"/>
          </p:cNvSpPr>
          <p:nvPr>
            <p:ph idx="1"/>
          </p:nvPr>
        </p:nvSpPr>
        <p:spPr/>
        <p:txBody>
          <a:bodyPr/>
          <a:lstStyle/>
          <a:p>
            <a:r>
              <a:rPr lang="hr-HR" b="1" dirty="0"/>
              <a:t>90.-ih </a:t>
            </a:r>
            <a:r>
              <a:rPr lang="hr-HR" dirty="0"/>
              <a:t>poboljšavaju se i razvijaju postupci 3D printanja, osmišljaju se nove metode printanja (selektivno lasersko sinteriranje, direktno lasersko sinteriranje, selektivno lasersko otapanje, 3D inkjet itd.)</a:t>
            </a:r>
          </a:p>
          <a:p>
            <a:r>
              <a:rPr lang="hr-HR" b="1" dirty="0"/>
              <a:t>2009. </a:t>
            </a:r>
            <a:r>
              <a:rPr lang="hr-HR" dirty="0"/>
              <a:t>ističe patent za FDM proces printanja.</a:t>
            </a:r>
          </a:p>
          <a:p>
            <a:r>
              <a:rPr lang="hr-HR" b="1" dirty="0"/>
              <a:t>2014. </a:t>
            </a:r>
            <a:r>
              <a:rPr lang="hr-HR" dirty="0"/>
              <a:t>nastaje prvi više-materijalni, vertikalno integrirana aditivno proizvodna platforma (VIPRE) za printanje funkcionalne elektronike.</a:t>
            </a:r>
          </a:p>
        </p:txBody>
      </p:sp>
    </p:spTree>
    <p:extLst>
      <p:ext uri="{BB962C8B-B14F-4D97-AF65-F5344CB8AC3E}">
        <p14:creationId xmlns:p14="http://schemas.microsoft.com/office/powerpoint/2010/main" val="7106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391</TotalTime>
  <Words>1776</Words>
  <Application>Microsoft Office PowerPoint</Application>
  <PresentationFormat>Widescreen</PresentationFormat>
  <Paragraphs>214</Paragraphs>
  <Slides>45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Calibri</vt:lpstr>
      <vt:lpstr>Calibri Light</vt:lpstr>
      <vt:lpstr>Retrospect</vt:lpstr>
      <vt:lpstr> 18. Festival znanosti  OD DIZAJNA DO PROIZVODA  Korištenje aditivnih proizvodnih tehnologija na primjeru modela slavoluka Sergijevaca (Zlatna vrata) na temu Kulturne baštine</vt:lpstr>
      <vt:lpstr>Znanost</vt:lpstr>
      <vt:lpstr>Podjela znanosti  prema Organizaciji za ekonomsku suradnju i razvoj (OECD)</vt:lpstr>
      <vt:lpstr>PowerPoint Presentation</vt:lpstr>
      <vt:lpstr>PowerPoint Presentation</vt:lpstr>
      <vt:lpstr>Tehnologija</vt:lpstr>
      <vt:lpstr>Aditivna proizvodnja (3D printanje)</vt:lpstr>
      <vt:lpstr>Povijest razvoja aditivne proizvodnje</vt:lpstr>
      <vt:lpstr>PowerPoint Presentation</vt:lpstr>
      <vt:lpstr>Proizvodni proces</vt:lpstr>
      <vt:lpstr>Slicer</vt:lpstr>
      <vt:lpstr>Taložno srašćivanje (očvršćivanje) – FDM</vt:lpstr>
      <vt:lpstr>FDM</vt:lpstr>
      <vt:lpstr>FDM</vt:lpstr>
      <vt:lpstr>PowerPoint Presentation</vt:lpstr>
      <vt:lpstr>SLA printer</vt:lpstr>
      <vt:lpstr>PowerPoint Presentation</vt:lpstr>
      <vt:lpstr>Primjena aditivnih tehnologija</vt:lpstr>
      <vt:lpstr>Proizvodna primjena aditivne tehnologije</vt:lpstr>
      <vt:lpstr>FDM isprintane i sinterirane komponente napravljene od nehrđajučeg čelika</vt:lpstr>
      <vt:lpstr>Arhitektura</vt:lpstr>
      <vt:lpstr>PowerPoint Presentation</vt:lpstr>
      <vt:lpstr>Masovna prilagodba proizvoda</vt:lpstr>
      <vt:lpstr>PowerPoint Presentation</vt:lpstr>
      <vt:lpstr>PowerPoint Presentation</vt:lpstr>
      <vt:lpstr>PowerPoint Presentation</vt:lpstr>
      <vt:lpstr>PowerPoint Presentation</vt:lpstr>
      <vt:lpstr>PowerPoint Presentation</vt:lpstr>
      <vt:lpstr>Brza izrada prototipa</vt:lpstr>
      <vt:lpstr>Prehrambena industrija</vt:lpstr>
      <vt:lpstr>PowerPoint Presentation</vt:lpstr>
      <vt:lpstr>PowerPoint Presentation</vt:lpstr>
      <vt:lpstr>Bio-printanje</vt:lpstr>
      <vt:lpstr>PowerPoint Presentation</vt:lpstr>
      <vt:lpstr>PowerPoint Presentation</vt:lpstr>
      <vt:lpstr>PowerPoint Presentation</vt:lpstr>
      <vt:lpstr>Odjeća</vt:lpstr>
      <vt:lpstr>Prva isprintana kuća u Europi</vt:lpstr>
      <vt:lpstr>Španjolska, most</vt:lpstr>
      <vt:lpstr>Palekh, fontana</vt:lpstr>
      <vt:lpstr>Nakit</vt:lpstr>
      <vt:lpstr>3D selfi</vt:lpstr>
      <vt:lpstr>Utjecaj na okoliš</vt:lpstr>
      <vt:lpstr>Literatura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 R9</dc:creator>
  <cp:lastModifiedBy>Filip R9</cp:lastModifiedBy>
  <cp:revision>306</cp:revision>
  <dcterms:created xsi:type="dcterms:W3CDTF">2021-05-09T22:40:39Z</dcterms:created>
  <dcterms:modified xsi:type="dcterms:W3CDTF">2021-05-10T08:39:43Z</dcterms:modified>
</cp:coreProperties>
</file>