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4" r:id="rId6"/>
    <p:sldId id="262" r:id="rId7"/>
    <p:sldId id="263" r:id="rId8"/>
    <p:sldId id="272" r:id="rId9"/>
    <p:sldId id="260" r:id="rId10"/>
    <p:sldId id="273" r:id="rId11"/>
    <p:sldId id="268" r:id="rId12"/>
    <p:sldId id="266" r:id="rId13"/>
    <p:sldId id="267" r:id="rId14"/>
    <p:sldId id="261" r:id="rId15"/>
    <p:sldId id="271" r:id="rId16"/>
    <p:sldId id="275" r:id="rId17"/>
    <p:sldId id="265" r:id="rId18"/>
    <p:sldId id="269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7" r:id="rId27"/>
    <p:sldId id="288" r:id="rId28"/>
    <p:sldId id="285" r:id="rId29"/>
    <p:sldId id="283" r:id="rId30"/>
    <p:sldId id="284" r:id="rId31"/>
    <p:sldId id="286" r:id="rId32"/>
    <p:sldId id="289" r:id="rId33"/>
    <p:sldId id="291" r:id="rId34"/>
    <p:sldId id="290" r:id="rId35"/>
    <p:sldId id="292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62" y="0"/>
            <a:ext cx="922626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226550" cy="1143000"/>
          </a:xfrm>
        </p:spPr>
        <p:txBody>
          <a:bodyPr/>
          <a:lstStyle/>
          <a:p>
            <a:r>
              <a:rPr lang="hr-HR" dirty="0" smtClean="0">
                <a:solidFill>
                  <a:schemeClr val="tx2"/>
                </a:solidFill>
              </a:rPr>
              <a:t>RIJEČNI (FLUVIJALNI) RELJEF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flux →=tok, rijeka</a:t>
            </a:r>
          </a:p>
          <a:p>
            <a:r>
              <a:rPr lang="hr-HR" dirty="0">
                <a:solidFill>
                  <a:schemeClr val="bg1"/>
                </a:solidFill>
              </a:rPr>
              <a:t>r</a:t>
            </a:r>
            <a:r>
              <a:rPr lang="hr-HR" dirty="0" smtClean="0">
                <a:solidFill>
                  <a:schemeClr val="bg1"/>
                </a:solidFill>
              </a:rPr>
              <a:t>iječna erozija</a:t>
            </a:r>
          </a:p>
          <a:p>
            <a:r>
              <a:rPr lang="hr-HR" dirty="0">
                <a:solidFill>
                  <a:schemeClr val="bg1"/>
                </a:solidFill>
              </a:rPr>
              <a:t>d</a:t>
            </a:r>
            <a:r>
              <a:rPr lang="hr-HR" dirty="0" smtClean="0">
                <a:solidFill>
                  <a:schemeClr val="bg1"/>
                </a:solidFill>
              </a:rPr>
              <a:t>enudacija – ogoljavanje; rijeka odnosi tlo i vegetacijski pokrivač</a:t>
            </a:r>
          </a:p>
          <a:p>
            <a:r>
              <a:rPr lang="hr-HR" dirty="0">
                <a:solidFill>
                  <a:schemeClr val="bg1"/>
                </a:solidFill>
              </a:rPr>
              <a:t>a</a:t>
            </a:r>
            <a:r>
              <a:rPr lang="hr-HR" dirty="0" smtClean="0">
                <a:solidFill>
                  <a:schemeClr val="bg1"/>
                </a:solidFill>
              </a:rPr>
              <a:t>kumulacija (taloženje) erodiranog materijala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r-HR" dirty="0"/>
              <a:t>s</a:t>
            </a:r>
            <a:r>
              <a:rPr lang="hr-HR" dirty="0" smtClean="0"/>
              <a:t>rednji riječni tok - meandri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6" y="1600200"/>
            <a:ext cx="914400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0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r-HR" dirty="0"/>
              <a:t>m</a:t>
            </a:r>
            <a:r>
              <a:rPr lang="hr-HR" dirty="0" smtClean="0"/>
              <a:t>eandri rijeke Nowitna, Poljska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2" y="1356518"/>
            <a:ext cx="6429375" cy="4525963"/>
          </a:xfrm>
        </p:spPr>
      </p:pic>
      <p:cxnSp>
        <p:nvCxnSpPr>
          <p:cNvPr id="4" name="Straight Arrow Connector 3"/>
          <p:cNvCxnSpPr/>
          <p:nvPr/>
        </p:nvCxnSpPr>
        <p:spPr>
          <a:xfrm>
            <a:off x="1981200" y="25146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572000" y="4648200"/>
            <a:ext cx="10668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086600" y="3055411"/>
            <a:ext cx="3048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02132" y="2824579"/>
            <a:ext cx="3322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Što pokazuju strelice?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3467327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RIJEČNA JEZERA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116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hr-HR" dirty="0"/>
              <a:t>m</a:t>
            </a:r>
            <a:r>
              <a:rPr lang="hr-HR" dirty="0" smtClean="0"/>
              <a:t>eandar i brana na rijeci Glenn, SAD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8405813" cy="3505200"/>
          </a:xfrm>
        </p:spPr>
      </p:pic>
    </p:spTree>
    <p:extLst>
      <p:ext uri="{BB962C8B-B14F-4D97-AF65-F5344CB8AC3E}">
        <p14:creationId xmlns:p14="http://schemas.microsoft.com/office/powerpoint/2010/main" val="90876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r-HR" dirty="0"/>
              <a:t>m</a:t>
            </a:r>
            <a:r>
              <a:rPr lang="hr-HR" dirty="0" smtClean="0"/>
              <a:t>eandri na rijeci Uvac, Srbija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8229600" cy="3376613"/>
          </a:xfrm>
        </p:spPr>
      </p:pic>
    </p:spTree>
    <p:extLst>
      <p:ext uri="{BB962C8B-B14F-4D97-AF65-F5344CB8AC3E}">
        <p14:creationId xmlns:p14="http://schemas.microsoft.com/office/powerpoint/2010/main" val="161315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r-HR" dirty="0" smtClean="0"/>
              <a:t>Donji riječni tok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676400"/>
            <a:ext cx="8229600" cy="4525963"/>
          </a:xfrm>
        </p:spPr>
        <p:txBody>
          <a:bodyPr/>
          <a:lstStyle/>
          <a:p>
            <a:r>
              <a:rPr lang="hr-HR" dirty="0"/>
              <a:t>d</a:t>
            </a:r>
            <a:r>
              <a:rPr lang="hr-HR" dirty="0" smtClean="0"/>
              <a:t>ubinska erozija prestaje, prevladava bočna erozija</a:t>
            </a:r>
          </a:p>
          <a:p>
            <a:r>
              <a:rPr lang="hr-HR" dirty="0"/>
              <a:t>r</a:t>
            </a:r>
            <a:r>
              <a:rPr lang="hr-HR" dirty="0" smtClean="0"/>
              <a:t>iječne terase</a:t>
            </a:r>
          </a:p>
          <a:p>
            <a:r>
              <a:rPr lang="hr-HR" dirty="0" smtClean="0"/>
              <a:t>riječna jezera – mrtvaje (potkovasta jezera)</a:t>
            </a:r>
          </a:p>
          <a:p>
            <a:r>
              <a:rPr lang="hr-HR" dirty="0"/>
              <a:t>a</a:t>
            </a:r>
            <a:r>
              <a:rPr lang="hr-HR" dirty="0" smtClean="0"/>
              <a:t>kumulacija erodiranog materijala – sprudovi, riječni otoci (ade)</a:t>
            </a:r>
          </a:p>
          <a:p>
            <a:r>
              <a:rPr lang="hr-HR" dirty="0" smtClean="0"/>
              <a:t>delta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6969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r-HR" dirty="0"/>
              <a:t>r</a:t>
            </a:r>
            <a:r>
              <a:rPr lang="hr-HR" dirty="0" smtClean="0"/>
              <a:t>iječne terase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71600"/>
            <a:ext cx="6400800" cy="5245100"/>
          </a:xfrm>
        </p:spPr>
      </p:pic>
    </p:spTree>
    <p:extLst>
      <p:ext uri="{BB962C8B-B14F-4D97-AF65-F5344CB8AC3E}">
        <p14:creationId xmlns:p14="http://schemas.microsoft.com/office/powerpoint/2010/main" val="273411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533400"/>
            <a:ext cx="5105400" cy="3581400"/>
          </a:xfrm>
        </p:spPr>
        <p:txBody>
          <a:bodyPr>
            <a:normAutofit/>
          </a:bodyPr>
          <a:lstStyle/>
          <a:p>
            <a:r>
              <a:rPr lang="hr-HR" dirty="0"/>
              <a:t>r</a:t>
            </a:r>
            <a:r>
              <a:rPr lang="hr-HR" dirty="0" smtClean="0"/>
              <a:t>azvitak meandra i postanak riječnoga (potkovastog) jezera</a:t>
            </a:r>
            <a:br>
              <a:rPr lang="hr-HR" dirty="0" smtClean="0"/>
            </a:br>
            <a:r>
              <a:rPr lang="hr-HR" dirty="0" smtClean="0"/>
              <a:t>- mrtvaje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44123"/>
            <a:ext cx="2381250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5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r-HR" dirty="0"/>
              <a:t>r</a:t>
            </a:r>
            <a:r>
              <a:rPr lang="hr-HR" dirty="0" smtClean="0"/>
              <a:t>iječna terasa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7851775" cy="5237163"/>
          </a:xfrm>
        </p:spPr>
      </p:pic>
      <p:sp>
        <p:nvSpPr>
          <p:cNvPr id="5" name="TextBox 4"/>
          <p:cNvSpPr txBox="1"/>
          <p:nvPr/>
        </p:nvSpPr>
        <p:spPr>
          <a:xfrm>
            <a:off x="1295400" y="2499064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Ovo je u geološkoj prošlosti bila razina riječnoga toka</a:t>
            </a:r>
            <a:endParaRPr lang="hr-H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40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r-HR" dirty="0"/>
              <a:t>m</a:t>
            </a:r>
            <a:r>
              <a:rPr lang="hr-HR" dirty="0" smtClean="0"/>
              <a:t>eandri rijeke Negro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79" y="1676400"/>
            <a:ext cx="6561267" cy="4343400"/>
          </a:xfrm>
        </p:spPr>
      </p:pic>
    </p:spTree>
    <p:extLst>
      <p:ext uri="{BB962C8B-B14F-4D97-AF65-F5344CB8AC3E}">
        <p14:creationId xmlns:p14="http://schemas.microsoft.com/office/powerpoint/2010/main" val="106174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/>
              <a:t>r</a:t>
            </a:r>
            <a:r>
              <a:rPr lang="hr-HR" sz="3200" dirty="0" smtClean="0"/>
              <a:t>egresivna (unazadna) erozija na slapovima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3462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28600" y="1295400"/>
            <a:ext cx="8763000" cy="4525963"/>
          </a:xfrm>
        </p:spPr>
        <p:txBody>
          <a:bodyPr>
            <a:normAutofit/>
          </a:bodyPr>
          <a:lstStyle/>
          <a:p>
            <a:r>
              <a:rPr lang="hr-HR" dirty="0"/>
              <a:t>o</a:t>
            </a:r>
            <a:r>
              <a:rPr lang="hr-HR" dirty="0" smtClean="0"/>
              <a:t>snovni erozijski oblik riječnog reljefa jest riječno korito</a:t>
            </a:r>
          </a:p>
          <a:p>
            <a:r>
              <a:rPr lang="hr-HR" dirty="0"/>
              <a:t>j</a:t>
            </a:r>
            <a:r>
              <a:rPr lang="hr-HR" dirty="0" smtClean="0"/>
              <a:t>ačina erozijskih procesa ovisi o nagibu i brzini otjecanja</a:t>
            </a:r>
          </a:p>
          <a:p>
            <a:r>
              <a:rPr lang="hr-HR" dirty="0"/>
              <a:t>š</a:t>
            </a:r>
            <a:r>
              <a:rPr lang="hr-HR" dirty="0" smtClean="0"/>
              <a:t>to je nagib veći, brzina otjecanja je veća, pa je i erozijska snaga rijeke jača</a:t>
            </a:r>
          </a:p>
          <a:p>
            <a:r>
              <a:rPr lang="hr-HR" dirty="0"/>
              <a:t>v</a:t>
            </a:r>
            <a:r>
              <a:rPr lang="hr-HR" dirty="0" smtClean="0"/>
              <a:t>odostaj rijeke ovisi o količini padalina i otapanju snježnog pokrivača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3255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33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/>
              <a:t>r</a:t>
            </a:r>
            <a:r>
              <a:rPr lang="hr-HR" sz="3200" dirty="0" smtClean="0"/>
              <a:t>egresivna erozija – slapovi Nijagare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11890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6" y="2057400"/>
            <a:ext cx="4445000" cy="3333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57400"/>
            <a:ext cx="4343400" cy="3333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57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/>
              <a:t>r</a:t>
            </a:r>
            <a:r>
              <a:rPr lang="hr-HR" sz="2800" dirty="0" smtClean="0"/>
              <a:t>egresivna erozija na slapovima Nijagare od 17. – 21. stoljeća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78026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1" y="381000"/>
            <a:ext cx="4007315" cy="601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0" y="9144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n</a:t>
            </a:r>
            <a:r>
              <a:rPr lang="hr-HR" sz="2400" dirty="0" smtClean="0"/>
              <a:t>ajviši slap na svijetu –</a:t>
            </a:r>
          </a:p>
          <a:p>
            <a:r>
              <a:rPr lang="hr-HR" sz="2400" dirty="0" smtClean="0"/>
              <a:t> Angel salto  - 979 m, </a:t>
            </a:r>
          </a:p>
          <a:p>
            <a:r>
              <a:rPr lang="hr-HR" sz="2400" dirty="0"/>
              <a:t>u</a:t>
            </a:r>
            <a:r>
              <a:rPr lang="hr-HR" sz="2400" dirty="0" smtClean="0"/>
              <a:t> Argentini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61275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0" y="228600"/>
            <a:ext cx="35433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Plitvička jezera – Sastavci;</a:t>
            </a:r>
          </a:p>
          <a:p>
            <a:r>
              <a:rPr lang="hr-HR" sz="2400" dirty="0" smtClean="0"/>
              <a:t> </a:t>
            </a:r>
          </a:p>
          <a:p>
            <a:r>
              <a:rPr lang="hr-HR" sz="2400" dirty="0" smtClean="0"/>
              <a:t> - jezera na sedrenim barijerama...</a:t>
            </a:r>
          </a:p>
          <a:p>
            <a:endParaRPr lang="hr-HR" sz="2400" dirty="0" smtClean="0"/>
          </a:p>
          <a:p>
            <a:r>
              <a:rPr lang="hr-HR" sz="2400" dirty="0" smtClean="0"/>
              <a:t>Iz Plitvičkih jezera istječe rijeka............?</a:t>
            </a:r>
          </a:p>
          <a:p>
            <a:endParaRPr lang="hr-HR" sz="2400" dirty="0" smtClean="0"/>
          </a:p>
          <a:p>
            <a:r>
              <a:rPr lang="hr-HR" sz="2400" dirty="0" smtClean="0"/>
              <a:t>Kakva je stijena sedra prema postanku?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565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91" y="2152835"/>
            <a:ext cx="2759999" cy="175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791" y="76200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Slap Milke Trnine – na donjoj sličici shematski je prikaz rasta sedrene barijere...</a:t>
            </a:r>
            <a:endParaRPr lang="hr-H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6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" y="533400"/>
            <a:ext cx="4229100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0600" y="533400"/>
            <a:ext cx="388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Stvaranje sedrenih „brada” na slapištima Plitvičkih jezera; </a:t>
            </a:r>
          </a:p>
          <a:p>
            <a:r>
              <a:rPr lang="hr-HR" sz="2400" dirty="0" smtClean="0"/>
              <a:t>mahovine i lišaji koji vise apsorbiraju iz prezasićene vodene otopine CaCO₃, pa sedra raste poput brade...</a:t>
            </a:r>
          </a:p>
          <a:p>
            <a:r>
              <a:rPr lang="hr-HR" sz="2400" dirty="0" smtClean="0"/>
              <a:t>Slično je i sa barijerama, samo što one rastu uvis...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20022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7" y="1349770"/>
            <a:ext cx="7620000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dirty="0" smtClean="0"/>
              <a:t>Osim Plitvičkih jezera, sedrene barijere nastaju i u drugome našem nacionalnom parku, a  na fotografiji su slapovi na sedrenim barijerama na rijeci ..........................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00795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05" y="990600"/>
            <a:ext cx="7715250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Riječni otoci i sedrene barijere na Krki – skica zračnog snimka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96208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71600"/>
            <a:ext cx="6629400" cy="4972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8100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n</a:t>
            </a:r>
            <a:r>
              <a:rPr lang="hr-HR" sz="2400" dirty="0" smtClean="0"/>
              <a:t>ajpoznatiji otok na Krki sa franjevačkim samostanom - </a:t>
            </a:r>
          </a:p>
          <a:p>
            <a:pPr algn="ctr"/>
            <a:r>
              <a:rPr lang="hr-HR" sz="2400" dirty="0" smtClean="0"/>
              <a:t>Visovac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62411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921170"/>
            <a:ext cx="4800600" cy="57155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81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s</a:t>
            </a:r>
            <a:r>
              <a:rPr lang="hr-HR" sz="2400" dirty="0" smtClean="0"/>
              <a:t>atelitski snimak riječnoga otoka – Ada Ciganlija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68948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762000"/>
            <a:ext cx="891481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/>
              <a:t>Idealizirani riječni tok možemo podijeliti na tri dijela:</a:t>
            </a:r>
          </a:p>
          <a:p>
            <a:endParaRPr lang="hr-HR" sz="3200" dirty="0" smtClean="0"/>
          </a:p>
          <a:p>
            <a:pPr marL="285750" indent="-285750">
              <a:buFontTx/>
              <a:buChar char="-"/>
            </a:pPr>
            <a:r>
              <a:rPr lang="hr-HR" sz="3200" dirty="0"/>
              <a:t>g</a:t>
            </a:r>
            <a:r>
              <a:rPr lang="hr-HR" sz="3200" dirty="0" smtClean="0"/>
              <a:t>ornji riječni tok</a:t>
            </a:r>
          </a:p>
          <a:p>
            <a:pPr marL="285750" indent="-285750">
              <a:buFontTx/>
              <a:buChar char="-"/>
            </a:pPr>
            <a:endParaRPr lang="hr-HR" sz="3200" dirty="0" smtClean="0"/>
          </a:p>
          <a:p>
            <a:pPr marL="285750" indent="-285750">
              <a:buFontTx/>
              <a:buChar char="-"/>
            </a:pPr>
            <a:r>
              <a:rPr lang="hr-HR" sz="3200" dirty="0"/>
              <a:t>s</a:t>
            </a:r>
            <a:r>
              <a:rPr lang="hr-HR" sz="3200" dirty="0" smtClean="0"/>
              <a:t>rednji riječni tok</a:t>
            </a:r>
          </a:p>
          <a:p>
            <a:pPr marL="285750" indent="-285750">
              <a:buFontTx/>
              <a:buChar char="-"/>
            </a:pPr>
            <a:endParaRPr lang="hr-HR" sz="3200" dirty="0" smtClean="0"/>
          </a:p>
          <a:p>
            <a:pPr marL="285750" indent="-285750">
              <a:buFontTx/>
              <a:buChar char="-"/>
            </a:pPr>
            <a:r>
              <a:rPr lang="hr-HR" sz="3200" dirty="0"/>
              <a:t>d</a:t>
            </a:r>
            <a:r>
              <a:rPr lang="hr-HR" sz="3200" dirty="0" smtClean="0"/>
              <a:t>onji riječni tok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73861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40" y="1047564"/>
            <a:ext cx="5439520" cy="55149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Šarengradska ada na Dunavu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09100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3048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Osim riječnih otoka (ada), rijeke stvaraju i sprudove od transportiranog i akumuliranog materijala iz gornjeg i srednjeg toka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92752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" y="6658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17" y="381000"/>
            <a:ext cx="9134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Riječni otok ili sprud?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17823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761"/>
            <a:ext cx="9144000" cy="609219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6248400" y="1828800"/>
            <a:ext cx="12192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410200" y="3884295"/>
            <a:ext cx="1295400" cy="6877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76600" y="2286000"/>
            <a:ext cx="1295400" cy="15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57900" y="1371600"/>
            <a:ext cx="255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meandar (bočna erozija)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4343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Sprud - akumulacija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1575" y="19166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akumulirani materijal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28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srgbClr val="FF0000"/>
                </a:solidFill>
              </a:rPr>
              <a:t>Koji se sve procesi odvijaju na priloženoj fotografiji?</a:t>
            </a:r>
            <a:endParaRPr lang="hr-H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4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458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Tipovi riječnoga ušća:</a:t>
            </a:r>
          </a:p>
          <a:p>
            <a:endParaRPr lang="hr-HR" sz="2800" dirty="0" smtClean="0"/>
          </a:p>
          <a:p>
            <a:pPr marL="285750" indent="-285750">
              <a:buFontTx/>
              <a:buChar char="-"/>
            </a:pPr>
            <a:r>
              <a:rPr lang="hr-HR" sz="2800" dirty="0" smtClean="0"/>
              <a:t>delta – razgranato riječno ušće s puno rukavaca</a:t>
            </a:r>
          </a:p>
          <a:p>
            <a:pPr marL="285750" indent="-285750">
              <a:buFontTx/>
              <a:buChar char="-"/>
            </a:pPr>
            <a:endParaRPr lang="hr-HR" sz="2800" dirty="0" smtClean="0"/>
          </a:p>
          <a:p>
            <a:pPr marL="285750" indent="-285750">
              <a:buFontTx/>
              <a:buChar char="-"/>
            </a:pPr>
            <a:r>
              <a:rPr lang="hr-HR" sz="2800" dirty="0" smtClean="0"/>
              <a:t>rijas – potopljeno riječno ušće i donji dio riječne doline</a:t>
            </a:r>
          </a:p>
          <a:p>
            <a:pPr marL="285750" indent="-285750">
              <a:buFontTx/>
              <a:buChar char="-"/>
            </a:pPr>
            <a:endParaRPr lang="hr-HR" sz="2800" dirty="0" smtClean="0"/>
          </a:p>
          <a:p>
            <a:pPr marL="285750" indent="-285750">
              <a:buFontTx/>
              <a:buChar char="-"/>
            </a:pPr>
            <a:r>
              <a:rPr lang="hr-HR" sz="2800" dirty="0" smtClean="0"/>
              <a:t>estuarij – potopljeno riječno ušće izloženo plimi i oseci</a:t>
            </a:r>
          </a:p>
          <a:p>
            <a:r>
              <a:rPr lang="hr-HR" sz="2800" dirty="0" smtClean="0"/>
              <a:t>(lučko vrijeme – brodovi mogu uplovljavati i isplovljavati samo za plime)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569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6667500" cy="5238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304800"/>
            <a:ext cx="66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/>
              <a:t>Delta Nila  - satelitski snimak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51296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25912"/>
            <a:ext cx="3999309" cy="602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5400" y="3048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Estuarij rijeke Labe (SRNJ) – sve rijeke koje se ulijevaju u Sjeverno more imaju estuarski tip riječnoga ušća....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21763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883"/>
            <a:ext cx="9144000" cy="60811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2286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Limski kanal (NE fjord) - rijas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32014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02468"/>
            <a:ext cx="6278880" cy="5201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228600"/>
            <a:ext cx="620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Rijeka Raša i Raški zaljev - rijas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11413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Gornji riječni tok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</a:t>
            </a:r>
            <a:r>
              <a:rPr lang="hr-HR" dirty="0" smtClean="0"/>
              <a:t>ubinska erozija – rijeka usijeca korito, pa nastaju kanjoni</a:t>
            </a:r>
          </a:p>
          <a:p>
            <a:r>
              <a:rPr lang="hr-HR" dirty="0"/>
              <a:t>r</a:t>
            </a:r>
            <a:r>
              <a:rPr lang="hr-HR" dirty="0" smtClean="0"/>
              <a:t>iječna dolina ima oblik slova V</a:t>
            </a:r>
          </a:p>
          <a:p>
            <a:r>
              <a:rPr lang="hr-HR" dirty="0"/>
              <a:t>d</a:t>
            </a:r>
            <a:r>
              <a:rPr lang="hr-HR" dirty="0" smtClean="0"/>
              <a:t>enudacija je snažna, pa su strane kanjona ogoljele</a:t>
            </a:r>
          </a:p>
          <a:p>
            <a:r>
              <a:rPr lang="hr-HR" dirty="0"/>
              <a:t>n</a:t>
            </a:r>
            <a:r>
              <a:rPr lang="hr-HR" dirty="0" smtClean="0"/>
              <a:t>astaju kompozitne doline: kanjon (suženje) – dolinsko proširenje – kanjon – dolinsko proširenje....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3863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0"/>
            <a:ext cx="6172200" cy="6096000"/>
          </a:xfr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hr-HR" dirty="0" smtClean="0"/>
              <a:t>V dolina - gornji tok rijeke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7641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hr-HR" dirty="0" smtClean="0"/>
              <a:t>kanjon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48933"/>
            <a:ext cx="7239000" cy="4793547"/>
          </a:xfrm>
        </p:spPr>
      </p:pic>
    </p:spTree>
    <p:extLst>
      <p:ext uri="{BB962C8B-B14F-4D97-AF65-F5344CB8AC3E}">
        <p14:creationId xmlns:p14="http://schemas.microsoft.com/office/powerpoint/2010/main" val="14045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r-HR" dirty="0"/>
              <a:t>k</a:t>
            </a:r>
            <a:r>
              <a:rPr lang="hr-HR" dirty="0" smtClean="0"/>
              <a:t>anjon Cetine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28800"/>
            <a:ext cx="5200650" cy="3900487"/>
          </a:xfrm>
        </p:spPr>
      </p:pic>
    </p:spTree>
    <p:extLst>
      <p:ext uri="{BB962C8B-B14F-4D97-AF65-F5344CB8AC3E}">
        <p14:creationId xmlns:p14="http://schemas.microsoft.com/office/powerpoint/2010/main" val="228409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05000"/>
            <a:ext cx="6481625" cy="39624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r-HR" dirty="0" smtClean="0"/>
              <a:t>Grand canyon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9220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r-HR" dirty="0" smtClean="0"/>
              <a:t>Srednji riječni tok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r>
              <a:rPr lang="hr-HR" dirty="0"/>
              <a:t>n</a:t>
            </a:r>
            <a:r>
              <a:rPr lang="hr-HR" dirty="0" smtClean="0"/>
              <a:t>agib je blaži, rijeka sporije teče</a:t>
            </a:r>
          </a:p>
          <a:p>
            <a:r>
              <a:rPr lang="hr-HR" dirty="0"/>
              <a:t>d</a:t>
            </a:r>
            <a:r>
              <a:rPr lang="hr-HR" dirty="0" smtClean="0"/>
              <a:t>ubinska erozija slabi, jača bočna erozija</a:t>
            </a:r>
          </a:p>
          <a:p>
            <a:r>
              <a:rPr lang="hr-HR" dirty="0"/>
              <a:t>n</a:t>
            </a:r>
            <a:r>
              <a:rPr lang="hr-HR" dirty="0" smtClean="0"/>
              <a:t>astaju meandri</a:t>
            </a:r>
          </a:p>
          <a:p>
            <a:r>
              <a:rPr lang="hr-HR" dirty="0"/>
              <a:t>r</a:t>
            </a:r>
            <a:r>
              <a:rPr lang="hr-HR" dirty="0" smtClean="0"/>
              <a:t>iječna jezera – mrtvaje (potkovasta) jezera</a:t>
            </a:r>
          </a:p>
          <a:p>
            <a:r>
              <a:rPr lang="hr-HR" dirty="0"/>
              <a:t>a</a:t>
            </a:r>
            <a:r>
              <a:rPr lang="hr-HR" dirty="0" smtClean="0"/>
              <a:t>kumulacija erodiranog materijala iz gornjeg toka – nastaje naplavna ravnica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0261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575</Words>
  <Application>Microsoft Office PowerPoint</Application>
  <PresentationFormat>On-screen Show (4:3)</PresentationFormat>
  <Paragraphs>89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RIJEČNI (FLUVIJALNI) RELJEF</vt:lpstr>
      <vt:lpstr>PowerPoint Presentation</vt:lpstr>
      <vt:lpstr>PowerPoint Presentation</vt:lpstr>
      <vt:lpstr>Gornji riječni tok</vt:lpstr>
      <vt:lpstr>V dolina - gornji tok rijeke</vt:lpstr>
      <vt:lpstr>kanjon</vt:lpstr>
      <vt:lpstr>kanjon Cetine</vt:lpstr>
      <vt:lpstr>Grand canyon</vt:lpstr>
      <vt:lpstr>Srednji riječni tok</vt:lpstr>
      <vt:lpstr>srednji riječni tok - meandri</vt:lpstr>
      <vt:lpstr>meandri rijeke Nowitna, Poljska</vt:lpstr>
      <vt:lpstr>meandar i brana na rijeci Glenn, SAD</vt:lpstr>
      <vt:lpstr>meandri na rijeci Uvac, Srbija</vt:lpstr>
      <vt:lpstr>Donji riječni tok</vt:lpstr>
      <vt:lpstr>riječne terase</vt:lpstr>
      <vt:lpstr>razvitak meandra i postanak riječnoga (potkovastog) jezera - mrtvaje</vt:lpstr>
      <vt:lpstr>riječna terasa</vt:lpstr>
      <vt:lpstr>meandri rijeke Negro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RIJEČNI (FLUVIJALNI) RELJEF</dc:title>
  <dc:creator>Željko</dc:creator>
  <cp:lastModifiedBy>Željko</cp:lastModifiedBy>
  <cp:revision>30</cp:revision>
  <dcterms:created xsi:type="dcterms:W3CDTF">2006-08-16T00:00:00Z</dcterms:created>
  <dcterms:modified xsi:type="dcterms:W3CDTF">2014-02-13T08:56:16Z</dcterms:modified>
</cp:coreProperties>
</file>