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71" r:id="rId12"/>
    <p:sldId id="266" r:id="rId13"/>
    <p:sldId id="267" r:id="rId14"/>
    <p:sldId id="268" r:id="rId15"/>
    <p:sldId id="269" r:id="rId16"/>
    <p:sldId id="270"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B3FD5690-D2C8-4F13-90B6-04CE840141FD}" type="datetimeFigureOut">
              <a:rPr lang="sr-Latn-CS" smtClean="0"/>
              <a:t>4.10.2014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B8B21F52-9D3A-47A2-BD90-6240F12667F0}" type="slidenum">
              <a:rPr lang="hr-HR" smtClean="0"/>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B3FD5690-D2C8-4F13-90B6-04CE840141FD}" type="datetimeFigureOut">
              <a:rPr lang="sr-Latn-CS" smtClean="0"/>
              <a:t>4.10.2014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B8B21F52-9D3A-47A2-BD90-6240F12667F0}" type="slidenum">
              <a:rPr lang="hr-HR" smtClean="0"/>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B3FD5690-D2C8-4F13-90B6-04CE840141FD}" type="datetimeFigureOut">
              <a:rPr lang="sr-Latn-CS" smtClean="0"/>
              <a:t>4.10.2014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B8B21F52-9D3A-47A2-BD90-6240F12667F0}" type="slidenum">
              <a:rPr lang="hr-HR" smtClean="0"/>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B3FD5690-D2C8-4F13-90B6-04CE840141FD}" type="datetimeFigureOut">
              <a:rPr lang="sr-Latn-CS" smtClean="0"/>
              <a:t>4.10.2014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B8B21F52-9D3A-47A2-BD90-6240F12667F0}" type="slidenum">
              <a:rPr lang="hr-HR" smtClean="0"/>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FD5690-D2C8-4F13-90B6-04CE840141FD}" type="datetimeFigureOut">
              <a:rPr lang="sr-Latn-CS" smtClean="0"/>
              <a:t>4.10.2014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B8B21F52-9D3A-47A2-BD90-6240F12667F0}" type="slidenum">
              <a:rPr lang="hr-HR" smtClean="0"/>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B3FD5690-D2C8-4F13-90B6-04CE840141FD}" type="datetimeFigureOut">
              <a:rPr lang="sr-Latn-CS" smtClean="0"/>
              <a:t>4.10.2014</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B8B21F52-9D3A-47A2-BD90-6240F12667F0}" type="slidenum">
              <a:rPr lang="hr-HR" smtClean="0"/>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B3FD5690-D2C8-4F13-90B6-04CE840141FD}" type="datetimeFigureOut">
              <a:rPr lang="sr-Latn-CS" smtClean="0"/>
              <a:t>4.10.2014</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B8B21F52-9D3A-47A2-BD90-6240F12667F0}" type="slidenum">
              <a:rPr lang="hr-HR" smtClean="0"/>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B3FD5690-D2C8-4F13-90B6-04CE840141FD}" type="datetimeFigureOut">
              <a:rPr lang="sr-Latn-CS" smtClean="0"/>
              <a:t>4.10.2014</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B8B21F52-9D3A-47A2-BD90-6240F12667F0}" type="slidenum">
              <a:rPr lang="hr-HR" smtClean="0"/>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FD5690-D2C8-4F13-90B6-04CE840141FD}" type="datetimeFigureOut">
              <a:rPr lang="sr-Latn-CS" smtClean="0"/>
              <a:t>4.10.2014</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B8B21F52-9D3A-47A2-BD90-6240F12667F0}" type="slidenum">
              <a:rPr lang="hr-HR" smtClean="0"/>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FD5690-D2C8-4F13-90B6-04CE840141FD}" type="datetimeFigureOut">
              <a:rPr lang="sr-Latn-CS" smtClean="0"/>
              <a:t>4.10.2014</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B8B21F52-9D3A-47A2-BD90-6240F12667F0}" type="slidenum">
              <a:rPr lang="hr-HR" smtClean="0"/>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FD5690-D2C8-4F13-90B6-04CE840141FD}" type="datetimeFigureOut">
              <a:rPr lang="sr-Latn-CS" smtClean="0"/>
              <a:t>4.10.2014</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B8B21F52-9D3A-47A2-BD90-6240F12667F0}" type="slidenum">
              <a:rPr lang="hr-HR" smtClean="0"/>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FD5690-D2C8-4F13-90B6-04CE840141FD}" type="datetimeFigureOut">
              <a:rPr lang="sr-Latn-CS" smtClean="0"/>
              <a:t>4.10.2014</a:t>
            </a:fld>
            <a:endParaRPr lang="hr-H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21F52-9D3A-47A2-BD90-6240F12667F0}" type="slidenum">
              <a:rPr lang="hr-HR" smtClean="0"/>
              <a:t>‹#›</a:t>
            </a:fld>
            <a:endParaRPr lang="hr-H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4286256"/>
            <a:ext cx="7772400" cy="1470025"/>
          </a:xfrm>
        </p:spPr>
        <p:txBody>
          <a:bodyPr/>
          <a:lstStyle/>
          <a:p>
            <a:r>
              <a:rPr lang="hr-HR" dirty="0" smtClean="0"/>
              <a:t>PROTETIKA </a:t>
            </a:r>
            <a:endParaRPr lang="hr-HR" dirty="0"/>
          </a:p>
        </p:txBody>
      </p:sp>
      <p:sp>
        <p:nvSpPr>
          <p:cNvPr id="3" name="Subtitle 2"/>
          <p:cNvSpPr>
            <a:spLocks noGrp="1"/>
          </p:cNvSpPr>
          <p:nvPr>
            <p:ph type="subTitle" idx="1"/>
          </p:nvPr>
        </p:nvSpPr>
        <p:spPr/>
        <p:txBody>
          <a:bodyPr/>
          <a:lstStyle/>
          <a:p>
            <a:endParaRPr lang="hr-HR" dirty="0"/>
          </a:p>
        </p:txBody>
      </p:sp>
      <p:pic>
        <p:nvPicPr>
          <p:cNvPr id="4" name="Picture 3" descr="89b124da927d3fa990d63f3fce4a490b.jpg"/>
          <p:cNvPicPr>
            <a:picLocks noChangeAspect="1"/>
          </p:cNvPicPr>
          <p:nvPr/>
        </p:nvPicPr>
        <p:blipFill>
          <a:blip r:embed="rId2"/>
          <a:stretch>
            <a:fillRect/>
          </a:stretch>
        </p:blipFill>
        <p:spPr>
          <a:xfrm>
            <a:off x="2214546" y="285728"/>
            <a:ext cx="4572000" cy="36004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Metalkeramika vs potpuna keramika </a:t>
            </a:r>
            <a:endParaRPr lang="hr-HR" dirty="0"/>
          </a:p>
        </p:txBody>
      </p:sp>
      <p:pic>
        <p:nvPicPr>
          <p:cNvPr id="4" name="Content Placeholder 3" descr="metal keramika.jpg"/>
          <p:cNvPicPr>
            <a:picLocks noGrp="1" noChangeAspect="1"/>
          </p:cNvPicPr>
          <p:nvPr>
            <p:ph idx="1"/>
          </p:nvPr>
        </p:nvPicPr>
        <p:blipFill>
          <a:blip r:embed="rId2"/>
          <a:stretch>
            <a:fillRect/>
          </a:stretch>
        </p:blipFill>
        <p:spPr>
          <a:xfrm>
            <a:off x="2285984" y="2000240"/>
            <a:ext cx="5357850" cy="3357585"/>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pic>
        <p:nvPicPr>
          <p:cNvPr id="4" name="Content Placeholder 3" descr="crown.jpg"/>
          <p:cNvPicPr>
            <a:picLocks noGrp="1" noChangeAspect="1"/>
          </p:cNvPicPr>
          <p:nvPr>
            <p:ph idx="1"/>
          </p:nvPr>
        </p:nvPicPr>
        <p:blipFill>
          <a:blip r:embed="rId2"/>
          <a:stretch>
            <a:fillRect/>
          </a:stretch>
        </p:blipFill>
        <p:spPr>
          <a:xfrm>
            <a:off x="1357291" y="1428736"/>
            <a:ext cx="6786610" cy="4500593"/>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Keramički most </a:t>
            </a:r>
            <a:endParaRPr lang="hr-HR" dirty="0"/>
          </a:p>
        </p:txBody>
      </p:sp>
      <p:pic>
        <p:nvPicPr>
          <p:cNvPr id="4" name="Content Placeholder 3" descr="zircon8.jpg"/>
          <p:cNvPicPr>
            <a:picLocks noGrp="1" noChangeAspect="1"/>
          </p:cNvPicPr>
          <p:nvPr>
            <p:ph idx="1"/>
          </p:nvPr>
        </p:nvPicPr>
        <p:blipFill>
          <a:blip r:embed="rId2"/>
          <a:stretch>
            <a:fillRect/>
          </a:stretch>
        </p:blipFill>
        <p:spPr>
          <a:xfrm>
            <a:off x="2032000" y="2250281"/>
            <a:ext cx="5080000" cy="32258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Izbrušeni zubi...</a:t>
            </a:r>
            <a:endParaRPr lang="hr-HR" dirty="0"/>
          </a:p>
        </p:txBody>
      </p:sp>
      <p:pic>
        <p:nvPicPr>
          <p:cNvPr id="4" name="Content Placeholder 3" descr="images.jpg"/>
          <p:cNvPicPr>
            <a:picLocks noGrp="1" noChangeAspect="1"/>
          </p:cNvPicPr>
          <p:nvPr>
            <p:ph idx="1"/>
          </p:nvPr>
        </p:nvPicPr>
        <p:blipFill>
          <a:blip r:embed="rId2"/>
          <a:stretch>
            <a:fillRect/>
          </a:stretch>
        </p:blipFill>
        <p:spPr>
          <a:xfrm>
            <a:off x="1714480" y="1785926"/>
            <a:ext cx="6429420" cy="4000528"/>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Most na implantate </a:t>
            </a:r>
            <a:endParaRPr lang="hr-HR" dirty="0"/>
          </a:p>
        </p:txBody>
      </p:sp>
      <p:pic>
        <p:nvPicPr>
          <p:cNvPr id="4" name="Content Placeholder 3" descr="several-teeth-3.jpg"/>
          <p:cNvPicPr>
            <a:picLocks noGrp="1" noChangeAspect="1"/>
          </p:cNvPicPr>
          <p:nvPr>
            <p:ph idx="1"/>
          </p:nvPr>
        </p:nvPicPr>
        <p:blipFill>
          <a:blip r:embed="rId2"/>
          <a:stretch>
            <a:fillRect/>
          </a:stretch>
        </p:blipFill>
        <p:spPr>
          <a:xfrm>
            <a:off x="2143108" y="1857364"/>
            <a:ext cx="4429156" cy="3357586"/>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Zubne proteze</a:t>
            </a:r>
            <a:endParaRPr lang="hr-HR" dirty="0"/>
          </a:p>
        </p:txBody>
      </p:sp>
      <p:sp>
        <p:nvSpPr>
          <p:cNvPr id="3" name="Content Placeholder 2"/>
          <p:cNvSpPr>
            <a:spLocks noGrp="1"/>
          </p:cNvSpPr>
          <p:nvPr>
            <p:ph idx="1"/>
          </p:nvPr>
        </p:nvSpPr>
        <p:spPr/>
        <p:txBody>
          <a:bodyPr>
            <a:normAutofit fontScale="92500" lnSpcReduction="10000"/>
          </a:bodyPr>
          <a:lstStyle/>
          <a:p>
            <a:r>
              <a:rPr lang="hr-HR" dirty="0" smtClean="0"/>
              <a:t>U slučajevima kada iz različitih razloga nije moguće ugraditi fiksne protetske nadomjestke, mobilna protetika nudi adekvatno rješenje.</a:t>
            </a:r>
          </a:p>
          <a:p>
            <a:r>
              <a:rPr lang="hr-HR" dirty="0" smtClean="0"/>
              <a:t>Mobilni protetski rad je svaki onaj rad koji pacijent može samostalno izvaditi iz usta</a:t>
            </a:r>
          </a:p>
          <a:p>
            <a:r>
              <a:rPr lang="hr-HR" dirty="0" smtClean="0"/>
              <a:t>Mobilne proteze mogu biti potpune (totalne) ili djelomične (parcijalne). Potpune proteze mogu se usidriti na impalantate.</a:t>
            </a:r>
          </a:p>
          <a:p>
            <a:r>
              <a:rPr lang="hr-HR" dirty="0" smtClean="0"/>
              <a:t>Prednost mobilnih protetskih radova je svakako njihova cijena i jednostavnost izrade.</a:t>
            </a:r>
          </a:p>
          <a:p>
            <a:endParaRPr lang="hr-H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pic>
        <p:nvPicPr>
          <p:cNvPr id="4" name="Content Placeholder 3" descr="515c54a8cb4df80805cf500d9fa6159f.jpg"/>
          <p:cNvPicPr>
            <a:picLocks noGrp="1" noChangeAspect="1"/>
          </p:cNvPicPr>
          <p:nvPr>
            <p:ph idx="1"/>
          </p:nvPr>
        </p:nvPicPr>
        <p:blipFill>
          <a:blip r:embed="rId2"/>
          <a:stretch>
            <a:fillRect/>
          </a:stretch>
        </p:blipFill>
        <p:spPr>
          <a:xfrm>
            <a:off x="1071538" y="1643050"/>
            <a:ext cx="6786609" cy="4500594"/>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r>
              <a:rPr lang="vi-VN" b="1" dirty="0" smtClean="0"/>
              <a:t>Potpuna (totalna) proteza</a:t>
            </a:r>
          </a:p>
          <a:p>
            <a:r>
              <a:rPr lang="vi-VN" dirty="0" smtClean="0"/>
              <a:t>Potpuna proteza nadomješta nedostatak zuba i tkiva kod potpune bezubosti. U slučaju da se pacijentu mora izvaditi nekoliko preostalih zuba najprije se izrađuje imedijatna (privremena) proteza koja se nosi sve dok tkivo ne zacijeli te se čeljust u potpunosti ne formira.</a:t>
            </a:r>
          </a:p>
          <a:p>
            <a:endParaRPr lang="hr-H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normAutofit fontScale="92500" lnSpcReduction="20000"/>
          </a:bodyPr>
          <a:lstStyle/>
          <a:p>
            <a:r>
              <a:rPr lang="vi-VN" dirty="0" smtClean="0"/>
              <a:t>Osnovni nedostatak u odnosu na fiksna i polufiksna rješenja je daljnje propadanje zubne kosti u čeljusti. Dodatni problem je nedostatak elementa za koji se proteza može bar malo učvrstiti što će povećati njenu nestabilnost. U ovom slučaju jedina stabilnost proteze može biti umjetno nepce koje će stvoriti vakuum između umjetnog i prirodnog nepca. Navikavanje na ovakvu mobilnu protezu je sporo i kao posljedicu može imati učestali osjećaj nelagode ili nagona na povraćanje te otežanog govora.</a:t>
            </a:r>
            <a:endParaRPr lang="hr-H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normAutofit fontScale="85000" lnSpcReduction="20000"/>
          </a:bodyPr>
          <a:lstStyle/>
          <a:p>
            <a:r>
              <a:rPr lang="vi-VN" b="1" dirty="0" smtClean="0"/>
              <a:t>Djelomična (parcijalna) proteza</a:t>
            </a:r>
          </a:p>
          <a:p>
            <a:r>
              <a:rPr lang="vi-VN" dirty="0" smtClean="0"/>
              <a:t>Djelomične proteze se koriste za nadoknađivanje više zuba u slučaju da je nemoguće izraditi most. Djelomičnu ili parcijalnu protezu koristimo kada pacijentu nedostaje nekoliko zubi, ali ne svi. Koristi se kao rješenje kada ne postoji mogućnost izrade mosta ili ugradnje zubnih implantata te kada pacijent želi ekonomičniji odnosno jeftiniji protetski nadomjestak. Proteza može biti u potpunosti izrađena od akrilata, no preporuča se metalni kostur na kojega se umeće umjetno tkivo i zubi. Ova proteza se pričvršćuje kvačicama za zdrave zube.</a:t>
            </a:r>
          </a:p>
          <a:p>
            <a:endParaRPr lang="hr-H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r>
              <a:rPr lang="hr-HR" dirty="0" smtClean="0"/>
              <a:t>protetika  je grana dentalne medicine koja se bavi nadomještanjem izgubljenih zuba i mekanih dijelova usne šupljine potpunim (totalnim) ili djelomičnim (parcijalnim) protezama, krunicama, mostovima i ljuskama. Protetika se dijeli na mobilnu i fiksnu.</a:t>
            </a:r>
            <a:endParaRPr lang="hr-H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pic>
        <p:nvPicPr>
          <p:cNvPr id="4" name="Content Placeholder 3" descr="dk.png"/>
          <p:cNvPicPr>
            <a:picLocks noGrp="1" noChangeAspect="1"/>
          </p:cNvPicPr>
          <p:nvPr>
            <p:ph idx="1"/>
          </p:nvPr>
        </p:nvPicPr>
        <p:blipFill>
          <a:blip r:embed="rId2"/>
          <a:stretch>
            <a:fillRect/>
          </a:stretch>
        </p:blipFill>
        <p:spPr>
          <a:xfrm>
            <a:off x="1000100" y="1857364"/>
            <a:ext cx="7143800" cy="3857651"/>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Umjetničke krunice....</a:t>
            </a:r>
            <a:br>
              <a:rPr lang="hr-HR" dirty="0" smtClean="0"/>
            </a:br>
            <a:endParaRPr lang="hr-HR" dirty="0"/>
          </a:p>
        </p:txBody>
      </p:sp>
      <p:pic>
        <p:nvPicPr>
          <p:cNvPr id="4" name="Content Placeholder 3" descr="746d2142a8660c02d108daa230bb068a.jpg"/>
          <p:cNvPicPr>
            <a:picLocks noGrp="1" noChangeAspect="1"/>
          </p:cNvPicPr>
          <p:nvPr>
            <p:ph idx="1"/>
          </p:nvPr>
        </p:nvPicPr>
        <p:blipFill>
          <a:blip r:embed="rId2"/>
          <a:stretch>
            <a:fillRect/>
          </a:stretch>
        </p:blipFill>
        <p:spPr>
          <a:xfrm>
            <a:off x="3531814" y="1600200"/>
            <a:ext cx="2080371" cy="4525963"/>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Kako zamiješati ispravno alginat !!!!</a:t>
            </a:r>
            <a:endParaRPr lang="hr-HR" dirty="0"/>
          </a:p>
        </p:txBody>
      </p:sp>
      <p:sp>
        <p:nvSpPr>
          <p:cNvPr id="3" name="Content Placeholder 2"/>
          <p:cNvSpPr>
            <a:spLocks noGrp="1"/>
          </p:cNvSpPr>
          <p:nvPr>
            <p:ph idx="1"/>
          </p:nvPr>
        </p:nvSpPr>
        <p:spPr/>
        <p:txBody>
          <a:bodyPr/>
          <a:lstStyle/>
          <a:p>
            <a:r>
              <a:rPr lang="hr-HR" dirty="0" smtClean="0"/>
              <a:t>Filmić.....</a:t>
            </a:r>
          </a:p>
          <a:p>
            <a:endParaRPr lang="hr-H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sp>
        <p:nvSpPr>
          <p:cNvPr id="3" name="Content Placeholder 2"/>
          <p:cNvSpPr>
            <a:spLocks noGrp="1"/>
          </p:cNvSpPr>
          <p:nvPr>
            <p:ph idx="1"/>
          </p:nvPr>
        </p:nvSpPr>
        <p:spPr/>
        <p:txBody>
          <a:bodyPr/>
          <a:lstStyle/>
          <a:p>
            <a:r>
              <a:rPr lang="hr-HR" dirty="0" smtClean="0"/>
              <a:t>“zeleni alginat” regular set  ... Stvrdnjava 3-4 min </a:t>
            </a:r>
          </a:p>
          <a:p>
            <a:r>
              <a:rPr lang="hr-HR" dirty="0" smtClean="0"/>
              <a:t>“Pink (rozi)” fast set  .... Stvrdnjava za 1-2 min</a:t>
            </a:r>
          </a:p>
          <a:p>
            <a:r>
              <a:rPr lang="hr-HR" dirty="0" smtClean="0"/>
              <a:t>Za gornju čeljust 3 mjerice alginata, poravnati žlicom plastičnom </a:t>
            </a:r>
          </a:p>
          <a:p>
            <a:r>
              <a:rPr lang="hr-HR" dirty="0" smtClean="0"/>
              <a:t>Uliti vodu u posudicu do treće linije</a:t>
            </a:r>
          </a:p>
          <a:p>
            <a:r>
              <a:rPr lang="hr-HR" dirty="0" smtClean="0"/>
              <a:t>Topla voda će UBRZATI vezanje alginata </a:t>
            </a:r>
          </a:p>
          <a:p>
            <a:r>
              <a:rPr lang="hr-HR" dirty="0" smtClean="0"/>
              <a:t>Hladna voda će USPORITI vezanje alginata</a:t>
            </a:r>
          </a:p>
          <a:p>
            <a:endParaRPr lang="hr-HR" dirty="0" smtClean="0"/>
          </a:p>
          <a:p>
            <a:endParaRPr lang="hr-HR" dirty="0" smtClean="0"/>
          </a:p>
          <a:p>
            <a:endParaRPr lang="hr-H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normAutofit lnSpcReduction="10000"/>
          </a:bodyPr>
          <a:lstStyle/>
          <a:p>
            <a:r>
              <a:rPr lang="hr-HR" dirty="0" smtClean="0"/>
              <a:t>Najprije nježno miješajte alginat dok se ne namoči cijeli prah vodom, a potom energičnim pokretima povežite masu</a:t>
            </a:r>
          </a:p>
          <a:p>
            <a:r>
              <a:rPr lang="hr-HR" dirty="0" smtClean="0"/>
              <a:t>30sek je potrebno da se alginat poveže u kremastu masu</a:t>
            </a:r>
          </a:p>
          <a:p>
            <a:r>
              <a:rPr lang="hr-HR" dirty="0" smtClean="0"/>
              <a:t>Za donju čeljust uzme se 2 mjerice </a:t>
            </a:r>
          </a:p>
          <a:p>
            <a:r>
              <a:rPr lang="hr-HR" dirty="0" smtClean="0"/>
              <a:t>Puni se svaka polovica žlice </a:t>
            </a:r>
          </a:p>
          <a:p>
            <a:r>
              <a:rPr lang="hr-HR" dirty="0" smtClean="0"/>
              <a:t>Prst  se namoči u vodi i zagladi površina mase na žlici </a:t>
            </a:r>
            <a:endParaRPr lang="hr-H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LJUSKICE </a:t>
            </a:r>
            <a:endParaRPr lang="hr-HR" dirty="0"/>
          </a:p>
        </p:txBody>
      </p:sp>
      <p:sp>
        <p:nvSpPr>
          <p:cNvPr id="3" name="Content Placeholder 2"/>
          <p:cNvSpPr>
            <a:spLocks noGrp="1"/>
          </p:cNvSpPr>
          <p:nvPr>
            <p:ph idx="1"/>
          </p:nvPr>
        </p:nvSpPr>
        <p:spPr/>
        <p:txBody>
          <a:bodyPr>
            <a:normAutofit fontScale="70000" lnSpcReduction="20000"/>
          </a:bodyPr>
          <a:lstStyle/>
          <a:p>
            <a:r>
              <a:rPr lang="vi-VN" dirty="0" smtClean="0"/>
              <a:t>Ljuskice (veneeres) individualno</a:t>
            </a:r>
            <a:r>
              <a:rPr lang="hr-HR" dirty="0" smtClean="0"/>
              <a:t> su </a:t>
            </a:r>
            <a:r>
              <a:rPr lang="vi-VN" dirty="0" smtClean="0"/>
              <a:t> napravljene keramičke, zirkonkeramičke ili kompozitne fasete, koje se cementiraju na posebno izbrušenu i pripremljenu prednju površinu zuba kako bi se ispr</a:t>
            </a:r>
            <a:r>
              <a:rPr lang="hr-HR" dirty="0" smtClean="0"/>
              <a:t>a</a:t>
            </a:r>
            <a:r>
              <a:rPr lang="vi-VN" dirty="0" smtClean="0"/>
              <a:t>vile estetske nepravilnosti (boja, oblik, položaj).</a:t>
            </a:r>
          </a:p>
          <a:p>
            <a:r>
              <a:rPr lang="vi-VN" dirty="0" smtClean="0"/>
              <a:t> </a:t>
            </a:r>
          </a:p>
          <a:p>
            <a:r>
              <a:rPr lang="vi-VN" dirty="0" smtClean="0"/>
              <a:t> </a:t>
            </a:r>
          </a:p>
          <a:p>
            <a:r>
              <a:rPr lang="vi-VN" dirty="0" smtClean="0"/>
              <a:t>Ljuskice su minimalno invazivni protetski (estetski) nadomjestci, kojima se uklanja do 1mm cakline prednje površine zuba. Ljuskice su indicirane u slučajevima kada želimo korigirati boju, oblik, položaj, veličinu zuba, a služe za zatvaranje prostora među zubima ili kao nadoknada odlomljenih bridova i rubova.</a:t>
            </a:r>
          </a:p>
          <a:p>
            <a:endParaRPr lang="hr-H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Ljuskice </a:t>
            </a:r>
            <a:endParaRPr lang="hr-HR" dirty="0"/>
          </a:p>
        </p:txBody>
      </p:sp>
      <p:pic>
        <p:nvPicPr>
          <p:cNvPr id="4" name="Content Placeholder 3" descr="Veneer.JPG"/>
          <p:cNvPicPr>
            <a:picLocks noGrp="1" noChangeAspect="1"/>
          </p:cNvPicPr>
          <p:nvPr>
            <p:ph idx="1"/>
          </p:nvPr>
        </p:nvPicPr>
        <p:blipFill>
          <a:blip r:embed="rId2"/>
          <a:stretch>
            <a:fillRect/>
          </a:stretch>
        </p:blipFill>
        <p:spPr>
          <a:xfrm>
            <a:off x="1688239" y="1600200"/>
            <a:ext cx="5767521" cy="4525963"/>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pic>
        <p:nvPicPr>
          <p:cNvPr id="4" name="Content Placeholder 3" descr="catherine-zetta-jones-400x350.jpg"/>
          <p:cNvPicPr>
            <a:picLocks noGrp="1" noChangeAspect="1"/>
          </p:cNvPicPr>
          <p:nvPr>
            <p:ph idx="1"/>
          </p:nvPr>
        </p:nvPicPr>
        <p:blipFill>
          <a:blip r:embed="rId2"/>
          <a:stretch>
            <a:fillRect/>
          </a:stretch>
        </p:blipFill>
        <p:spPr>
          <a:xfrm>
            <a:off x="1071538" y="571480"/>
            <a:ext cx="7715304" cy="4958576"/>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Izbrušeni zub za ljuskice </a:t>
            </a:r>
            <a:endParaRPr lang="hr-HR" dirty="0"/>
          </a:p>
        </p:txBody>
      </p:sp>
      <p:pic>
        <p:nvPicPr>
          <p:cNvPr id="4" name="Content Placeholder 3" descr="veneeri.jpg"/>
          <p:cNvPicPr>
            <a:picLocks noGrp="1" noChangeAspect="1"/>
          </p:cNvPicPr>
          <p:nvPr>
            <p:ph idx="1"/>
          </p:nvPr>
        </p:nvPicPr>
        <p:blipFill>
          <a:blip r:embed="rId2"/>
          <a:stretch>
            <a:fillRect/>
          </a:stretch>
        </p:blipFill>
        <p:spPr>
          <a:xfrm>
            <a:off x="1357290" y="2214554"/>
            <a:ext cx="6500858" cy="2429677"/>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Uloga dentalnog asistenta</a:t>
            </a:r>
            <a:endParaRPr lang="hr-HR" dirty="0"/>
          </a:p>
        </p:txBody>
      </p:sp>
      <p:sp>
        <p:nvSpPr>
          <p:cNvPr id="3" name="Content Placeholder 2"/>
          <p:cNvSpPr>
            <a:spLocks noGrp="1"/>
          </p:cNvSpPr>
          <p:nvPr>
            <p:ph idx="1"/>
          </p:nvPr>
        </p:nvSpPr>
        <p:spPr/>
        <p:txBody>
          <a:bodyPr>
            <a:normAutofit fontScale="85000" lnSpcReduction="10000"/>
          </a:bodyPr>
          <a:lstStyle/>
          <a:p>
            <a:r>
              <a:rPr lang="hr-HR" dirty="0" smtClean="0"/>
              <a:t>1. miješanje OTISAKA (alginatni otisak za situacioni model, definitivni otisak za radni model)</a:t>
            </a:r>
          </a:p>
          <a:p>
            <a:r>
              <a:rPr lang="hr-HR" dirty="0" smtClean="0"/>
              <a:t>2. priprema protetskih radova za cementiranje (čišćenje, dezinfekcija rada, predkemijski tretman keramike)</a:t>
            </a:r>
          </a:p>
          <a:p>
            <a:r>
              <a:rPr lang="hr-HR" dirty="0" smtClean="0"/>
              <a:t>3. ispravno miješanje cementa za cementiranje rada</a:t>
            </a:r>
          </a:p>
          <a:p>
            <a:r>
              <a:rPr lang="hr-HR" dirty="0" smtClean="0"/>
              <a:t>4. držanje suhog radnog polja kod uzimanja otisaka i/ili cementiranja</a:t>
            </a:r>
          </a:p>
          <a:p>
            <a:r>
              <a:rPr lang="hr-HR" dirty="0" smtClean="0"/>
              <a:t>5 ispravno svijetljenje ako se radi o svjetlosno polimerizacijskom materijalu za cementiranje </a:t>
            </a:r>
          </a:p>
          <a:p>
            <a:endParaRPr lang="hr-H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t>ZUBNE KRUNICE i MOSTOVI</a:t>
            </a:r>
            <a:br>
              <a:rPr lang="hr-HR" b="1" dirty="0" smtClean="0"/>
            </a:br>
            <a:endParaRPr lang="hr-HR" dirty="0"/>
          </a:p>
        </p:txBody>
      </p:sp>
      <p:sp>
        <p:nvSpPr>
          <p:cNvPr id="3" name="Content Placeholder 2"/>
          <p:cNvSpPr>
            <a:spLocks noGrp="1"/>
          </p:cNvSpPr>
          <p:nvPr>
            <p:ph idx="1"/>
          </p:nvPr>
        </p:nvSpPr>
        <p:spPr/>
        <p:txBody>
          <a:bodyPr/>
          <a:lstStyle/>
          <a:p>
            <a:r>
              <a:rPr lang="hr-HR" dirty="0" smtClean="0"/>
              <a:t>Zubne krunice i mostovi individualni su protetski nadomjestci, služe za estetsku i funkcijsku rekonstrukciju</a:t>
            </a:r>
          </a:p>
          <a:p>
            <a:r>
              <a:rPr lang="hr-HR" dirty="0" smtClean="0"/>
              <a:t> Nedostatak zuba može dovesti do patoloških promjena u zagrizu, pomicanja i naginjanja zuba, oštećenja čeljusnog zgloba, razvoja parodontnih bolesti i nastanka novih karijesa.</a:t>
            </a:r>
          </a:p>
          <a:p>
            <a:endParaRPr lang="hr-H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57200" y="357166"/>
            <a:ext cx="8229600" cy="5768997"/>
          </a:xfrm>
        </p:spPr>
        <p:txBody>
          <a:bodyPr>
            <a:normAutofit fontScale="40000" lnSpcReduction="20000"/>
          </a:bodyPr>
          <a:lstStyle/>
          <a:p>
            <a:r>
              <a:rPr lang="hr-HR" sz="5000" dirty="0" smtClean="0"/>
              <a:t>KRUNICA nadoknađuje jedan zub</a:t>
            </a:r>
          </a:p>
          <a:p>
            <a:r>
              <a:rPr lang="hr-HR" sz="5000" dirty="0" smtClean="0"/>
              <a:t>MOST  se sastoji od više krunica (barem 3) i nadoknađuje zub koji nedostaje tako da se hvata na dva susjedna </a:t>
            </a:r>
          </a:p>
          <a:p>
            <a:r>
              <a:rPr lang="hr-HR" sz="5000" dirty="0" smtClean="0"/>
              <a:t>I krunice i mostovi izrađuju se ili na prirodnim zubima koji se moraju prethodno izbrusiti ili na ugrađenim implantatima koji umjesto izbrušenog bataljka zuba imaju takozvani abbutment koji je navidan na ugrađeni implantat koji se nalazi u kosti </a:t>
            </a:r>
          </a:p>
          <a:p>
            <a:endParaRPr lang="hr-HR" sz="5000" dirty="0" smtClean="0"/>
          </a:p>
          <a:p>
            <a:r>
              <a:rPr lang="vi-VN" sz="5000" dirty="0" smtClean="0"/>
              <a:t>Zubni mostovi i zubne krunice izrađeni su od dentalne keramike koji se nadodaje na konstrukciju koja može biti lijevana (kobalt-krom, zlatne legure..) ili izrađena CAD/CAM tehnologijom (zirkon,aluminij oksid,titan,kobalt- krom).</a:t>
            </a:r>
            <a:endParaRPr lang="hr-HR" sz="5000" dirty="0" smtClean="0"/>
          </a:p>
          <a:p>
            <a:endParaRPr lang="vi-VN" sz="5000" dirty="0" smtClean="0"/>
          </a:p>
          <a:p>
            <a:r>
              <a:rPr lang="vi-VN" sz="5000" dirty="0" smtClean="0"/>
              <a:t>Nakon brušenja uzima se otisak preostalog dijela prema kojemu se zatim izrađuje zubna krunica.</a:t>
            </a:r>
            <a:endParaRPr lang="hr-HR" sz="5000" dirty="0" smtClean="0"/>
          </a:p>
          <a:p>
            <a:endParaRPr lang="vi-VN" sz="5000" dirty="0" smtClean="0"/>
          </a:p>
          <a:p>
            <a:r>
              <a:rPr lang="vi-VN" sz="5000" dirty="0" smtClean="0"/>
              <a:t>Krunice i mostove u osnovi djelimo na dvije skupine:</a:t>
            </a:r>
            <a:endParaRPr lang="hr-HR" sz="5000" dirty="0" smtClean="0"/>
          </a:p>
          <a:p>
            <a:endParaRPr lang="vi-VN" sz="5000" dirty="0" smtClean="0"/>
          </a:p>
          <a:p>
            <a:r>
              <a:rPr lang="vi-VN" sz="5000" dirty="0" smtClean="0"/>
              <a:t>Metal keramičke krunice/mostove i bezmetalne ili potpuno keramičke krune tj. Cirkon krunice/mostove i e.max krune.</a:t>
            </a:r>
          </a:p>
          <a:p>
            <a:endParaRPr lang="hr-H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705</Words>
  <Application>Microsoft Office PowerPoint</Application>
  <PresentationFormat>On-screen Show (4:3)</PresentationFormat>
  <Paragraphs>58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PROTETIKA </vt:lpstr>
      <vt:lpstr>Slide 2</vt:lpstr>
      <vt:lpstr>LJUSKICE </vt:lpstr>
      <vt:lpstr>Ljuskice </vt:lpstr>
      <vt:lpstr>Slide 5</vt:lpstr>
      <vt:lpstr>Izbrušeni zub za ljuskice </vt:lpstr>
      <vt:lpstr>Uloga dentalnog asistenta</vt:lpstr>
      <vt:lpstr>ZUBNE KRUNICE i MOSTOVI </vt:lpstr>
      <vt:lpstr>Slide 9</vt:lpstr>
      <vt:lpstr>Metalkeramika vs potpuna keramika </vt:lpstr>
      <vt:lpstr>Slide 11</vt:lpstr>
      <vt:lpstr>Keramički most </vt:lpstr>
      <vt:lpstr>Izbrušeni zubi...</vt:lpstr>
      <vt:lpstr>Most na implantate </vt:lpstr>
      <vt:lpstr>Zubne proteze</vt:lpstr>
      <vt:lpstr>Slide 16</vt:lpstr>
      <vt:lpstr>Slide 17</vt:lpstr>
      <vt:lpstr>Slide 18</vt:lpstr>
      <vt:lpstr>Slide 19</vt:lpstr>
      <vt:lpstr>Slide 20</vt:lpstr>
      <vt:lpstr>Umjetničke krunice.... </vt:lpstr>
      <vt:lpstr>Kako zamiješati ispravno alginat !!!!</vt:lpstr>
      <vt:lpstr>Slide 23</vt:lpstr>
      <vt:lpstr>Slide 24</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PROTETIKA</dc:title>
  <dc:creator>Korisnik</dc:creator>
  <cp:lastModifiedBy>Korisnik</cp:lastModifiedBy>
  <cp:revision>7</cp:revision>
  <dcterms:created xsi:type="dcterms:W3CDTF">2014-10-04T20:11:45Z</dcterms:created>
  <dcterms:modified xsi:type="dcterms:W3CDTF">2014-10-04T21:16:27Z</dcterms:modified>
</cp:coreProperties>
</file>