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9" r:id="rId4"/>
    <p:sldId id="271" r:id="rId5"/>
    <p:sldId id="263" r:id="rId6"/>
    <p:sldId id="268" r:id="rId7"/>
    <p:sldId id="270" r:id="rId8"/>
    <p:sldId id="265" r:id="rId9"/>
    <p:sldId id="266" r:id="rId10"/>
    <p:sldId id="269" r:id="rId11"/>
    <p:sldId id="260" r:id="rId12"/>
    <p:sldId id="261" r:id="rId13"/>
    <p:sldId id="264" r:id="rId14"/>
    <p:sldId id="267" r:id="rId15"/>
    <p:sldId id="262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7" autoAdjust="0"/>
  </p:normalViewPr>
  <p:slideViewPr>
    <p:cSldViewPr>
      <p:cViewPr varScale="1">
        <p:scale>
          <a:sx n="50" d="100"/>
          <a:sy n="50" d="100"/>
        </p:scale>
        <p:origin x="-57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25F3-939C-458C-9F7C-BF5323C4EB0F}" type="datetimeFigureOut">
              <a:rPr lang="sr-Latn-CS" smtClean="0"/>
              <a:pPr/>
              <a:t>1.2.2016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1705C2-4B9D-41A8-AA8A-76B4347425E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krenizdravo.com/tag/trudnoc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Enzim" TargetMode="External"/><Relationship Id="rId2" Type="http://schemas.openxmlformats.org/officeDocument/2006/relationships/hyperlink" Target="https://hr.wikipedia.org/w/index.php?title=Beta-laktamaza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r.wikipedia.org/wiki/Bakterija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hr/imgres?imgurl=http://i38.tinypic.com/2q8d10x.jpg&amp;imgrefurl=http://dordora2.blog.hr/2008/09/1625399906/zubobolja.html&amp;usg=__AzW4SZZbD3ZkDJzD51-H5enwULg=&amp;h=150&amp;w=114&amp;sz=30&amp;hl=hr&amp;start=6&amp;tbnid=Y8xeiBZMCqggoM:&amp;tbnh=96&amp;tbnw=73&amp;prev=/images?q=zubobolja&amp;gbv=2&amp;ndsp=18&amp;hl=hr&amp;sa=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141663"/>
            <a:ext cx="8229600" cy="1008062"/>
          </a:xfrm>
        </p:spPr>
        <p:txBody>
          <a:bodyPr>
            <a:normAutofit fontScale="90000"/>
          </a:bodyPr>
          <a:lstStyle/>
          <a:p>
            <a:r>
              <a:rPr lang="hr-HR" dirty="0"/>
              <a:t>Antimikrobni lijekovi u stomatologiji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Azitromicin(SUMAMED – Pliva) prema spektru djelovanja nije indiciran u liječenju odontogenih infekcija. Prema vlastitom istraživanju gotovo 1/3 </a:t>
            </a:r>
            <a:r>
              <a:rPr lang="hr-HR" dirty="0" smtClean="0"/>
              <a:t>streptokoka rezistentna </a:t>
            </a:r>
            <a:r>
              <a:rPr lang="hr-HR" dirty="0" smtClean="0"/>
              <a:t>je na azitromicin. 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 descr="https://upload.wikimedia.org/wikipedia/commons/8/82/Sumamed_tablete_091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048"/>
            <a:ext cx="3276675" cy="2175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Rp/ Amoxil caps a 500 mg 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D. Scat. orig. No I (uno)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S. Svakih 8 sati po jednu kapsulu </a:t>
            </a:r>
          </a:p>
          <a:p>
            <a:pPr>
              <a:buNone/>
            </a:pPr>
            <a:r>
              <a:rPr lang="hr-HR" i="1" dirty="0" smtClean="0">
                <a:hlinkClick r:id="rId2" tooltip="Trudnoća"/>
              </a:rPr>
              <a:t>Trudnoća</a:t>
            </a:r>
            <a:r>
              <a:rPr lang="hr-HR" i="1" dirty="0" smtClean="0"/>
              <a:t> i dojenje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Dosadašnja iskustva nisu ukazala na štetan učinak amoksicilina na plod.</a:t>
            </a:r>
            <a:br>
              <a:rPr lang="hr-HR" dirty="0" smtClean="0"/>
            </a:br>
            <a:r>
              <a:rPr lang="hr-HR" dirty="0" smtClean="0"/>
              <a:t>Amoksicilin se kao i ostali penicilini izlučuje u mlijeko dojilje, te je potreban oprez jer su opisani slučajevi senzibilizacije dojenčadi.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Recepti </a:t>
            </a:r>
            <a:endParaRPr lang="hr-HR" dirty="0"/>
          </a:p>
        </p:txBody>
      </p:sp>
      <p:sp>
        <p:nvSpPr>
          <p:cNvPr id="22530" name="AutoShape 2" descr="data:image/jpeg;base64,/9j/4AAQSkZJRgABAQAAAQABAAD/2wCEAAkGBxASEBAUEhISFBUPEBAUFBUQEBQQEBQQFRQWFxUUFRQYHCggGBolHBUVITEhJSkrLi4uFx8zODMsNygtLisBCgoKDg0OGhAQGywgHCQsLCwsLCwrLCwsLCwsLCssLCwsLCwtLCwsLCwsLCwsLCwsLCwsLCwrLCwsLCwsLCwsN//AABEIALwBDQMBIgACEQEDEQH/xAAbAAEAAgMBAQAAAAAAAAAAAAAAAQUCAwQGB//EAEUQAAIBAgMCCAsFBgUFAAAAAAABAgMRBBIhMVEFE0FSYXGR0QYUFSIyU4GSobHBI2KT0uIzQkNygvBUosLh8QcWJIPT/8QAGgEBAAMBAQEAAAAAAAAAAAAAAAECAwQFBv/EAC4RAAICAQIFAgUDBQAAAAAAAAABAhEDElEEEyExQQUUUpGh0fAiJPEyYXGBwf/aAAwDAQACEQMRAD8AqkibBAAWFgABYWAAFhYAAWFgABYWAAFhYC4AsLC4AFhYEgEWFibAAiwsSACLCwAAsLAACwsAAAAAAAACGSAAgEAAAAAAYVqqim3/AMvcATUqKKu3Y1KtJ+ivbLuOaneUrv8A2S6C1w9A6YYV5PTwcEmrmc/Fz3pdS7xxc+d8EWscK2lo+w2Lg97pe6y7hHY6/a4V3RSunPnfBEcVPnvsj3F55Ne58vJppufKFwa9NvZ8yNEdiOTw+yKLiZ899ke4niZ899i7i88mv+0PJz+W7vJ0x2J5ODZFHxM+e+xdxLpT5z7F3F7Dg9cu+3IRV4PXI+1x+rGmOxHKwXWlHna8JJN55fDuPEYrE1M8/tJvznsnJcp9NxmB82Wq2c6HefOXhczbbS857ZwXL0svCC2PM9RjCDjpVHF4xPnz99kcfPnz9+R3wwKdtVrs+1pXvutc7HwLDjIxz3UltvG91e6t0NGmg8t5EilWJqc+fvyJ8Zqc+p78u8upcDxUV52rqZd+l7JmEuC6d42crOTi7rW65dOQctEc1FT45V9ZU/El3kxx9Zfxan4ku8s6vBcIuSz6wg5Pzo7d1tq28pNHA01VcfSaybXF6O2Z5d6Q5a2HMRW+U6/ranvyMvKuI9bU99lpwpg4ckYxso2s4ptWd7q++xW+Kx5y96HeOWtiVO0bsNw/iIPWeZbprN8dvxPScF8NQrWi/Nnub0f8r+h4ycYa+dqujlMINp/LvM54UzRSaPpQKfwf4U42OWb8+K286O/rLg4pRcXTNU7AAKkgAABAIAAAAA4MXLNO3JH5s7yupK8pPfJ/M3wRuVnXwePVP/B14SBe0YwyK2Zzb3JRS69rfYVWEgXVCnsOyj34YyJXMsPLLK7vonbrN8qRqcCrRq8akqZshXipN6+co8naTLERbjtss62bFsTNOQ6Uk6dk7NRk35qs9d5Ro55cPCNPqc/GRTi1d5I2XJeXcRxkbytfWcJexas7nHzsrStGpTS03rU58Q7qLe1ua7HoEIQi2lX53OWcrN5W2nfavoa6l3t7l8DdYhotR0LGkVnCEXkl1Hy2rJ3l1v5n1nhL9nLqPktV6vrfzNsaPE9XjTiZYeq4SjLbladns0OuXC1RuLlZuGeztZ2krW0K7MM5pR4rgn3Lnx3EVfOjFWg6bbukrxu1tfLdkyrVXGFVUoqEJTn6Td5P9+172T+RHAMrxcZRpSg6ic+MfnKOV3cb/NbzNuPFZ80cqws6fpK/GOekcu3VCjBpJ1Rpxk66WepFfaUuLk7q7vqnJLZK1jjxmI4yWbKoy5XFvV2ST12bCx4YcctWSlFqrUouFpJtxVNqTtyciKlR0FF4drMHJva37XcNGOYlSFGpPF6GdKmlo9ttNx1YLDxlOKnNQjJ6ycXLKt+Vav2HZ4QcG06Ki6eIoVoydk6UpKastc9OaUo9drCijl1o4sFiHTnGS2xd/wDY9/TmpRTWySTXUz50ppvQ9vwBUzYen0Zo9jdvgcXFQ6Jl4d6LAAHEagAABAIAAAAEnFh46vob+Z2GiKtN9Oveb8O/1Ud3ASSyUWOFgXOFiVOFLvApXV72ur21djtfY+hXYznTuaXRZdOjh9PtZ/gr85j4vQf8WXto/qMtRVZkvD+TKV0mZ3nly8hbPCUfXP20pd5DwlH169tKY1IPNF90/k/sVU5TaSbemwio5S9K7LXxSl6+Ptp1Pyh4Gn/iKXtjVX+gakFlgvH0f2KZ0yHAuHwfD/EUeyp+Q01cJBbK9J9Sq/kJUjRZU/4f2KDhOH2cuo+Q14NN9LfzPtHCMPMlqno9bHzDhfD4aFuKrOs5uWZSoOjKFunM1Ll2M3xnh+svrD/f/CgsLG5pDJ1Gx4tmpQb5A4PcWtXA1IU4TyvJUV4zWsHvWZaXW7b0FdOFunqBClZpym6NOVuU68Dg+MbXGUqdle9aTjF9CaT1OyWDhGpGDr0dbXnF1JU43XK1C+nLZMghyopHEZHuOpwWZLNGzklezy7bXel7cparg2neN8VhVdJt3rtRvyO1Laui4DnRUuUkl0e1mvLd68p6ChhcEoKVWvUqO7vSoUsui2Xq1LJJ9EXtKStHV6W10T2pciZIg7MIHtvByNsPHpcn8bfQ8ZShd6H0DB0MlOEebFL28vxucXGS6JF4/wBRuAB55oBcEMAlAIAAAAAxnG+zathkCU6dotGTi00dODqlxg8Tl6tzV12HnlvW3+9pujjGtqfs1R2wyxke/wANxmPIqbpnrFi4PaorqUu8y8apbo9k/wA55R8KxMfK8N5ekdn6H5+p6zxmjzV/nX+oSr0uSMe2X5jyfliG8eV4c5EUhUPi+p6d4qnzP87MJYqHMa/rv9DznlaHOXaSuFYc5E0i60b/AFLx1CM5TR4Wp8rT9th5Vhzl2kl9cSxxsvMfUz5LwrVhmWWGWzk357ktu5rTY+V7T6NW4Sg09Vs3ny7Ey+0qfzz+bNcb7nh+sVJwr+5qcwpE5hmNbPG0G6hjakYyjGc4xnbNGM5KMrb4p2ftJq1pSd5Nt6at66aI0ZyeNYtEaDK4UjHjP70IzjUiNJDlqbM3SYZyVIWidB24TEZHdJXtpom096vsfSYVVe7bblJtu7u+W93vNNPaXvBvAs6jUqicYdkmuhcnWVnljFWzPT16Gzwb4OvLjJLSPo9Mt/UvmenMaUFFJJWSVklsSMjycuRzlZtFUgADMkEMkhgEoBAAAAAAAAAAAlN732kAjMiQTYWMXUjvXajF14c6PvIgm2Z5UMq3LsNTxlL1kPfj3mD4RoetpfiR7yeotnRlW5dhDpR5q7Ecz4Uw/rqX4ke8h8LYb11L8SPeOotnTxMebHsRVYnwbw85Sk1NOTbeWVld7lbQ6/LGG9dS99HTQxEJq8JRkr2vFqSvu0JUpLsQUy8E8NvqvrmvymS8FsNuqe+XYJ5k9yKKb/tjC82X4kh/2xhebP8AEkXIHMluSVEfBrC8xvrqT7zauAcL6qPbLvLIEcyW4K7yDhfVR7X3krgPC+qj2vvLADXLcUaaGDpQ9CEI/wAsUmbgCt2AAAAAAALAABAIAAAAAAMA1168YRcpNKMVdtnkuE/CepJtUfMjzmrzf0Ro8IuFuOnli/s4PT70l+8/oVdOF9uw6ceLyyjkRVlKfpSlL+aTl8zW6K3HbQoxd3JpLpdvpqbeKoc+PbU/KdaxqieYitVFbg6K3FlxVDnrtn+QnLh1+9fqUpfOw0IjmLYrOKW4ZFuLH/x98vw/1kZsP973P1jQhzVsV6pDiiwz0Pve5+sXw++XufrGhDmrYrp09C68GoSedKUlqm8smuToOSccO+WfufqL/wADsNCUquWVksnpLK7u/SyHBUdHCNSzRTR0vDz58/fl3mLw8+fP35d56TxBc+PaiPJy58e1GWlHvvDj2PN8RPn1Pfl3jianPqfiS7z0b4OXPj2rvMXwd9+HbHvI0oryMex57ip8+p78u8lUp8+fvy7y/fB33oe9HvMXwf8Aej70e8aUORj2KRU6nPn78u8zgqi/fn7zZbPBNbvZJd5lDDLl7xoRPtoPwcVKdRcuZdO3tOqnVT6HuZ08THkv7TCeG+BlLGn2ObNwEWrj0ZgCF8iTnZ40ouLpgAAgC4FwAgEAAAAAU/hRjHToWTs6ry/0/vd3tLg8r4bPWj/LU+ce4vjVyRD7Hl2zs4PrU4yvUjKcbPzYyyXfJeVnZdWpwyNlOWjW89GCM2rM3K5FiZqyMM5tQRm4kWIzkZyKBlYlIwzjOKBnlFjBzGYUSZ2PVeAsbyq/0fU8mpnr/AF+dV/o+pWXY6+AX7iP54PYKmOKNyBgfVUc7pEcUdLIA0nPxJKpHRdE6ECjQqRlGkb1Y2RsBRpjh7kThycqLjDVaMYvPScnvVRwduqzK6ok5N9i6ORXKGauTfQqcVTtqaCwxsdGV5z5O54PqOPTlvcAAzOAEMkiwBKAQAAAAB5fw2p/sZfzx+TX1PUFT4T4XjKDa203nXUlZ/BvsL43UkRLseDaJiiXEmJ6sEZm6ULreaMjL7gfCYWcXx2IlSlfRLDusmt91NW7DoxfBOCUZOGOzPLJqMsLVhJyX7ujaSe+5e0U106PNwpak1KNiw4LwcKlRqVaFJZW81VTcW9NPMjJ39nIdfCXBdKELxxdGo7pZaca6dntd500viPNE6upQWFi6XBdDKn45Svb0eJxDd918lviVzhG+2/UgSpJnNlFjc4ojJ0iibNaTPZf9P6TzVuqH1PJKKPd+BVKilLJUlOTjFzTp5FB62Slmefl1sik+x2cA/3EfzweqjTZlxTM42NsXT5VL2WOaz6vUc3FMcSdLlT5FL22Izx3PtRFkamaFRJVE6oVKXLGfsml/pNsa+H9XU/Hj/8AMiyryS2ZxxomUaSO5YnD+pn+P+gxqYii01Gk4ve6ub4WQsrzJbP6fc5pUm9hrmi0o4qWXKnGCs1JxilOSb2N7X1bCtqcvWVJjJu0yvx3osrDt4Qqape04jDI+p4HqORSy0vAABmcAIZJDAJQCAAAAADXxAAPDcOcFOjO6XmSfmvd91lY0v8Ac+k1qMZxcZJNPameZ4Q8G5Jt0nmXNb85dT2M7MOdVUjNx2KvD4yOydOD+8lKMuyMkjsliMM1pTV+up9ajK+phJLSUJJ9TRhxH3H8Tt1KjLSiMHUipNygpKzsszjrdcqZ3OvQkv2WWzX8WTv8NDh4n7vzIcFu+LGpEuizlUw9v2af/tmVOJtmeVaX0129P1Mssd3xDhH+2NSC6GjMRmN2Rf2xkW74jUi1mlNntP8Ap9/GfTD6nksi/tnrvAiSjCq9818Eu8pOS0nXwU1HNFs9opE3OJYxDx1HLqR9H7rH8SOzMMxx+OIh4xEakPd4viR35hmODxwLGDUtyPd4viXzLBSMlIrvHV0k+OrpGuO5HvMXxItVU0OXGYtJfI4KmOb2HLKTbu9TOWReDjz+oRSrH1YlK7u+UgAwPGbbdsAAEAWAACAQAAAAAAAAAAAAABDityJABGRbl2Iji47l2IyBNgx4uO5diJyLcuwkCwY8Wty7DJIAgAWAAAAAAAAAAAAAAAAAAAABBIuAECBcAkEXFwCQRcXAJBFxcAkEXFwCQRcXAJBFxcAkEXFwCQRcXAJBFxcAkEXFwCQRcXAJBFxcAkEXFwDljgrTnK6bnm2xvtS0euq02GnyXr6dvR2Q1Vra3vt00fJdlhcXAOLyfpFZl5qtrC9lnUvN102W5eTcdGEo5IqN72b5LaX2f8m24uASQxc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532" name="AutoShape 4" descr="data:image/jpeg;base64,/9j/4AAQSkZJRgABAQAAAQABAAD/2wCEAAkGBxASEBAUEhISFBUPEBAUFBUQEBQQEBQQFRQWFxUUFRQYHCggGBolHBUVITEhJSkrLi4uFx8zODMsNygtLisBCgoKDg0OGhAQGywgHCQsLCwsLCwrLCwsLCwsLCssLCwsLCwtLCwsLCwsLCwsLCwsLCwsLCwrLCwsLCwsLCwsN//AABEIALwBDQMBIgACEQEDEQH/xAAbAAEAAgMBAQAAAAAAAAAAAAAAAQUCAwQGB//EAEUQAAIBAgMCCAsFBgUFAAAAAAABAgMRBBIhMVEFE0FSYXGR0QYUFSIyU4GSobHBI2KT0uIzQkNygvBUosLh8QcWJIPT/8QAGgEBAAMBAQEAAAAAAAAAAAAAAAECAwQFBv/EAC4RAAICAQIFAgUDBQAAAAAAAAABAhEDElEEEyExQQUUUpGh0fAiJPEyYXGBwf/aAAwDAQACEQMRAD8AqkibBAAWFgABYWAAFhYAAWFgABYWAAFhYC4AsLC4AFhYEgEWFibAAiwsSACLCwAAsLAACwsAAAAAAAACGSAAgEAAAAAAYVqqim3/AMvcATUqKKu3Y1KtJ+ivbLuOaneUrv8A2S6C1w9A6YYV5PTwcEmrmc/Fz3pdS7xxc+d8EWscK2lo+w2Lg97pe6y7hHY6/a4V3RSunPnfBEcVPnvsj3F55Ne58vJppufKFwa9NvZ8yNEdiOTw+yKLiZ899ke4niZ899i7i88mv+0PJz+W7vJ0x2J5ODZFHxM+e+xdxLpT5z7F3F7Dg9cu+3IRV4PXI+1x+rGmOxHKwXWlHna8JJN55fDuPEYrE1M8/tJvznsnJcp9NxmB82Wq2c6HefOXhczbbS857ZwXL0svCC2PM9RjCDjpVHF4xPnz99kcfPnz9+R3wwKdtVrs+1pXvutc7HwLDjIxz3UltvG91e6t0NGmg8t5EilWJqc+fvyJ8Zqc+p78u8upcDxUV52rqZd+l7JmEuC6d42crOTi7rW65dOQctEc1FT45V9ZU/El3kxx9Zfxan4ku8s6vBcIuSz6wg5Pzo7d1tq28pNHA01VcfSaybXF6O2Z5d6Q5a2HMRW+U6/ranvyMvKuI9bU99lpwpg4ckYxso2s4ptWd7q++xW+Kx5y96HeOWtiVO0bsNw/iIPWeZbprN8dvxPScF8NQrWi/Nnub0f8r+h4ycYa+dqujlMINp/LvM54UzRSaPpQKfwf4U42OWb8+K286O/rLg4pRcXTNU7AAKkgAABAIAAAAA4MXLNO3JH5s7yupK8pPfJ/M3wRuVnXwePVP/B14SBe0YwyK2Zzb3JRS69rfYVWEgXVCnsOyj34YyJXMsPLLK7vonbrN8qRqcCrRq8akqZshXipN6+co8naTLERbjtss62bFsTNOQ6Uk6dk7NRk35qs9d5Ro55cPCNPqc/GRTi1d5I2XJeXcRxkbytfWcJexas7nHzsrStGpTS03rU58Q7qLe1ua7HoEIQi2lX53OWcrN5W2nfavoa6l3t7l8DdYhotR0LGkVnCEXkl1Hy2rJ3l1v5n1nhL9nLqPktV6vrfzNsaPE9XjTiZYeq4SjLbladns0OuXC1RuLlZuGeztZ2krW0K7MM5pR4rgn3Lnx3EVfOjFWg6bbukrxu1tfLdkyrVXGFVUoqEJTn6Td5P9+172T+RHAMrxcZRpSg6ic+MfnKOV3cb/NbzNuPFZ80cqws6fpK/GOekcu3VCjBpJ1Rpxk66WepFfaUuLk7q7vqnJLZK1jjxmI4yWbKoy5XFvV2ST12bCx4YcctWSlFqrUouFpJtxVNqTtyciKlR0FF4drMHJva37XcNGOYlSFGpPF6GdKmlo9ttNx1YLDxlOKnNQjJ6ycXLKt+Vav2HZ4QcG06Ki6eIoVoydk6UpKastc9OaUo9drCijl1o4sFiHTnGS2xd/wDY9/TmpRTWySTXUz50ppvQ9vwBUzYen0Zo9jdvgcXFQ6Jl4d6LAAHEagAABAIAAAAEnFh46vob+Z2GiKtN9Oveb8O/1Ud3ASSyUWOFgXOFiVOFLvApXV72ur21djtfY+hXYznTuaXRZdOjh9PtZ/gr85j4vQf8WXto/qMtRVZkvD+TKV0mZ3nly8hbPCUfXP20pd5DwlH169tKY1IPNF90/k/sVU5TaSbemwio5S9K7LXxSl6+Ptp1Pyh4Gn/iKXtjVX+gakFlgvH0f2KZ0yHAuHwfD/EUeyp+Q01cJBbK9J9Sq/kJUjRZU/4f2KDhOH2cuo+Q14NN9LfzPtHCMPMlqno9bHzDhfD4aFuKrOs5uWZSoOjKFunM1Ll2M3xnh+svrD/f/CgsLG5pDJ1Gx4tmpQb5A4PcWtXA1IU4TyvJUV4zWsHvWZaXW7b0FdOFunqBClZpym6NOVuU68Dg+MbXGUqdle9aTjF9CaT1OyWDhGpGDr0dbXnF1JU43XK1C+nLZMghyopHEZHuOpwWZLNGzklezy7bXel7cparg2neN8VhVdJt3rtRvyO1Laui4DnRUuUkl0e1mvLd68p6ChhcEoKVWvUqO7vSoUsui2Xq1LJJ9EXtKStHV6W10T2pciZIg7MIHtvByNsPHpcn8bfQ8ZShd6H0DB0MlOEebFL28vxucXGS6JF4/wBRuAB55oBcEMAlAIAAAAAxnG+zathkCU6dotGTi00dODqlxg8Tl6tzV12HnlvW3+9pujjGtqfs1R2wyxke/wANxmPIqbpnrFi4PaorqUu8y8apbo9k/wA55R8KxMfK8N5ekdn6H5+p6zxmjzV/nX+oSr0uSMe2X5jyfliG8eV4c5EUhUPi+p6d4qnzP87MJYqHMa/rv9DznlaHOXaSuFYc5E0i60b/AFLx1CM5TR4Wp8rT9th5Vhzl2kl9cSxxsvMfUz5LwrVhmWWGWzk357ktu5rTY+V7T6NW4Sg09Vs3ny7Ey+0qfzz+bNcb7nh+sVJwr+5qcwpE5hmNbPG0G6hjakYyjGc4xnbNGM5KMrb4p2ftJq1pSd5Nt6at66aI0ZyeNYtEaDK4UjHjP70IzjUiNJDlqbM3SYZyVIWidB24TEZHdJXtpom096vsfSYVVe7bblJtu7u+W93vNNPaXvBvAs6jUqicYdkmuhcnWVnljFWzPT16Gzwb4OvLjJLSPo9Mt/UvmenMaUFFJJWSVklsSMjycuRzlZtFUgADMkEMkhgEoBAAAAAAAAAAAlN732kAjMiQTYWMXUjvXajF14c6PvIgm2Z5UMq3LsNTxlL1kPfj3mD4RoetpfiR7yeotnRlW5dhDpR5q7Ecz4Uw/rqX4ke8h8LYb11L8SPeOotnTxMebHsRVYnwbw85Sk1NOTbeWVld7lbQ6/LGG9dS99HTQxEJq8JRkr2vFqSvu0JUpLsQUy8E8NvqvrmvymS8FsNuqe+XYJ5k9yKKb/tjC82X4kh/2xhebP8AEkXIHMluSVEfBrC8xvrqT7zauAcL6qPbLvLIEcyW4K7yDhfVR7X3krgPC+qj2vvLADXLcUaaGDpQ9CEI/wAsUmbgCt2AAAAAAALAABAIAAAAAAMA1168YRcpNKMVdtnkuE/CepJtUfMjzmrzf0Ro8IuFuOnli/s4PT70l+8/oVdOF9uw6ceLyyjkRVlKfpSlL+aTl8zW6K3HbQoxd3JpLpdvpqbeKoc+PbU/KdaxqieYitVFbg6K3FlxVDnrtn+QnLh1+9fqUpfOw0IjmLYrOKW4ZFuLH/x98vw/1kZsP973P1jQhzVsV6pDiiwz0Pve5+sXw++XufrGhDmrYrp09C68GoSedKUlqm8smuToOSccO+WfufqL/wADsNCUquWVksnpLK7u/SyHBUdHCNSzRTR0vDz58/fl3mLw8+fP35d56TxBc+PaiPJy58e1GWlHvvDj2PN8RPn1Pfl3jianPqfiS7z0b4OXPj2rvMXwd9+HbHvI0oryMex57ip8+p78u8lUp8+fvy7y/fB33oe9HvMXwf8Aej70e8aUORj2KRU6nPn78u8zgqi/fn7zZbPBNbvZJd5lDDLl7xoRPtoPwcVKdRcuZdO3tOqnVT6HuZ08THkv7TCeG+BlLGn2ObNwEWrj0ZgCF8iTnZ40ouLpgAAgC4FwAgEAAAAAU/hRjHToWTs6ry/0/vd3tLg8r4bPWj/LU+ce4vjVyRD7Hl2zs4PrU4yvUjKcbPzYyyXfJeVnZdWpwyNlOWjW89GCM2rM3K5FiZqyMM5tQRm4kWIzkZyKBlYlIwzjOKBnlFjBzGYUSZ2PVeAsbyq/0fU8mpnr/AF+dV/o+pWXY6+AX7iP54PYKmOKNyBgfVUc7pEcUdLIA0nPxJKpHRdE6ECjQqRlGkb1Y2RsBRpjh7kThycqLjDVaMYvPScnvVRwduqzK6ok5N9i6ORXKGauTfQqcVTtqaCwxsdGV5z5O54PqOPTlvcAAzOAEMkiwBKAQAAAAB5fw2p/sZfzx+TX1PUFT4T4XjKDa203nXUlZ/BvsL43UkRLseDaJiiXEmJ6sEZm6ULreaMjL7gfCYWcXx2IlSlfRLDusmt91NW7DoxfBOCUZOGOzPLJqMsLVhJyX7ujaSe+5e0U106PNwpak1KNiw4LwcKlRqVaFJZW81VTcW9NPMjJ39nIdfCXBdKELxxdGo7pZaca6dntd500viPNE6upQWFi6XBdDKn45Svb0eJxDd918lviVzhG+2/UgSpJnNlFjc4ojJ0iibNaTPZf9P6TzVuqH1PJKKPd+BVKilLJUlOTjFzTp5FB62Slmefl1sik+x2cA/3EfzweqjTZlxTM42NsXT5VL2WOaz6vUc3FMcSdLlT5FL22Izx3PtRFkamaFRJVE6oVKXLGfsml/pNsa+H9XU/Hj/8AMiyryS2ZxxomUaSO5YnD+pn+P+gxqYii01Gk4ve6ub4WQsrzJbP6fc5pUm9hrmi0o4qWXKnGCs1JxilOSb2N7X1bCtqcvWVJjJu0yvx3osrDt4Qqape04jDI+p4HqORSy0vAABmcAIZJDAJQCAAAAADXxAAPDcOcFOjO6XmSfmvd91lY0v8Ac+k1qMZxcZJNPameZ4Q8G5Jt0nmXNb85dT2M7MOdVUjNx2KvD4yOydOD+8lKMuyMkjsliMM1pTV+up9ajK+phJLSUJJ9TRhxH3H8Tt1KjLSiMHUipNygpKzsszjrdcqZ3OvQkv2WWzX8WTv8NDh4n7vzIcFu+LGpEuizlUw9v2af/tmVOJtmeVaX0129P1Mssd3xDhH+2NSC6GjMRmN2Rf2xkW74jUi1mlNntP8Ap9/GfTD6nksi/tnrvAiSjCq9818Eu8pOS0nXwU1HNFs9opE3OJYxDx1HLqR9H7rH8SOzMMxx+OIh4xEakPd4viR35hmODxwLGDUtyPd4viXzLBSMlIrvHV0k+OrpGuO5HvMXxItVU0OXGYtJfI4KmOb2HLKTbu9TOWReDjz+oRSrH1YlK7u+UgAwPGbbdsAAEAWAACAQAAAAAAAAAAAAABDityJABGRbl2Iji47l2IyBNgx4uO5diJyLcuwkCwY8Wty7DJIAgAWAAAAAAAAAAAAAAAAAAAABBIuAECBcAkEXFwCQRcXAJBFxcAkEXFwCQRcXAJBFxcAkEXFwCQRcXAJBFxcAkEXFwCQRcXAJBFxcAkEXFwDljgrTnK6bnm2xvtS0euq02GnyXr6dvR2Q1Vra3vt00fJdlhcXAOLyfpFZl5qtrC9lnUvN102W5eTcdGEo5IqN72b5LaX2f8m24uASQxc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Picture 5" descr="preuzm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764704"/>
            <a:ext cx="2049780" cy="14325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Rp/ klavocin bid tabl.a 1 g </a:t>
            </a:r>
          </a:p>
          <a:p>
            <a:pPr>
              <a:buNone/>
            </a:pPr>
            <a:r>
              <a:rPr lang="hr-HR" dirty="0" smtClean="0"/>
              <a:t>     D. Scat. orig. No I (uno)</a:t>
            </a:r>
          </a:p>
          <a:p>
            <a:pPr>
              <a:buNone/>
            </a:pPr>
            <a:r>
              <a:rPr lang="hr-HR" dirty="0" smtClean="0"/>
              <a:t>     S. Svakih 12 sati po jednu kapsulu kroz 5 dana</a:t>
            </a:r>
          </a:p>
          <a:p>
            <a:pPr>
              <a:buNone/>
            </a:pPr>
            <a:endParaRPr lang="hr-HR" dirty="0"/>
          </a:p>
          <a:p>
            <a:r>
              <a:rPr lang="hr-HR" dirty="0" smtClean="0"/>
              <a:t> Rp/ Medazol tabl. a 250 (ili 400 )mg</a:t>
            </a:r>
          </a:p>
          <a:p>
            <a:pPr>
              <a:buNone/>
            </a:pPr>
            <a:r>
              <a:rPr lang="hr-HR" dirty="0" smtClean="0"/>
              <a:t>     D. Scat. orig. No I (uno)</a:t>
            </a:r>
          </a:p>
          <a:p>
            <a:pPr>
              <a:buNone/>
            </a:pPr>
            <a:r>
              <a:rPr lang="hr-HR" dirty="0" smtClean="0"/>
              <a:t>     S. Svakih 8 sati po 1 tabletu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21506" name="Picture 2" descr="http://www.plivamed.net/?plivamed%5Bsection%5D=IMAGEmanager&amp;plivamed%5Baction%5D=getIMAGE&amp;plivamed%5Bid%5D=3147&amp;plivamed%5Bsize%5D=8&amp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60648"/>
            <a:ext cx="2875879" cy="1788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hr-HR" dirty="0"/>
              <a:t>Kombinacija penicilina i inhibitora beta-laktamaze </a:t>
            </a:r>
            <a:r>
              <a:rPr lang="hr-HR" dirty="0" smtClean="0"/>
              <a:t>sastoji </a:t>
            </a:r>
            <a:r>
              <a:rPr lang="hr-HR" dirty="0"/>
              <a:t>se iz dvije antibiotske komponente – </a:t>
            </a:r>
            <a:r>
              <a:rPr lang="hr-HR" dirty="0" smtClean="0"/>
              <a:t>amoksicilina </a:t>
            </a:r>
            <a:r>
              <a:rPr lang="hr-HR" dirty="0"/>
              <a:t>i </a:t>
            </a:r>
            <a:r>
              <a:rPr lang="hr-HR" dirty="0" smtClean="0"/>
              <a:t>klavulanske </a:t>
            </a:r>
            <a:r>
              <a:rPr lang="hr-HR" dirty="0"/>
              <a:t>kiseline (betalaktamski kemoterapeutik </a:t>
            </a:r>
            <a:r>
              <a:rPr lang="hr-HR" dirty="0" smtClean="0"/>
              <a:t>čije </a:t>
            </a:r>
            <a:r>
              <a:rPr lang="hr-HR" dirty="0"/>
              <a:t>je antibiotsko djelovanje vrlo slabo, ali zato </a:t>
            </a:r>
            <a:r>
              <a:rPr lang="hr-HR" dirty="0" smtClean="0"/>
              <a:t>inhibira </a:t>
            </a:r>
            <a:r>
              <a:rPr lang="hr-HR" dirty="0"/>
              <a:t>djelovanje </a:t>
            </a:r>
            <a:r>
              <a:rPr lang="hr-HR" dirty="0" smtClean="0"/>
              <a:t>većine </a:t>
            </a:r>
            <a:r>
              <a:rPr lang="hr-HR" dirty="0"/>
              <a:t>betalaktamaza</a:t>
            </a:r>
            <a:r>
              <a:rPr lang="hr-HR" dirty="0" smtClean="0"/>
              <a:t>)</a:t>
            </a:r>
          </a:p>
          <a:p>
            <a:endParaRPr lang="hr-HR" dirty="0" smtClean="0"/>
          </a:p>
          <a:p>
            <a:r>
              <a:rPr lang="hr-HR" dirty="0" smtClean="0">
                <a:hlinkClick r:id="rId2" tooltip="Beta-laktamaza (stranica ne postoji)"/>
              </a:rPr>
              <a:t>E</a:t>
            </a:r>
            <a:r>
              <a:rPr lang="hr-HR" dirty="0" smtClean="0">
                <a:hlinkClick r:id="rId3" tooltip="Enzim"/>
              </a:rPr>
              <a:t>nzim</a:t>
            </a:r>
            <a:r>
              <a:rPr lang="hr-HR" dirty="0" smtClean="0"/>
              <a:t> </a:t>
            </a:r>
            <a:r>
              <a:rPr lang="hr-HR" dirty="0" smtClean="0">
                <a:hlinkClick r:id="rId2" tooltip="Beta-laktamaza (stranica ne postoji)"/>
              </a:rPr>
              <a:t>beta-laktamazu</a:t>
            </a:r>
            <a:r>
              <a:rPr lang="hr-HR" dirty="0" smtClean="0"/>
              <a:t> </a:t>
            </a:r>
            <a:r>
              <a:rPr lang="hr-HR" dirty="0" smtClean="0"/>
              <a:t> </a:t>
            </a:r>
            <a:r>
              <a:rPr lang="hr-HR" dirty="0" smtClean="0"/>
              <a:t>nastaje </a:t>
            </a:r>
            <a:r>
              <a:rPr lang="hr-HR" dirty="0" smtClean="0"/>
              <a:t>u </a:t>
            </a:r>
            <a:r>
              <a:rPr lang="hr-HR" dirty="0" smtClean="0">
                <a:hlinkClick r:id="rId4" tooltip="Bakterija"/>
              </a:rPr>
              <a:t>bakterijama</a:t>
            </a:r>
            <a:r>
              <a:rPr lang="hr-HR" dirty="0" smtClean="0"/>
              <a:t> </a:t>
            </a:r>
            <a:r>
              <a:rPr lang="hr-HR" dirty="0" smtClean="0"/>
              <a:t>i  odgovoran je  </a:t>
            </a:r>
            <a:r>
              <a:rPr lang="hr-HR" dirty="0" smtClean="0"/>
              <a:t>za razgradnju beta-laktamskih antibiotika (što predstavlja jedan od načina otpornosti bakterija na beta-laktamske antibiotike</a:t>
            </a:r>
            <a:r>
              <a:rPr lang="hr-HR" dirty="0" smtClean="0"/>
              <a:t>)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4536504"/>
          </a:xfrm>
        </p:spPr>
        <p:txBody>
          <a:bodyPr/>
          <a:lstStyle/>
          <a:p>
            <a:r>
              <a:rPr lang="hr-HR" dirty="0" smtClean="0"/>
              <a:t> Antimikrobni spektar je kao i onaj amoksicilina, a osjetljiva je i Klebsiella te </a:t>
            </a:r>
            <a:r>
              <a:rPr lang="hr-HR" dirty="0" smtClean="0"/>
              <a:t>anaerobi</a:t>
            </a:r>
          </a:p>
          <a:p>
            <a:r>
              <a:rPr lang="hr-HR" dirty="0" smtClean="0"/>
              <a:t>Pogodan </a:t>
            </a:r>
            <a:r>
              <a:rPr lang="hr-HR" dirty="0" smtClean="0"/>
              <a:t>je i za liječenje </a:t>
            </a:r>
            <a:r>
              <a:rPr lang="hr-HR" dirty="0" smtClean="0"/>
              <a:t>sinusitisa</a:t>
            </a:r>
          </a:p>
          <a:p>
            <a:r>
              <a:rPr lang="hr-HR" dirty="0" smtClean="0"/>
              <a:t> </a:t>
            </a:r>
            <a:r>
              <a:rPr lang="hr-HR" dirty="0" smtClean="0"/>
              <a:t>U odraslih treba primijeniti 2 tablete od 1 g dnevno; jedna tableta sadrži 875 mg amoksicilina i 125 mg klavulanske kiseline (AUGMENTIN - Glaxo, KLAVOCIN BID – Pliva)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3074" name="Picture 2" descr="http://www.orderonlinepharma.com/image/cache/data/AUGMENTIN_large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149080"/>
            <a:ext cx="1882180" cy="1882180"/>
          </a:xfrm>
          <a:prstGeom prst="rect">
            <a:avLst/>
          </a:prstGeom>
          <a:noFill/>
        </p:spPr>
      </p:pic>
      <p:pic>
        <p:nvPicPr>
          <p:cNvPr id="3076" name="Picture 4" descr="http://www.adiva.hr/EasyEdit/UserFiles/Slike_lijekova_akcije/Pliva_slike/Klavocin_BID_tbl_1g-ma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509120"/>
            <a:ext cx="1600200" cy="1104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r>
              <a:rPr lang="hr-HR" dirty="0" smtClean="0"/>
              <a:t>Rp/ Klimicin caps a 150 (ili 300 mg)</a:t>
            </a:r>
          </a:p>
          <a:p>
            <a:r>
              <a:rPr lang="hr-HR" dirty="0" smtClean="0"/>
              <a:t>D.scat orig. No I (uno) </a:t>
            </a:r>
          </a:p>
          <a:p>
            <a:r>
              <a:rPr lang="hr-HR" dirty="0" smtClean="0"/>
              <a:t>S. Svakih 6sati po 1 kaspuslu 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9458" name="Picture 2" descr="http://www.hazipatika.com/gyogyszerkereso/showimage/25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852936"/>
            <a:ext cx="1656184" cy="3393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/>
          <a:lstStyle/>
          <a:p>
            <a:r>
              <a:rPr lang="hr-HR" dirty="0"/>
              <a:t>nije opravdana primjena antibiotika nakon rutinskih stomatoloških </a:t>
            </a:r>
            <a:r>
              <a:rPr lang="hr-HR" dirty="0" smtClean="0"/>
              <a:t>zahvata</a:t>
            </a:r>
          </a:p>
          <a:p>
            <a:pPr>
              <a:buNone/>
            </a:pPr>
            <a:endParaRPr lang="hr-HR" dirty="0"/>
          </a:p>
          <a:p>
            <a:r>
              <a:rPr lang="hr-HR" dirty="0" smtClean="0"/>
              <a:t>u </a:t>
            </a:r>
            <a:r>
              <a:rPr lang="hr-HR" dirty="0"/>
              <a:t>uznapredovaloj fazi odontogene infekcije </a:t>
            </a:r>
            <a:r>
              <a:rPr lang="hr-HR" dirty="0" smtClean="0"/>
              <a:t>ANAEROBI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lokalna terapija: trepanacija zuba, incizija i drenaža, ekstrakcija 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pic>
        <p:nvPicPr>
          <p:cNvPr id="63495" name="Picture 7" descr="2q8d10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0"/>
            <a:ext cx="1511300" cy="1319213"/>
          </a:xfrm>
          <a:prstGeom prst="rect">
            <a:avLst/>
          </a:prstGeom>
          <a:noFill/>
        </p:spPr>
      </p:pic>
      <p:pic>
        <p:nvPicPr>
          <p:cNvPr id="24580" name="Picture 4" descr="http://4.bp.blogspot.com/-RHhLkpQEULo/Tj6AnSbX6RI/AAAAAAAAALg/3F7NfjnKSkY/s1600/PUL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725144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92896"/>
            <a:ext cx="8229600" cy="3514395"/>
          </a:xfrm>
        </p:spPr>
        <p:txBody>
          <a:bodyPr>
            <a:normAutofit/>
          </a:bodyPr>
          <a:lstStyle/>
          <a:p>
            <a:r>
              <a:rPr lang="hr-HR" dirty="0"/>
              <a:t>penicilin lijek izbora (+/- metronidazol) </a:t>
            </a:r>
            <a:r>
              <a:rPr lang="hr-HR" dirty="0" smtClean="0"/>
              <a:t>i treba ga  </a:t>
            </a:r>
            <a:r>
              <a:rPr lang="hr-HR" dirty="0"/>
              <a:t>propisivati u početnoj fazi upale</a:t>
            </a:r>
          </a:p>
          <a:p>
            <a:r>
              <a:rPr lang="hr-HR" dirty="0"/>
              <a:t>antibiotska terapija je DODATNA</a:t>
            </a:r>
          </a:p>
          <a:p>
            <a:r>
              <a:rPr lang="hr-HR" dirty="0"/>
              <a:t>amoksicilin+klavulanska </a:t>
            </a:r>
            <a:r>
              <a:rPr lang="hr-HR" dirty="0" smtClean="0"/>
              <a:t>kiselina</a:t>
            </a:r>
            <a:endParaRPr lang="hr-HR" dirty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Odontogene infekcije</a:t>
            </a:r>
          </a:p>
        </p:txBody>
      </p:sp>
      <p:pic>
        <p:nvPicPr>
          <p:cNvPr id="23554" name="Picture 2" descr="http://www.healthbosnia.com/lijeci/images/xicla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149080"/>
            <a:ext cx="1933575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Kod pacijenata alergičnih na penicilin mogu se dati makrolidi, npr eritromicin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 smtClean="0"/>
              <a:t>spektar djelovanja vrlo sličan penicilinu </a:t>
            </a:r>
          </a:p>
          <a:p>
            <a:r>
              <a:rPr lang="hr-HR" dirty="0" smtClean="0"/>
              <a:t> </a:t>
            </a:r>
            <a:r>
              <a:rPr lang="hr-HR" dirty="0" smtClean="0"/>
              <a:t>gram pozitivne i gram negativne </a:t>
            </a:r>
            <a:r>
              <a:rPr lang="hr-HR" dirty="0" smtClean="0"/>
              <a:t>aerobe</a:t>
            </a:r>
          </a:p>
          <a:p>
            <a:r>
              <a:rPr lang="hr-HR" dirty="0" smtClean="0"/>
              <a:t>Djeluje </a:t>
            </a:r>
            <a:r>
              <a:rPr lang="hr-HR" dirty="0" smtClean="0"/>
              <a:t>bakteriostatski na način da inhibira sintezu </a:t>
            </a:r>
            <a:r>
              <a:rPr lang="hr-HR" dirty="0" smtClean="0"/>
              <a:t>proteina</a:t>
            </a:r>
          </a:p>
          <a:p>
            <a:r>
              <a:rPr lang="hr-HR" dirty="0" smtClean="0"/>
              <a:t>Ne </a:t>
            </a:r>
            <a:r>
              <a:rPr lang="hr-HR" dirty="0" smtClean="0"/>
              <a:t>djeluje na anaerobe </a:t>
            </a:r>
            <a:endParaRPr lang="hr-HR" dirty="0" smtClean="0"/>
          </a:p>
          <a:p>
            <a:r>
              <a:rPr lang="hr-HR" dirty="0" smtClean="0"/>
              <a:t>  </a:t>
            </a:r>
            <a:r>
              <a:rPr lang="hr-HR" dirty="0" smtClean="0"/>
              <a:t>ne </a:t>
            </a:r>
            <a:r>
              <a:rPr lang="hr-HR" dirty="0" smtClean="0"/>
              <a:t>koristi SE </a:t>
            </a:r>
            <a:r>
              <a:rPr lang="hr-HR" dirty="0" smtClean="0"/>
              <a:t>u liječenju teških infekcija 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</a:t>
            </a:r>
            <a:r>
              <a:rPr lang="hr-HR" dirty="0"/>
              <a:t>lijek izbora za odontogene </a:t>
            </a:r>
            <a:r>
              <a:rPr lang="hr-HR" dirty="0" smtClean="0"/>
              <a:t>infekcije</a:t>
            </a:r>
          </a:p>
          <a:p>
            <a:r>
              <a:rPr lang="hr-HR" dirty="0" smtClean="0"/>
              <a:t> </a:t>
            </a:r>
            <a:r>
              <a:rPr lang="hr-HR" dirty="0"/>
              <a:t>Ima </a:t>
            </a:r>
            <a:r>
              <a:rPr lang="hr-HR" dirty="0" smtClean="0"/>
              <a:t>uzak,ali odgovarajući </a:t>
            </a:r>
            <a:r>
              <a:rPr lang="hr-HR" dirty="0" smtClean="0"/>
              <a:t>spektar</a:t>
            </a:r>
          </a:p>
          <a:p>
            <a:r>
              <a:rPr lang="hr-HR" dirty="0" smtClean="0"/>
              <a:t> </a:t>
            </a:r>
            <a:r>
              <a:rPr lang="hr-HR" dirty="0"/>
              <a:t>malu ili nikakvu </a:t>
            </a:r>
            <a:r>
              <a:rPr lang="hr-HR" dirty="0" smtClean="0"/>
              <a:t>toksičnost kod nealergičnih </a:t>
            </a:r>
            <a:r>
              <a:rPr lang="hr-HR" dirty="0" smtClean="0"/>
              <a:t>bolesnika</a:t>
            </a:r>
          </a:p>
          <a:p>
            <a:r>
              <a:rPr lang="hr-HR" dirty="0" smtClean="0"/>
              <a:t> </a:t>
            </a:r>
            <a:r>
              <a:rPr lang="hr-HR" dirty="0" smtClean="0"/>
              <a:t>Antimikrobni </a:t>
            </a:r>
            <a:r>
              <a:rPr lang="hr-HR" dirty="0"/>
              <a:t>spektar mu je: </a:t>
            </a:r>
            <a:r>
              <a:rPr lang="hr-HR" dirty="0" smtClean="0"/>
              <a:t>Streptococcus</a:t>
            </a:r>
            <a:r>
              <a:rPr lang="hr-HR" dirty="0"/>
              <a:t>, Staphylococcus (koji ne producira </a:t>
            </a:r>
            <a:r>
              <a:rPr lang="hr-HR" dirty="0" smtClean="0"/>
              <a:t>penicilinazu</a:t>
            </a:r>
            <a:r>
              <a:rPr lang="hr-HR" dirty="0"/>
              <a:t>), Treponema, Actynomyces, </a:t>
            </a:r>
            <a:r>
              <a:rPr lang="hr-HR" dirty="0" smtClean="0"/>
              <a:t>Fusobacterium </a:t>
            </a:r>
            <a:r>
              <a:rPr lang="hr-HR" dirty="0"/>
              <a:t>spp. i oralni anaerobi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PENICILIN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smtClean="0"/>
              <a:t> </a:t>
            </a:r>
            <a:r>
              <a:rPr lang="hr-HR" dirty="0" smtClean="0"/>
              <a:t>baktericidni i postižu dobru koncentraciju u serumu i </a:t>
            </a:r>
            <a:r>
              <a:rPr lang="hr-HR" dirty="0" smtClean="0"/>
              <a:t>urin</a:t>
            </a:r>
          </a:p>
          <a:p>
            <a:r>
              <a:rPr lang="hr-HR" dirty="0" smtClean="0"/>
              <a:t> </a:t>
            </a:r>
            <a:r>
              <a:rPr lang="hr-HR" dirty="0" smtClean="0"/>
              <a:t> koncentracija </a:t>
            </a:r>
            <a:r>
              <a:rPr lang="hr-HR" dirty="0" smtClean="0"/>
              <a:t>u cerebrospinalnoj tekućini je oko 5-10% onih u </a:t>
            </a:r>
            <a:r>
              <a:rPr lang="hr-HR" dirty="0" smtClean="0"/>
              <a:t>serumu</a:t>
            </a:r>
          </a:p>
          <a:p>
            <a:r>
              <a:rPr lang="hr-HR" dirty="0" smtClean="0"/>
              <a:t>Empirijski </a:t>
            </a:r>
            <a:r>
              <a:rPr lang="hr-HR" dirty="0" smtClean="0"/>
              <a:t>ga treba </a:t>
            </a:r>
            <a:r>
              <a:rPr lang="hr-HR" dirty="0" smtClean="0"/>
              <a:t>propisati u </a:t>
            </a:r>
            <a:r>
              <a:rPr lang="hr-HR" dirty="0" smtClean="0"/>
              <a:t>početnoj fazi </a:t>
            </a:r>
            <a:r>
              <a:rPr lang="hr-HR" dirty="0" smtClean="0"/>
              <a:t>upale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PENICILIN</a:t>
            </a:r>
            <a:endParaRPr lang="hr-HR" dirty="0"/>
          </a:p>
        </p:txBody>
      </p:sp>
      <p:pic>
        <p:nvPicPr>
          <p:cNvPr id="2050" name="Picture 2" descr="http://dominionart.com/wp-content/uploads/2015/02/penicil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149080"/>
            <a:ext cx="4019600" cy="1838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smtClean="0"/>
              <a:t>zamjena za penicilin </a:t>
            </a:r>
          </a:p>
          <a:p>
            <a:r>
              <a:rPr lang="hr-HR" dirty="0" smtClean="0"/>
              <a:t>  </a:t>
            </a:r>
            <a:r>
              <a:rPr lang="hr-HR" dirty="0" smtClean="0"/>
              <a:t>dobro prodire u </a:t>
            </a:r>
            <a:r>
              <a:rPr lang="hr-HR" dirty="0" smtClean="0"/>
              <a:t>kost</a:t>
            </a:r>
          </a:p>
          <a:p>
            <a:r>
              <a:rPr lang="hr-HR" dirty="0" smtClean="0"/>
              <a:t> </a:t>
            </a:r>
            <a:r>
              <a:rPr lang="hr-HR" dirty="0" smtClean="0"/>
              <a:t>Propisuje se u dozi od 300 mg dva do tri puta </a:t>
            </a:r>
            <a:r>
              <a:rPr lang="hr-HR" dirty="0" smtClean="0"/>
              <a:t>dnevno</a:t>
            </a:r>
          </a:p>
          <a:p>
            <a:r>
              <a:rPr lang="hr-HR" dirty="0" smtClean="0"/>
              <a:t> </a:t>
            </a:r>
            <a:r>
              <a:rPr lang="hr-HR" dirty="0" smtClean="0"/>
              <a:t>pri nižim dozama bakteriostatik, a višim djeluje baktericidno na neke mikroorganizme pa se 600 mg dnevno obično daje za profilaksu, a 900 mg za terapiju infekcije.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KLINDAMICIN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 </a:t>
            </a:r>
            <a:r>
              <a:rPr lang="hr-HR" dirty="0"/>
              <a:t>polusintetski beta laktamski antimikrobni </a:t>
            </a:r>
            <a:r>
              <a:rPr lang="hr-HR" dirty="0" smtClean="0"/>
              <a:t>lijekovi </a:t>
            </a:r>
            <a:r>
              <a:rPr lang="hr-HR" dirty="0"/>
              <a:t>koji imaju širok antimikrobni </a:t>
            </a:r>
            <a:r>
              <a:rPr lang="hr-HR" dirty="0" smtClean="0"/>
              <a:t>spektar</a:t>
            </a:r>
          </a:p>
          <a:p>
            <a:r>
              <a:rPr lang="hr-HR" dirty="0" smtClean="0"/>
              <a:t> </a:t>
            </a:r>
            <a:r>
              <a:rPr lang="hr-HR" dirty="0" smtClean="0"/>
              <a:t>baktericidni učinak </a:t>
            </a:r>
            <a:endParaRPr lang="hr-HR" dirty="0"/>
          </a:p>
          <a:p>
            <a:r>
              <a:rPr lang="hr-HR" dirty="0" smtClean="0"/>
              <a:t> niska toksičnost </a:t>
            </a:r>
          </a:p>
          <a:p>
            <a:r>
              <a:rPr lang="hr-HR" dirty="0" smtClean="0"/>
              <a:t>Uglavnom </a:t>
            </a:r>
            <a:r>
              <a:rPr lang="hr-HR" dirty="0"/>
              <a:t>postižu dobre koncentracije u </a:t>
            </a:r>
            <a:r>
              <a:rPr lang="hr-HR" dirty="0" smtClean="0"/>
              <a:t>tkivima</a:t>
            </a:r>
            <a:r>
              <a:rPr lang="hr-HR" dirty="0"/>
              <a:t>, osim u </a:t>
            </a:r>
            <a:r>
              <a:rPr lang="hr-HR" dirty="0" smtClean="0"/>
              <a:t>cerebrospinalnoj tekućini</a:t>
            </a:r>
            <a:r>
              <a:rPr lang="hr-HR" dirty="0"/>
              <a:t>. Oko 10% bolesnika preosjetljivih na penicilin </a:t>
            </a:r>
            <a:r>
              <a:rPr lang="hr-HR" dirty="0" smtClean="0"/>
              <a:t>preosjetljivo </a:t>
            </a:r>
            <a:r>
              <a:rPr lang="hr-HR" dirty="0"/>
              <a:t>je i na </a:t>
            </a:r>
            <a:r>
              <a:rPr lang="hr-HR" dirty="0" smtClean="0"/>
              <a:t>cefalosporin</a:t>
            </a:r>
          </a:p>
          <a:p>
            <a:r>
              <a:rPr lang="hr-HR" dirty="0" smtClean="0"/>
              <a:t>Loš </a:t>
            </a:r>
            <a:r>
              <a:rPr lang="hr-HR" dirty="0" smtClean="0"/>
              <a:t> </a:t>
            </a:r>
            <a:r>
              <a:rPr lang="hr-HR" dirty="0" smtClean="0"/>
              <a:t>učinak </a:t>
            </a:r>
            <a:r>
              <a:rPr lang="hr-HR" dirty="0"/>
              <a:t>na </a:t>
            </a:r>
            <a:r>
              <a:rPr lang="hr-HR" dirty="0" smtClean="0"/>
              <a:t>enterokoke</a:t>
            </a:r>
          </a:p>
          <a:p>
            <a:r>
              <a:rPr lang="hr-HR" dirty="0" smtClean="0"/>
              <a:t>registrirani </a:t>
            </a:r>
            <a:r>
              <a:rPr lang="hr-HR" dirty="0" smtClean="0"/>
              <a:t>cefalosporini </a:t>
            </a:r>
            <a:r>
              <a:rPr lang="hr-HR" dirty="0" smtClean="0"/>
              <a:t>u Hrv nemaju </a:t>
            </a:r>
            <a:r>
              <a:rPr lang="hr-HR" dirty="0" smtClean="0"/>
              <a:t>klinički značajan učinak </a:t>
            </a:r>
            <a:r>
              <a:rPr lang="hr-HR" dirty="0"/>
              <a:t>na </a:t>
            </a:r>
            <a:r>
              <a:rPr lang="hr-HR" dirty="0" smtClean="0"/>
              <a:t>anaerobe </a:t>
            </a:r>
            <a:endParaRPr lang="hr-HR" dirty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CEFALOSPORINI </a:t>
            </a:r>
            <a:endParaRPr lang="hr-HR" dirty="0"/>
          </a:p>
        </p:txBody>
      </p:sp>
      <p:pic>
        <p:nvPicPr>
          <p:cNvPr id="17410" name="Picture 2" descr="http://www.daylight.com/meetings/mug99/Weininger/docc99/cefg1_quer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4664"/>
            <a:ext cx="2355354" cy="16166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r>
              <a:rPr lang="hr-HR" dirty="0" smtClean="0"/>
              <a:t> </a:t>
            </a:r>
            <a:r>
              <a:rPr lang="hr-HR" dirty="0"/>
              <a:t>indicirani jedino u </a:t>
            </a:r>
            <a:r>
              <a:rPr lang="hr-HR" dirty="0" smtClean="0"/>
              <a:t>liječenju </a:t>
            </a:r>
            <a:r>
              <a:rPr lang="hr-HR" dirty="0"/>
              <a:t>juvenilnog periodontitisa kojeg u 97% </a:t>
            </a:r>
            <a:r>
              <a:rPr lang="hr-HR" dirty="0" smtClean="0"/>
              <a:t>slučajeva uzrokuje Actinobacillus </a:t>
            </a:r>
            <a:r>
              <a:rPr lang="hr-HR" dirty="0" smtClean="0"/>
              <a:t>actinomycetemcomitans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Za sve </a:t>
            </a:r>
            <a:r>
              <a:rPr lang="hr-HR" dirty="0" smtClean="0"/>
              <a:t>ostaleoblike </a:t>
            </a:r>
            <a:r>
              <a:rPr lang="hr-HR" dirty="0"/>
              <a:t>periodontitisa najdjelotvornija je </a:t>
            </a:r>
            <a:r>
              <a:rPr lang="hr-HR" dirty="0" smtClean="0"/>
              <a:t>kombinaciija </a:t>
            </a:r>
            <a:r>
              <a:rPr lang="hr-HR" dirty="0"/>
              <a:t>amoxicillina </a:t>
            </a:r>
            <a:r>
              <a:rPr lang="hr-HR" dirty="0" smtClean="0"/>
              <a:t>i </a:t>
            </a:r>
            <a:r>
              <a:rPr lang="hr-HR" dirty="0"/>
              <a:t>metronidazola. </a:t>
            </a: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TETRACIKLINI 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548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Antimikrobni lijekovi u stomatologiji</vt:lpstr>
      <vt:lpstr>Slide 2</vt:lpstr>
      <vt:lpstr>Odontogene infekcije</vt:lpstr>
      <vt:lpstr>Slide 4</vt:lpstr>
      <vt:lpstr>PENICILIN</vt:lpstr>
      <vt:lpstr>PENICILIN</vt:lpstr>
      <vt:lpstr>KLINDAMICIN</vt:lpstr>
      <vt:lpstr>CEFALOSPORINI </vt:lpstr>
      <vt:lpstr>TETRACIKLINI </vt:lpstr>
      <vt:lpstr>Slide 10</vt:lpstr>
      <vt:lpstr>Recepti </vt:lpstr>
      <vt:lpstr>Slide 12</vt:lpstr>
      <vt:lpstr>Slide 13</vt:lpstr>
      <vt:lpstr>Slide 14</vt:lpstr>
      <vt:lpstr>Slide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Voditeljica</cp:lastModifiedBy>
  <cp:revision>7</cp:revision>
  <dcterms:created xsi:type="dcterms:W3CDTF">2014-11-03T21:48:23Z</dcterms:created>
  <dcterms:modified xsi:type="dcterms:W3CDTF">2016-02-01T08:39:45Z</dcterms:modified>
</cp:coreProperties>
</file>